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</p:sldMasterIdLst>
  <p:notesMasterIdLst>
    <p:notesMasterId r:id="rId157"/>
  </p:notesMasterIdLst>
  <p:sldIdLst>
    <p:sldId id="407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412" r:id="rId34"/>
    <p:sldId id="286" r:id="rId35"/>
    <p:sldId id="287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2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408" r:id="rId67"/>
    <p:sldId id="409" r:id="rId68"/>
    <p:sldId id="410" r:id="rId69"/>
    <p:sldId id="411" r:id="rId70"/>
    <p:sldId id="321" r:id="rId71"/>
    <p:sldId id="322" r:id="rId72"/>
    <p:sldId id="323" r:id="rId73"/>
    <p:sldId id="324" r:id="rId74"/>
    <p:sldId id="325" r:id="rId75"/>
    <p:sldId id="326" r:id="rId76"/>
    <p:sldId id="328" r:id="rId77"/>
    <p:sldId id="329" r:id="rId78"/>
    <p:sldId id="330" r:id="rId79"/>
    <p:sldId id="331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  <p:sldId id="359" r:id="rId106"/>
    <p:sldId id="360" r:id="rId107"/>
    <p:sldId id="361" r:id="rId108"/>
    <p:sldId id="362" r:id="rId109"/>
    <p:sldId id="363" r:id="rId110"/>
    <p:sldId id="364" r:id="rId111"/>
    <p:sldId id="365" r:id="rId112"/>
    <p:sldId id="413" r:id="rId113"/>
    <p:sldId id="414" r:id="rId114"/>
    <p:sldId id="415" r:id="rId115"/>
    <p:sldId id="41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  <p:sldId id="390" r:id="rId140"/>
    <p:sldId id="391" r:id="rId141"/>
    <p:sldId id="392" r:id="rId142"/>
    <p:sldId id="393" r:id="rId143"/>
    <p:sldId id="394" r:id="rId144"/>
    <p:sldId id="395" r:id="rId145"/>
    <p:sldId id="396" r:id="rId146"/>
    <p:sldId id="397" r:id="rId147"/>
    <p:sldId id="398" r:id="rId148"/>
    <p:sldId id="399" r:id="rId149"/>
    <p:sldId id="400" r:id="rId150"/>
    <p:sldId id="401" r:id="rId151"/>
    <p:sldId id="402" r:id="rId152"/>
    <p:sldId id="403" r:id="rId153"/>
    <p:sldId id="404" r:id="rId154"/>
    <p:sldId id="405" r:id="rId155"/>
    <p:sldId id="406" r:id="rId156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186" y="15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159" Type="http://schemas.openxmlformats.org/officeDocument/2006/relationships/viewProps" Target="viewProps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5" Type="http://schemas.openxmlformats.org/officeDocument/2006/relationships/slide" Target="slides/slide93.xml"/><Relationship Id="rId160" Type="http://schemas.openxmlformats.org/officeDocument/2006/relationships/theme" Target="theme/theme1.xml"/><Relationship Id="rId22" Type="http://schemas.openxmlformats.org/officeDocument/2006/relationships/slide" Target="slides/slide20.xml"/><Relationship Id="rId43" Type="http://schemas.openxmlformats.org/officeDocument/2006/relationships/slide" Target="slides/slide41.xml"/><Relationship Id="rId64" Type="http://schemas.openxmlformats.org/officeDocument/2006/relationships/slide" Target="slides/slide62.xml"/><Relationship Id="rId118" Type="http://schemas.openxmlformats.org/officeDocument/2006/relationships/slide" Target="slides/slide116.xml"/><Relationship Id="rId139" Type="http://schemas.openxmlformats.org/officeDocument/2006/relationships/slide" Target="slides/slide137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slide" Target="slides/slide122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45" Type="http://schemas.openxmlformats.org/officeDocument/2006/relationships/slide" Target="slides/slide143.xml"/><Relationship Id="rId16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35" Type="http://schemas.openxmlformats.org/officeDocument/2006/relationships/slide" Target="slides/slide133.xml"/><Relationship Id="rId151" Type="http://schemas.openxmlformats.org/officeDocument/2006/relationships/slide" Target="slides/slide149.xml"/><Relationship Id="rId156" Type="http://schemas.openxmlformats.org/officeDocument/2006/relationships/slide" Target="slides/slide154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slide" Target="slides/slide139.xml"/><Relationship Id="rId146" Type="http://schemas.openxmlformats.org/officeDocument/2006/relationships/slide" Target="slides/slide14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notesMaster" Target="notesMasters/notesMaster1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6" Type="http://schemas.openxmlformats.org/officeDocument/2006/relationships/slide" Target="slides/slide14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slide" Target="slides/slide142.xml"/><Relationship Id="rId90" Type="http://schemas.openxmlformats.org/officeDocument/2006/relationships/slide" Target="slides/slide88.xml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34" Type="http://schemas.openxmlformats.org/officeDocument/2006/relationships/slide" Target="slides/slide132.xml"/><Relationship Id="rId80" Type="http://schemas.openxmlformats.org/officeDocument/2006/relationships/slide" Target="slides/slide78.xml"/><Relationship Id="rId155" Type="http://schemas.openxmlformats.org/officeDocument/2006/relationships/slide" Target="slides/slide153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3DDC39-63A2-4CD6-B62A-4DF5A5E48D01}" type="datetimeFigureOut">
              <a:rPr lang="en-GB" smtClean="0"/>
              <a:t>03/01/2024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72B3EB-6E73-4892-A886-FFD3359FA8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731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2B3EB-6E73-4892-A886-FFD3359FA804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725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E1EC66B5-496A-4DFA-A4FD-C9C9DB749726}" type="slidenum">
              <a:rPr lang="en-US" altLang="en-US" sz="1200"/>
              <a:pPr/>
              <a:t>65</a:t>
            </a:fld>
            <a:endParaRPr lang="en-US" altLang="en-US" sz="1200" dirty="0"/>
          </a:p>
        </p:txBody>
      </p:sp>
      <p:sp>
        <p:nvSpPr>
          <p:cNvPr id="1198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17513" y="703263"/>
            <a:ext cx="6162675" cy="3467100"/>
          </a:xfrm>
          <a:ln/>
        </p:spPr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CC28A594-5C4C-4CC5-9AFF-729E174611A7}" type="slidenum">
              <a:rPr lang="en-US" altLang="en-US" sz="1200"/>
              <a:pPr/>
              <a:t>66</a:t>
            </a:fld>
            <a:endParaRPr lang="en-US" altLang="en-US" sz="1200" dirty="0"/>
          </a:p>
        </p:txBody>
      </p:sp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17513" y="703263"/>
            <a:ext cx="6162675" cy="3467100"/>
          </a:xfrm>
          <a:ln/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1587C772-E716-48B1-8B14-2B8B491527E1}" type="slidenum">
              <a:rPr lang="en-US" altLang="en-US" sz="1200"/>
              <a:pPr/>
              <a:t>67</a:t>
            </a:fld>
            <a:endParaRPr lang="en-US" altLang="en-US" sz="1200" dirty="0"/>
          </a:p>
        </p:txBody>
      </p:sp>
      <p:sp>
        <p:nvSpPr>
          <p:cNvPr id="1218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17513" y="703263"/>
            <a:ext cx="6162675" cy="3467100"/>
          </a:xfrm>
          <a:ln/>
        </p:spPr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DB73D505-32CE-4342-9FBB-4D733E4A306A}" type="slidenum">
              <a:rPr lang="en-US" altLang="en-US" sz="1200"/>
              <a:pPr/>
              <a:t>68</a:t>
            </a:fld>
            <a:endParaRPr lang="en-US" altLang="en-US" sz="1200" dirty="0"/>
          </a:p>
        </p:txBody>
      </p:sp>
      <p:sp>
        <p:nvSpPr>
          <p:cNvPr id="122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17513" y="703263"/>
            <a:ext cx="6162675" cy="3467100"/>
          </a:xfrm>
          <a:ln/>
        </p:spPr>
      </p:sp>
      <p:sp>
        <p:nvSpPr>
          <p:cNvPr id="122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2B3EB-6E73-4892-A886-FFD3359FA804}" type="slidenum">
              <a:rPr lang="en-GB" smtClean="0"/>
              <a:t>82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7097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2B3EB-6E73-4892-A886-FFD3359FA804}" type="slidenum">
              <a:rPr lang="en-GB" smtClean="0"/>
              <a:t>112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6645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2B3EB-6E73-4892-A886-FFD3359FA804}" type="slidenum">
              <a:rPr lang="en-GB" smtClean="0"/>
              <a:t>113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506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2B3EB-6E73-4892-A886-FFD3359FA804}" type="slidenum">
              <a:rPr lang="en-GB" smtClean="0"/>
              <a:t>114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837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0016935"/>
            <a:ext cx="20104100" cy="1292225"/>
          </a:xfrm>
          <a:custGeom>
            <a:avLst/>
            <a:gdLst/>
            <a:ahLst/>
            <a:cxnLst/>
            <a:rect l="l" t="t" r="r" b="b"/>
            <a:pathLst>
              <a:path w="20104100" h="1292225">
                <a:moveTo>
                  <a:pt x="20104099" y="0"/>
                </a:moveTo>
                <a:lnTo>
                  <a:pt x="0" y="0"/>
                </a:lnTo>
                <a:lnTo>
                  <a:pt x="0" y="1291621"/>
                </a:lnTo>
                <a:lnTo>
                  <a:pt x="20104099" y="1291621"/>
                </a:lnTo>
                <a:lnTo>
                  <a:pt x="20104099" y="0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073" y="10016935"/>
            <a:ext cx="4630565" cy="1111336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14853" y="215565"/>
            <a:ext cx="19274393" cy="1470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44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205" y="452898"/>
            <a:ext cx="18093690" cy="188489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205" y="2531515"/>
            <a:ext cx="8882802" cy="1055015"/>
          </a:xfrm>
        </p:spPr>
        <p:txBody>
          <a:bodyPr anchor="b"/>
          <a:lstStyle>
            <a:lvl1pPr marL="0" indent="0">
              <a:buNone/>
              <a:defRPr sz="3958" b="1"/>
            </a:lvl1pPr>
            <a:lvl2pPr marL="753969" indent="0">
              <a:buNone/>
              <a:defRPr sz="3298" b="1"/>
            </a:lvl2pPr>
            <a:lvl3pPr marL="1507937" indent="0">
              <a:buNone/>
              <a:defRPr sz="2968" b="1"/>
            </a:lvl3pPr>
            <a:lvl4pPr marL="2261906" indent="0">
              <a:buNone/>
              <a:defRPr sz="2639" b="1"/>
            </a:lvl4pPr>
            <a:lvl5pPr marL="3015874" indent="0">
              <a:buNone/>
              <a:defRPr sz="2639" b="1"/>
            </a:lvl5pPr>
            <a:lvl6pPr marL="3769843" indent="0">
              <a:buNone/>
              <a:defRPr sz="2639" b="1"/>
            </a:lvl6pPr>
            <a:lvl7pPr marL="4523811" indent="0">
              <a:buNone/>
              <a:defRPr sz="2639" b="1"/>
            </a:lvl7pPr>
            <a:lvl8pPr marL="5277780" indent="0">
              <a:buNone/>
              <a:defRPr sz="2639" b="1"/>
            </a:lvl8pPr>
            <a:lvl9pPr marL="6031748" indent="0">
              <a:buNone/>
              <a:defRPr sz="263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205" y="3586530"/>
            <a:ext cx="8882802" cy="6515967"/>
          </a:xfrm>
        </p:spPr>
        <p:txBody>
          <a:bodyPr/>
          <a:lstStyle>
            <a:lvl1pPr>
              <a:defRPr sz="3958"/>
            </a:lvl1pPr>
            <a:lvl2pPr>
              <a:defRPr sz="3298"/>
            </a:lvl2pPr>
            <a:lvl3pPr>
              <a:defRPr sz="2968"/>
            </a:lvl3pPr>
            <a:lvl4pPr>
              <a:defRPr sz="2639"/>
            </a:lvl4pPr>
            <a:lvl5pPr>
              <a:defRPr sz="2639"/>
            </a:lvl5pPr>
            <a:lvl6pPr>
              <a:defRPr sz="2639"/>
            </a:lvl6pPr>
            <a:lvl7pPr>
              <a:defRPr sz="2639"/>
            </a:lvl7pPr>
            <a:lvl8pPr>
              <a:defRPr sz="2639"/>
            </a:lvl8pPr>
            <a:lvl9pPr>
              <a:defRPr sz="26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12605" y="2531515"/>
            <a:ext cx="8886291" cy="1055015"/>
          </a:xfrm>
        </p:spPr>
        <p:txBody>
          <a:bodyPr anchor="b"/>
          <a:lstStyle>
            <a:lvl1pPr marL="0" indent="0">
              <a:buNone/>
              <a:defRPr sz="3958" b="1"/>
            </a:lvl1pPr>
            <a:lvl2pPr marL="753969" indent="0">
              <a:buNone/>
              <a:defRPr sz="3298" b="1"/>
            </a:lvl2pPr>
            <a:lvl3pPr marL="1507937" indent="0">
              <a:buNone/>
              <a:defRPr sz="2968" b="1"/>
            </a:lvl3pPr>
            <a:lvl4pPr marL="2261906" indent="0">
              <a:buNone/>
              <a:defRPr sz="2639" b="1"/>
            </a:lvl4pPr>
            <a:lvl5pPr marL="3015874" indent="0">
              <a:buNone/>
              <a:defRPr sz="2639" b="1"/>
            </a:lvl5pPr>
            <a:lvl6pPr marL="3769843" indent="0">
              <a:buNone/>
              <a:defRPr sz="2639" b="1"/>
            </a:lvl6pPr>
            <a:lvl7pPr marL="4523811" indent="0">
              <a:buNone/>
              <a:defRPr sz="2639" b="1"/>
            </a:lvl7pPr>
            <a:lvl8pPr marL="5277780" indent="0">
              <a:buNone/>
              <a:defRPr sz="2639" b="1"/>
            </a:lvl8pPr>
            <a:lvl9pPr marL="6031748" indent="0">
              <a:buNone/>
              <a:defRPr sz="263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12605" y="3586530"/>
            <a:ext cx="8886291" cy="6515967"/>
          </a:xfrm>
        </p:spPr>
        <p:txBody>
          <a:bodyPr/>
          <a:lstStyle>
            <a:lvl1pPr>
              <a:defRPr sz="3958"/>
            </a:lvl1pPr>
            <a:lvl2pPr>
              <a:defRPr sz="3298"/>
            </a:lvl2pPr>
            <a:lvl3pPr>
              <a:defRPr sz="2968"/>
            </a:lvl3pPr>
            <a:lvl4pPr>
              <a:defRPr sz="2639"/>
            </a:lvl4pPr>
            <a:lvl5pPr>
              <a:defRPr sz="2639"/>
            </a:lvl5pPr>
            <a:lvl6pPr>
              <a:defRPr sz="2639"/>
            </a:lvl6pPr>
            <a:lvl7pPr>
              <a:defRPr sz="2639"/>
            </a:lvl7pPr>
            <a:lvl8pPr>
              <a:defRPr sz="2639"/>
            </a:lvl8pPr>
            <a:lvl9pPr>
              <a:defRPr sz="26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47084DA-BF2F-C078-9611-32E9B8C0907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Slide 1- </a:t>
            </a:r>
            <a:fld id="{C98A8713-98B7-46F8-BC20-2AA33CBDB984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1353087909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3">
            <a:extLst>
              <a:ext uri="{FF2B5EF4-FFF2-40B4-BE49-F238E27FC236}">
                <a16:creationId xmlns:a16="http://schemas.microsoft.com/office/drawing/2014/main" id="{E2FBEE0F-ED1D-A1BC-486B-8F7AF87BC7E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Slide 1- </a:t>
            </a:r>
            <a:fld id="{36279DB2-A092-44A6-95BB-E3B54EEF2B59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754329241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">
            <a:extLst>
              <a:ext uri="{FF2B5EF4-FFF2-40B4-BE49-F238E27FC236}">
                <a16:creationId xmlns:a16="http://schemas.microsoft.com/office/drawing/2014/main" id="{19B119CE-8C48-B3E2-0DD3-6BE750AEFDB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Slide 1- </a:t>
            </a:r>
            <a:fld id="{01CF152F-121B-4DC6-83DC-85F281226DA6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5398542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206" y="450279"/>
            <a:ext cx="6614110" cy="1916307"/>
          </a:xfrm>
        </p:spPr>
        <p:txBody>
          <a:bodyPr/>
          <a:lstStyle>
            <a:lvl1pPr algn="l">
              <a:defRPr sz="329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60145" y="450280"/>
            <a:ext cx="11238750" cy="9652217"/>
          </a:xfrm>
        </p:spPr>
        <p:txBody>
          <a:bodyPr/>
          <a:lstStyle>
            <a:lvl1pPr>
              <a:defRPr sz="5277"/>
            </a:lvl1pPr>
            <a:lvl2pPr>
              <a:defRPr sz="4617"/>
            </a:lvl2pPr>
            <a:lvl3pPr>
              <a:defRPr sz="3958"/>
            </a:lvl3pPr>
            <a:lvl4pPr>
              <a:defRPr sz="3298"/>
            </a:lvl4pPr>
            <a:lvl5pPr>
              <a:defRPr sz="3298"/>
            </a:lvl5pPr>
            <a:lvl6pPr>
              <a:defRPr sz="3298"/>
            </a:lvl6pPr>
            <a:lvl7pPr>
              <a:defRPr sz="3298"/>
            </a:lvl7pPr>
            <a:lvl8pPr>
              <a:defRPr sz="3298"/>
            </a:lvl8pPr>
            <a:lvl9pPr>
              <a:defRPr sz="32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5206" y="2366587"/>
            <a:ext cx="6614110" cy="7735910"/>
          </a:xfrm>
        </p:spPr>
        <p:txBody>
          <a:bodyPr/>
          <a:lstStyle>
            <a:lvl1pPr marL="0" indent="0">
              <a:buNone/>
              <a:defRPr sz="2309"/>
            </a:lvl1pPr>
            <a:lvl2pPr marL="753969" indent="0">
              <a:buNone/>
              <a:defRPr sz="1979"/>
            </a:lvl2pPr>
            <a:lvl3pPr marL="1507937" indent="0">
              <a:buNone/>
              <a:defRPr sz="1649"/>
            </a:lvl3pPr>
            <a:lvl4pPr marL="2261906" indent="0">
              <a:buNone/>
              <a:defRPr sz="1484"/>
            </a:lvl4pPr>
            <a:lvl5pPr marL="3015874" indent="0">
              <a:buNone/>
              <a:defRPr sz="1484"/>
            </a:lvl5pPr>
            <a:lvl6pPr marL="3769843" indent="0">
              <a:buNone/>
              <a:defRPr sz="1484"/>
            </a:lvl6pPr>
            <a:lvl7pPr marL="4523811" indent="0">
              <a:buNone/>
              <a:defRPr sz="1484"/>
            </a:lvl7pPr>
            <a:lvl8pPr marL="5277780" indent="0">
              <a:buNone/>
              <a:defRPr sz="1484"/>
            </a:lvl8pPr>
            <a:lvl9pPr marL="6031748" indent="0">
              <a:buNone/>
              <a:defRPr sz="14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6F29928D-80AD-FC89-801A-6F70CD811BA1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Slide 1- </a:t>
            </a:r>
            <a:fld id="{FB97EBD3-886B-4DF9-95DC-014CED4AC861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3384983443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0544" y="7916545"/>
            <a:ext cx="12062460" cy="934593"/>
          </a:xfrm>
        </p:spPr>
        <p:txBody>
          <a:bodyPr/>
          <a:lstStyle>
            <a:lvl1pPr algn="l">
              <a:defRPr sz="329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40544" y="1010511"/>
            <a:ext cx="12062460" cy="6785610"/>
          </a:xfrm>
        </p:spPr>
        <p:txBody>
          <a:bodyPr/>
          <a:lstStyle>
            <a:lvl1pPr marL="0" indent="0">
              <a:buNone/>
              <a:defRPr sz="5277"/>
            </a:lvl1pPr>
            <a:lvl2pPr marL="753969" indent="0">
              <a:buNone/>
              <a:defRPr sz="4617"/>
            </a:lvl2pPr>
            <a:lvl3pPr marL="1507937" indent="0">
              <a:buNone/>
              <a:defRPr sz="3958"/>
            </a:lvl3pPr>
            <a:lvl4pPr marL="2261906" indent="0">
              <a:buNone/>
              <a:defRPr sz="3298"/>
            </a:lvl4pPr>
            <a:lvl5pPr marL="3015874" indent="0">
              <a:buNone/>
              <a:defRPr sz="3298"/>
            </a:lvl5pPr>
            <a:lvl6pPr marL="3769843" indent="0">
              <a:buNone/>
              <a:defRPr sz="3298"/>
            </a:lvl6pPr>
            <a:lvl7pPr marL="4523811" indent="0">
              <a:buNone/>
              <a:defRPr sz="3298"/>
            </a:lvl7pPr>
            <a:lvl8pPr marL="5277780" indent="0">
              <a:buNone/>
              <a:defRPr sz="3298"/>
            </a:lvl8pPr>
            <a:lvl9pPr marL="6031748" indent="0">
              <a:buNone/>
              <a:defRPr sz="3298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40544" y="8851138"/>
            <a:ext cx="12062460" cy="1327277"/>
          </a:xfrm>
        </p:spPr>
        <p:txBody>
          <a:bodyPr/>
          <a:lstStyle>
            <a:lvl1pPr marL="0" indent="0">
              <a:buNone/>
              <a:defRPr sz="2309"/>
            </a:lvl1pPr>
            <a:lvl2pPr marL="753969" indent="0">
              <a:buNone/>
              <a:defRPr sz="1979"/>
            </a:lvl2pPr>
            <a:lvl3pPr marL="1507937" indent="0">
              <a:buNone/>
              <a:defRPr sz="1649"/>
            </a:lvl3pPr>
            <a:lvl4pPr marL="2261906" indent="0">
              <a:buNone/>
              <a:defRPr sz="1484"/>
            </a:lvl4pPr>
            <a:lvl5pPr marL="3015874" indent="0">
              <a:buNone/>
              <a:defRPr sz="1484"/>
            </a:lvl5pPr>
            <a:lvl6pPr marL="3769843" indent="0">
              <a:buNone/>
              <a:defRPr sz="1484"/>
            </a:lvl6pPr>
            <a:lvl7pPr marL="4523811" indent="0">
              <a:buNone/>
              <a:defRPr sz="1484"/>
            </a:lvl7pPr>
            <a:lvl8pPr marL="5277780" indent="0">
              <a:buNone/>
              <a:defRPr sz="1484"/>
            </a:lvl8pPr>
            <a:lvl9pPr marL="6031748" indent="0">
              <a:buNone/>
              <a:defRPr sz="14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057C0017-E602-3E45-C397-776A0165236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Slide 1- </a:t>
            </a:r>
            <a:fld id="{7AE4840D-D12B-4706-8E2D-D0EDA552D22C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281308532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D69CBF7F-C08B-AFA6-1261-FE54C5C1084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Slide 1- </a:t>
            </a:r>
            <a:fld id="{F995F93F-CF48-4B50-9A67-48B640E01B81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4243773503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198521" y="500022"/>
            <a:ext cx="4565306" cy="96783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602" y="500022"/>
            <a:ext cx="13360850" cy="96783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5DF3A4CF-FE04-7153-F1FB-12F75032FF2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Slide 1- </a:t>
            </a:r>
            <a:fld id="{9A093756-BCE3-4182-8B39-7C98779486AE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122324393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3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44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44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0016935"/>
            <a:ext cx="20104100" cy="1292225"/>
          </a:xfrm>
          <a:custGeom>
            <a:avLst/>
            <a:gdLst/>
            <a:ahLst/>
            <a:cxnLst/>
            <a:rect l="l" t="t" r="r" b="b"/>
            <a:pathLst>
              <a:path w="20104100" h="1292225">
                <a:moveTo>
                  <a:pt x="20104099" y="0"/>
                </a:moveTo>
                <a:lnTo>
                  <a:pt x="0" y="0"/>
                </a:lnTo>
                <a:lnTo>
                  <a:pt x="0" y="1291621"/>
                </a:lnTo>
                <a:lnTo>
                  <a:pt x="20104099" y="1291621"/>
                </a:lnTo>
                <a:lnTo>
                  <a:pt x="20104099" y="0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073" y="10016935"/>
            <a:ext cx="4630565" cy="111133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44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44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4">
            <a:extLst>
              <a:ext uri="{FF2B5EF4-FFF2-40B4-BE49-F238E27FC236}">
                <a16:creationId xmlns:a16="http://schemas.microsoft.com/office/drawing/2014/main" id="{ADF85F57-599A-7E26-618C-CDEDB758E1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61224" y="0"/>
            <a:ext cx="1340273" cy="11309350"/>
          </a:xfrm>
          <a:prstGeom prst="rect">
            <a:avLst/>
          </a:prstGeom>
          <a:gradFill rotWithShape="1">
            <a:gsLst>
              <a:gs pos="0">
                <a:srgbClr val="677228">
                  <a:alpha val="43999"/>
                </a:srgbClr>
              </a:gs>
              <a:gs pos="100000">
                <a:srgbClr val="5A6423"/>
              </a:gs>
            </a:gsLst>
            <a:lin ang="5400000" scaled="1"/>
          </a:gra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 sz="3958">
              <a:ea typeface="+mn-ea"/>
            </a:endParaRPr>
          </a:p>
        </p:txBody>
      </p:sp>
      <p:sp>
        <p:nvSpPr>
          <p:cNvPr id="3" name="Rectangle 47">
            <a:extLst>
              <a:ext uri="{FF2B5EF4-FFF2-40B4-BE49-F238E27FC236}">
                <a16:creationId xmlns:a16="http://schemas.microsoft.com/office/drawing/2014/main" id="{203F1F9A-3ADD-2E23-B777-52F82E1BF41F}"/>
              </a:ext>
            </a:extLst>
          </p:cNvPr>
          <p:cNvSpPr>
            <a:spLocks noChangeArrowheads="1"/>
          </p:cNvSpPr>
          <p:nvPr userDrawn="1"/>
        </p:nvSpPr>
        <p:spPr bwMode="auto">
          <a:xfrm rot="16200000">
            <a:off x="8284964" y="-4138202"/>
            <a:ext cx="3534172" cy="20104100"/>
          </a:xfrm>
          <a:prstGeom prst="rect">
            <a:avLst/>
          </a:prstGeom>
          <a:solidFill>
            <a:srgbClr val="677228">
              <a:alpha val="43921"/>
            </a:srgbClr>
          </a:soli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 sz="3958">
              <a:ea typeface="+mn-ea"/>
            </a:endParaRPr>
          </a:p>
        </p:txBody>
      </p:sp>
      <p:sp>
        <p:nvSpPr>
          <p:cNvPr id="4" name="Rectangle 48">
            <a:extLst>
              <a:ext uri="{FF2B5EF4-FFF2-40B4-BE49-F238E27FC236}">
                <a16:creationId xmlns:a16="http://schemas.microsoft.com/office/drawing/2014/main" id="{CA83329E-CBD3-A91A-91FA-03862E36EDB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6083280" y="4021103"/>
            <a:ext cx="4020820" cy="37776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 sz="3958">
              <a:ea typeface="+mn-ea"/>
            </a:endParaRPr>
          </a:p>
        </p:txBody>
      </p:sp>
      <p:pic>
        <p:nvPicPr>
          <p:cNvPr id="5" name="Picture 35" descr="awtri_4c UPDATE_color">
            <a:extLst>
              <a:ext uri="{FF2B5EF4-FFF2-40B4-BE49-F238E27FC236}">
                <a16:creationId xmlns:a16="http://schemas.microsoft.com/office/drawing/2014/main" id="{1FD9B9A3-1A59-A35F-CFBF-A46D89D25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35" y="9811908"/>
            <a:ext cx="1504318" cy="1371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6" descr="elmasri_thumb">
            <a:extLst>
              <a:ext uri="{FF2B5EF4-FFF2-40B4-BE49-F238E27FC236}">
                <a16:creationId xmlns:a16="http://schemas.microsoft.com/office/drawing/2014/main" id="{9A95D867-5791-2C87-DCEF-C2185EF4993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3640" y="4146762"/>
            <a:ext cx="3790461" cy="3534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26" name="Rectangle 30" descr="Pink tissue paper"/>
          <p:cNvSpPr>
            <a:spLocks noGrp="1" noChangeArrowheads="1"/>
          </p:cNvSpPr>
          <p:nvPr>
            <p:ph type="ctrTitle" sz="quarter"/>
          </p:nvPr>
        </p:nvSpPr>
        <p:spPr>
          <a:xfrm>
            <a:off x="502602" y="251319"/>
            <a:ext cx="15580678" cy="3769783"/>
          </a:xfrm>
        </p:spPr>
        <p:txBody>
          <a:bodyPr wrap="none" anchor="ctr"/>
          <a:lstStyle>
            <a:lvl1pPr>
              <a:defRPr sz="10884">
                <a:solidFill>
                  <a:srgbClr val="99003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134" name="Rectangle 38" descr="Pink tissue paper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70136" y="4272421"/>
            <a:ext cx="14575473" cy="3141486"/>
          </a:xfrm>
        </p:spPr>
        <p:txBody>
          <a:bodyPr/>
          <a:lstStyle>
            <a:lvl1pPr marL="0" indent="0">
              <a:buFont typeface="Wingdings" pitchFamily="2" charset="2"/>
              <a:buNone/>
              <a:defRPr sz="5277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29">
            <a:extLst>
              <a:ext uri="{FF2B5EF4-FFF2-40B4-BE49-F238E27FC236}">
                <a16:creationId xmlns:a16="http://schemas.microsoft.com/office/drawing/2014/main" id="{E447CFF1-B340-5639-F92C-5A86301DE7B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1842876" y="10550157"/>
            <a:ext cx="9884516" cy="75395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84"/>
            </a:lvl1pPr>
          </a:lstStyle>
          <a:p>
            <a:pPr>
              <a:defRPr/>
            </a:pPr>
            <a:r>
              <a:rPr lang="en-US" altLang="en-US"/>
              <a:t>Copyright © 2007 Ramez Elmasri and Shamkant B. Navathe</a:t>
            </a:r>
          </a:p>
        </p:txBody>
      </p:sp>
    </p:spTree>
    <p:extLst>
      <p:ext uri="{BB962C8B-B14F-4D97-AF65-F5344CB8AC3E}">
        <p14:creationId xmlns:p14="http://schemas.microsoft.com/office/powerpoint/2010/main" val="21731901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E59F92D9-2B03-741C-6593-24CAC69B606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Slide 7- </a:t>
            </a:r>
            <a:fld id="{7684720C-3708-40FF-B97B-E9D9F115070C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21693213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8085" y="7267305"/>
            <a:ext cx="17088485" cy="2246163"/>
          </a:xfrm>
        </p:spPr>
        <p:txBody>
          <a:bodyPr anchor="t"/>
          <a:lstStyle>
            <a:lvl1pPr algn="l">
              <a:defRPr sz="6596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8085" y="4793386"/>
            <a:ext cx="17088485" cy="2473919"/>
          </a:xfrm>
        </p:spPr>
        <p:txBody>
          <a:bodyPr anchor="b"/>
          <a:lstStyle>
            <a:lvl1pPr marL="0" indent="0">
              <a:buNone/>
              <a:defRPr sz="3298"/>
            </a:lvl1pPr>
            <a:lvl2pPr marL="753969" indent="0">
              <a:buNone/>
              <a:defRPr sz="2968"/>
            </a:lvl2pPr>
            <a:lvl3pPr marL="1507937" indent="0">
              <a:buNone/>
              <a:defRPr sz="2639"/>
            </a:lvl3pPr>
            <a:lvl4pPr marL="2261906" indent="0">
              <a:buNone/>
              <a:defRPr sz="2309"/>
            </a:lvl4pPr>
            <a:lvl5pPr marL="3015874" indent="0">
              <a:buNone/>
              <a:defRPr sz="2309"/>
            </a:lvl5pPr>
            <a:lvl6pPr marL="3769843" indent="0">
              <a:buNone/>
              <a:defRPr sz="2309"/>
            </a:lvl6pPr>
            <a:lvl7pPr marL="4523811" indent="0">
              <a:buNone/>
              <a:defRPr sz="2309"/>
            </a:lvl7pPr>
            <a:lvl8pPr marL="5277780" indent="0">
              <a:buNone/>
              <a:defRPr sz="2309"/>
            </a:lvl8pPr>
            <a:lvl9pPr marL="6031748" indent="0">
              <a:buNone/>
              <a:defRPr sz="230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1CDB34E6-86A3-B0FA-FAFB-010A2654D30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Slide 1- </a:t>
            </a:r>
            <a:fld id="{432C5A90-0184-4179-84BA-0BC7F56CD7FB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4195578849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7036" y="2638848"/>
            <a:ext cx="8949117" cy="7539567"/>
          </a:xfrm>
        </p:spPr>
        <p:txBody>
          <a:bodyPr/>
          <a:lstStyle>
            <a:lvl1pPr>
              <a:defRPr sz="4617"/>
            </a:lvl1pPr>
            <a:lvl2pPr>
              <a:defRPr sz="3958"/>
            </a:lvl2pPr>
            <a:lvl3pPr>
              <a:defRPr sz="3298"/>
            </a:lvl3pPr>
            <a:lvl4pPr>
              <a:defRPr sz="2968"/>
            </a:lvl4pPr>
            <a:lvl5pPr>
              <a:defRPr sz="2968"/>
            </a:lvl5pPr>
            <a:lvl6pPr>
              <a:defRPr sz="2968"/>
            </a:lvl6pPr>
            <a:lvl7pPr>
              <a:defRPr sz="2968"/>
            </a:lvl7pPr>
            <a:lvl8pPr>
              <a:defRPr sz="2968"/>
            </a:lvl8pPr>
            <a:lvl9pPr>
              <a:defRPr sz="29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11222" y="2638848"/>
            <a:ext cx="8952606" cy="7539567"/>
          </a:xfrm>
        </p:spPr>
        <p:txBody>
          <a:bodyPr/>
          <a:lstStyle>
            <a:lvl1pPr>
              <a:defRPr sz="4617"/>
            </a:lvl1pPr>
            <a:lvl2pPr>
              <a:defRPr sz="3958"/>
            </a:lvl2pPr>
            <a:lvl3pPr>
              <a:defRPr sz="3298"/>
            </a:lvl3pPr>
            <a:lvl4pPr>
              <a:defRPr sz="2968"/>
            </a:lvl4pPr>
            <a:lvl5pPr>
              <a:defRPr sz="2968"/>
            </a:lvl5pPr>
            <a:lvl6pPr>
              <a:defRPr sz="2968"/>
            </a:lvl6pPr>
            <a:lvl7pPr>
              <a:defRPr sz="2968"/>
            </a:lvl7pPr>
            <a:lvl8pPr>
              <a:defRPr sz="2968"/>
            </a:lvl8pPr>
            <a:lvl9pPr>
              <a:defRPr sz="29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AE56F321-08A6-3FF3-9511-CE27AE08062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Slide 1- </a:t>
            </a:r>
            <a:fld id="{8160B5A9-6392-45DF-B45B-E62F9CFB1193}" type="slidenum">
              <a:rPr lang="en-US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178831693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9000">
              <a:srgbClr val="B0C6E1"/>
            </a:gs>
            <a:gs pos="28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9926791"/>
            <a:ext cx="20104100" cy="1292225"/>
          </a:xfrm>
          <a:custGeom>
            <a:avLst/>
            <a:gdLst/>
            <a:ahLst/>
            <a:cxnLst/>
            <a:rect l="l" t="t" r="r" b="b"/>
            <a:pathLst>
              <a:path w="20104100" h="1292225">
                <a:moveTo>
                  <a:pt x="20104099" y="0"/>
                </a:moveTo>
                <a:lnTo>
                  <a:pt x="0" y="0"/>
                </a:lnTo>
                <a:lnTo>
                  <a:pt x="0" y="1291621"/>
                </a:lnTo>
                <a:lnTo>
                  <a:pt x="20104099" y="1291621"/>
                </a:lnTo>
                <a:lnTo>
                  <a:pt x="20104099" y="0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37073" y="10016935"/>
            <a:ext cx="4630565" cy="111133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14853" y="117139"/>
            <a:ext cx="19274393" cy="16338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131201" y="3975450"/>
            <a:ext cx="8571230" cy="5292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3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44822" y="10232292"/>
            <a:ext cx="327659" cy="5822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44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9000">
              <a:srgbClr val="B0C6E1"/>
            </a:gs>
            <a:gs pos="28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45">
            <a:extLst>
              <a:ext uri="{FF2B5EF4-FFF2-40B4-BE49-F238E27FC236}">
                <a16:creationId xmlns:a16="http://schemas.microsoft.com/office/drawing/2014/main" id="{8E2C009A-F795-128A-8BC6-373F19F4C67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9646872" y="2390148"/>
            <a:ext cx="457228" cy="8919202"/>
            <a:chOff x="5606" y="889"/>
            <a:chExt cx="154" cy="3431"/>
          </a:xfrm>
        </p:grpSpPr>
        <p:sp>
          <p:nvSpPr>
            <p:cNvPr id="1032" name="Rectangle 38">
              <a:extLst>
                <a:ext uri="{FF2B5EF4-FFF2-40B4-BE49-F238E27FC236}">
                  <a16:creationId xmlns:a16="http://schemas.microsoft.com/office/drawing/2014/main" id="{6507668D-FCB3-C8F3-128C-094E03DC9F7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 flipH="1">
              <a:off x="5685" y="889"/>
              <a:ext cx="75" cy="3431"/>
            </a:xfrm>
            <a:prstGeom prst="rect">
              <a:avLst/>
            </a:prstGeom>
            <a:solidFill>
              <a:srgbClr val="677228"/>
            </a:solidFill>
            <a:ln>
              <a:noFill/>
            </a:ln>
            <a:extLst>
              <a:ext uri="{91240B29-F687-4f45-9708-019B960494DF}"/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US" altLang="en-US" sz="5277">
                <a:latin typeface="Tahoma" panose="020B0604030504040204" pitchFamily="34" charset="0"/>
                <a:ea typeface="+mn-ea"/>
              </a:endParaRPr>
            </a:p>
          </p:txBody>
        </p:sp>
        <p:grpSp>
          <p:nvGrpSpPr>
            <p:cNvPr id="1033" name="Group 44">
              <a:extLst>
                <a:ext uri="{FF2B5EF4-FFF2-40B4-BE49-F238E27FC236}">
                  <a16:creationId xmlns:a16="http://schemas.microsoft.com/office/drawing/2014/main" id="{8AC25E77-DEBE-3BF0-E4AF-42334B7E9F9C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5606" y="889"/>
              <a:ext cx="106" cy="3431"/>
              <a:chOff x="5606" y="889"/>
              <a:chExt cx="106" cy="3431"/>
            </a:xfrm>
          </p:grpSpPr>
          <p:sp>
            <p:nvSpPr>
              <p:cNvPr id="1034" name="Rectangle 43">
                <a:extLst>
                  <a:ext uri="{FF2B5EF4-FFF2-40B4-BE49-F238E27FC236}">
                    <a16:creationId xmlns:a16="http://schemas.microsoft.com/office/drawing/2014/main" id="{1B81A650-1FF8-3249-4D12-7BE0E85705B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 rot="10800000" flipH="1">
                <a:off x="5606" y="889"/>
                <a:ext cx="58" cy="3431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xtLst>
                <a:ext uri="{91240B29-F687-4f45-9708-019B960494DF}"/>
              </a:extLst>
            </p:spPr>
            <p:txBody>
              <a:bodyPr rot="10800000"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>
                  <a:defRPr/>
                </a:pPr>
                <a:endParaRPr kumimoji="1" lang="en-US" altLang="en-US" sz="5277">
                  <a:latin typeface="Tahoma" panose="020B0604030504040204" pitchFamily="34" charset="0"/>
                  <a:ea typeface="+mn-ea"/>
                </a:endParaRPr>
              </a:p>
            </p:txBody>
          </p:sp>
          <p:sp>
            <p:nvSpPr>
              <p:cNvPr id="1035" name="Rectangle 32">
                <a:extLst>
                  <a:ext uri="{FF2B5EF4-FFF2-40B4-BE49-F238E27FC236}">
                    <a16:creationId xmlns:a16="http://schemas.microsoft.com/office/drawing/2014/main" id="{B401E83D-CB1B-4049-D4A3-2097A6A6CFC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 rot="10800000" flipH="1">
                <a:off x="5654" y="889"/>
                <a:ext cx="58" cy="3431"/>
              </a:xfrm>
              <a:prstGeom prst="rect">
                <a:avLst/>
              </a:prstGeom>
              <a:solidFill>
                <a:srgbClr val="990033"/>
              </a:solidFill>
              <a:ln>
                <a:noFill/>
              </a:ln>
              <a:extLst>
                <a:ext uri="{91240B29-F687-4f45-9708-019B960494DF}"/>
              </a:extLst>
            </p:spPr>
            <p:txBody>
              <a:bodyPr rot="10800000"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>
                  <a:defRPr/>
                </a:pPr>
                <a:endParaRPr kumimoji="1" lang="en-US" altLang="en-US" sz="5277">
                  <a:latin typeface="Tahoma" panose="020B0604030504040204" pitchFamily="34" charset="0"/>
                  <a:ea typeface="+mn-ea"/>
                </a:endParaRPr>
              </a:p>
            </p:txBody>
          </p:sp>
        </p:grpSp>
      </p:grpSp>
      <p:sp>
        <p:nvSpPr>
          <p:cNvPr id="1027" name="Rectangle 37">
            <a:extLst>
              <a:ext uri="{FF2B5EF4-FFF2-40B4-BE49-F238E27FC236}">
                <a16:creationId xmlns:a16="http://schemas.microsoft.com/office/drawing/2014/main" id="{EB804972-F767-9572-3747-29E0A0895BAB}"/>
              </a:ext>
            </a:extLst>
          </p:cNvPr>
          <p:cNvSpPr>
            <a:spLocks noChangeArrowheads="1"/>
          </p:cNvSpPr>
          <p:nvPr userDrawn="1"/>
        </p:nvSpPr>
        <p:spPr bwMode="gray">
          <a:xfrm rot="-5400000">
            <a:off x="8853487" y="-8853485"/>
            <a:ext cx="2390148" cy="20097119"/>
          </a:xfrm>
          <a:prstGeom prst="rect">
            <a:avLst/>
          </a:prstGeom>
          <a:solidFill>
            <a:srgbClr val="677228">
              <a:alpha val="36078"/>
            </a:srgbClr>
          </a:solidFill>
          <a:ln>
            <a:noFill/>
          </a:ln>
          <a:extLst>
            <a:ext uri="{91240B29-F687-4f45-9708-019B960494DF}"/>
          </a:extLst>
        </p:spPr>
        <p:txBody>
          <a:bodyPr vert="eaVert"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kumimoji="1" lang="en-US" altLang="en-US" sz="5277">
              <a:latin typeface="Tahoma" panose="020B0604030504040204" pitchFamily="34" charset="0"/>
              <a:ea typeface="+mn-ea"/>
            </a:endParaRPr>
          </a:p>
        </p:txBody>
      </p:sp>
      <p:sp>
        <p:nvSpPr>
          <p:cNvPr id="1028" name="Rectangle 9">
            <a:extLst>
              <a:ext uri="{FF2B5EF4-FFF2-40B4-BE49-F238E27FC236}">
                <a16:creationId xmlns:a16="http://schemas.microsoft.com/office/drawing/2014/main" id="{FB1524FE-3B87-4620-749A-9E0E8854E1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02603" y="500021"/>
            <a:ext cx="17140841" cy="1636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85" name="Rectangle 13">
            <a:extLst>
              <a:ext uri="{FF2B5EF4-FFF2-40B4-BE49-F238E27FC236}">
                <a16:creationId xmlns:a16="http://schemas.microsoft.com/office/drawing/2014/main" id="{7A6F5E8B-8E82-2009-8E42-6D403476A89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5245609" y="10555393"/>
            <a:ext cx="4188354" cy="753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2309" b="1">
                <a:solidFill>
                  <a:srgbClr val="990033"/>
                </a:solidFill>
              </a:defRPr>
            </a:lvl1pPr>
          </a:lstStyle>
          <a:p>
            <a:r>
              <a:rPr lang="en-US" altLang="en-US"/>
              <a:t>Slide 1- </a:t>
            </a:r>
            <a:fld id="{FDF5124E-5A09-4DB6-8FCF-9E191E293D7F}" type="slidenum">
              <a:rPr lang="en-US" altLang="en-US"/>
              <a:pPr/>
              <a:t>‹#›</a:t>
            </a:fld>
            <a:endParaRPr lang="en-CA" altLang="en-US"/>
          </a:p>
        </p:txBody>
      </p:sp>
      <p:sp>
        <p:nvSpPr>
          <p:cNvPr id="1030" name="Rectangle 21">
            <a:extLst>
              <a:ext uri="{FF2B5EF4-FFF2-40B4-BE49-F238E27FC236}">
                <a16:creationId xmlns:a16="http://schemas.microsoft.com/office/drawing/2014/main" id="{B751E334-D2F6-91D9-67AD-7573A3325A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27037" y="2638848"/>
            <a:ext cx="18236791" cy="7539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1" name="Rectangle 30">
            <a:extLst>
              <a:ext uri="{FF2B5EF4-FFF2-40B4-BE49-F238E27FC236}">
                <a16:creationId xmlns:a16="http://schemas.microsoft.com/office/drawing/2014/main" id="{2B5DCA94-447B-2A53-C2A1-2242171B0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2876" y="10550157"/>
            <a:ext cx="9884516" cy="753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484"/>
              <a:t>Copyright © 2016 Ramez Elmasri and Shamkant B. Navathe</a:t>
            </a:r>
          </a:p>
        </p:txBody>
      </p:sp>
    </p:spTree>
    <p:extLst>
      <p:ext uri="{BB962C8B-B14F-4D97-AF65-F5344CB8AC3E}">
        <p14:creationId xmlns:p14="http://schemas.microsoft.com/office/powerpoint/2010/main" val="300236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ransition spd="med"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5937">
          <a:solidFill>
            <a:srgbClr val="800000"/>
          </a:solidFill>
          <a:latin typeface="+mj-lt"/>
          <a:ea typeface="MS PGothic" panose="020B0600070205080204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5937">
          <a:solidFill>
            <a:srgbClr val="800000"/>
          </a:solidFill>
          <a:latin typeface="Arial" charset="0"/>
          <a:ea typeface="MS PGothic" panose="020B0600070205080204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5937">
          <a:solidFill>
            <a:srgbClr val="800000"/>
          </a:solidFill>
          <a:latin typeface="Arial" charset="0"/>
          <a:ea typeface="MS PGothic" panose="020B0600070205080204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5937">
          <a:solidFill>
            <a:srgbClr val="800000"/>
          </a:solidFill>
          <a:latin typeface="Arial" charset="0"/>
          <a:ea typeface="MS PGothic" panose="020B0600070205080204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5937">
          <a:solidFill>
            <a:srgbClr val="800000"/>
          </a:solidFill>
          <a:latin typeface="Arial" charset="0"/>
          <a:ea typeface="MS PGothic" panose="020B0600070205080204" pitchFamily="34" charset="-128"/>
        </a:defRPr>
      </a:lvl5pPr>
      <a:lvl6pPr marL="753969" algn="l" rtl="0" fontAlgn="base">
        <a:spcBef>
          <a:spcPct val="0"/>
        </a:spcBef>
        <a:spcAft>
          <a:spcPct val="0"/>
        </a:spcAft>
        <a:defRPr sz="5937">
          <a:solidFill>
            <a:srgbClr val="800000"/>
          </a:solidFill>
          <a:latin typeface="Arial" charset="0"/>
        </a:defRPr>
      </a:lvl6pPr>
      <a:lvl7pPr marL="1507937" algn="l" rtl="0" fontAlgn="base">
        <a:spcBef>
          <a:spcPct val="0"/>
        </a:spcBef>
        <a:spcAft>
          <a:spcPct val="0"/>
        </a:spcAft>
        <a:defRPr sz="5937">
          <a:solidFill>
            <a:srgbClr val="800000"/>
          </a:solidFill>
          <a:latin typeface="Arial" charset="0"/>
        </a:defRPr>
      </a:lvl7pPr>
      <a:lvl8pPr marL="2261906" algn="l" rtl="0" fontAlgn="base">
        <a:spcBef>
          <a:spcPct val="0"/>
        </a:spcBef>
        <a:spcAft>
          <a:spcPct val="0"/>
        </a:spcAft>
        <a:defRPr sz="5937">
          <a:solidFill>
            <a:srgbClr val="800000"/>
          </a:solidFill>
          <a:latin typeface="Arial" charset="0"/>
        </a:defRPr>
      </a:lvl8pPr>
      <a:lvl9pPr marL="3015874" algn="l" rtl="0" fontAlgn="base">
        <a:spcBef>
          <a:spcPct val="0"/>
        </a:spcBef>
        <a:spcAft>
          <a:spcPct val="0"/>
        </a:spcAft>
        <a:defRPr sz="5937">
          <a:solidFill>
            <a:srgbClr val="800000"/>
          </a:solidFill>
          <a:latin typeface="Arial" charset="0"/>
        </a:defRPr>
      </a:lvl9pPr>
    </p:titleStyle>
    <p:bodyStyle>
      <a:lvl1pPr marL="565476" indent="-565476" algn="l" rtl="0" eaLnBrk="0" fontAlgn="base" hangingPunct="0">
        <a:spcBef>
          <a:spcPct val="20000"/>
        </a:spcBef>
        <a:spcAft>
          <a:spcPct val="0"/>
        </a:spcAft>
        <a:buClr>
          <a:srgbClr val="990033"/>
        </a:buClr>
        <a:buSzPct val="60000"/>
        <a:buFont typeface="Wingdings" panose="05000000000000000000" pitchFamily="2" charset="2"/>
        <a:buChar char="n"/>
        <a:defRPr sz="4617">
          <a:solidFill>
            <a:schemeClr val="tx2"/>
          </a:solidFill>
          <a:latin typeface="+mn-lt"/>
          <a:ea typeface="MS PGothic" panose="020B0600070205080204" pitchFamily="34" charset="-128"/>
          <a:cs typeface="+mn-cs"/>
        </a:defRPr>
      </a:lvl1pPr>
      <a:lvl2pPr marL="1225199" indent="-47123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55000"/>
        <a:buFont typeface="Wingdings" panose="05000000000000000000" pitchFamily="2" charset="2"/>
        <a:buChar char="n"/>
        <a:defRPr sz="4288">
          <a:solidFill>
            <a:srgbClr val="800000"/>
          </a:solidFill>
          <a:latin typeface="+mn-lt"/>
          <a:ea typeface="MS PGothic" panose="020B0600070205080204" pitchFamily="34" charset="-128"/>
        </a:defRPr>
      </a:lvl2pPr>
      <a:lvl3pPr marL="1884921" indent="-376984" algn="l" rtl="0" eaLnBrk="0" fontAlgn="base" hangingPunct="0">
        <a:spcBef>
          <a:spcPct val="20000"/>
        </a:spcBef>
        <a:spcAft>
          <a:spcPct val="0"/>
        </a:spcAft>
        <a:buClr>
          <a:srgbClr val="990033"/>
        </a:buClr>
        <a:buSzPct val="50000"/>
        <a:buFont typeface="Wingdings" panose="05000000000000000000" pitchFamily="2" charset="2"/>
        <a:buChar char="n"/>
        <a:defRPr sz="3958">
          <a:solidFill>
            <a:schemeClr val="tx2"/>
          </a:solidFill>
          <a:latin typeface="+mn-lt"/>
          <a:ea typeface="MS PGothic" panose="020B0600070205080204" pitchFamily="34" charset="-128"/>
        </a:defRPr>
      </a:lvl3pPr>
      <a:lvl4pPr marL="2638890" indent="-376984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55000"/>
        <a:buFont typeface="Wingdings" panose="05000000000000000000" pitchFamily="2" charset="2"/>
        <a:buChar char="n"/>
        <a:defRPr sz="3298">
          <a:solidFill>
            <a:srgbClr val="800000"/>
          </a:solidFill>
          <a:latin typeface="+mn-lt"/>
          <a:ea typeface="MS PGothic" panose="020B0600070205080204" pitchFamily="34" charset="-128"/>
        </a:defRPr>
      </a:lvl4pPr>
      <a:lvl5pPr marL="3392858" indent="-376984" algn="l" rtl="0" eaLnBrk="0" fontAlgn="base" hangingPunct="0">
        <a:spcBef>
          <a:spcPct val="20000"/>
        </a:spcBef>
        <a:spcAft>
          <a:spcPct val="0"/>
        </a:spcAft>
        <a:buClr>
          <a:srgbClr val="990033"/>
        </a:buClr>
        <a:buSzPct val="50000"/>
        <a:buFont typeface="Wingdings" panose="05000000000000000000" pitchFamily="2" charset="2"/>
        <a:buChar char="n"/>
        <a:defRPr sz="3298">
          <a:solidFill>
            <a:schemeClr val="tx2"/>
          </a:solidFill>
          <a:latin typeface="+mn-lt"/>
          <a:ea typeface="MS PGothic" panose="020B0600070205080204" pitchFamily="34" charset="-128"/>
        </a:defRPr>
      </a:lvl5pPr>
      <a:lvl6pPr marL="4146827" indent="-376984" algn="l" rtl="0" fontAlgn="base">
        <a:spcBef>
          <a:spcPct val="20000"/>
        </a:spcBef>
        <a:spcAft>
          <a:spcPct val="0"/>
        </a:spcAft>
        <a:buClr>
          <a:srgbClr val="990033"/>
        </a:buClr>
        <a:buSzPct val="50000"/>
        <a:buFont typeface="Wingdings" pitchFamily="2" charset="2"/>
        <a:buChar char="n"/>
        <a:defRPr sz="3298">
          <a:solidFill>
            <a:schemeClr val="tx2"/>
          </a:solidFill>
          <a:latin typeface="+mn-lt"/>
        </a:defRPr>
      </a:lvl6pPr>
      <a:lvl7pPr marL="4900795" indent="-376984" algn="l" rtl="0" fontAlgn="base">
        <a:spcBef>
          <a:spcPct val="20000"/>
        </a:spcBef>
        <a:spcAft>
          <a:spcPct val="0"/>
        </a:spcAft>
        <a:buClr>
          <a:srgbClr val="990033"/>
        </a:buClr>
        <a:buSzPct val="50000"/>
        <a:buFont typeface="Wingdings" pitchFamily="2" charset="2"/>
        <a:buChar char="n"/>
        <a:defRPr sz="3298">
          <a:solidFill>
            <a:schemeClr val="tx2"/>
          </a:solidFill>
          <a:latin typeface="+mn-lt"/>
        </a:defRPr>
      </a:lvl7pPr>
      <a:lvl8pPr marL="5654764" indent="-376984" algn="l" rtl="0" fontAlgn="base">
        <a:spcBef>
          <a:spcPct val="20000"/>
        </a:spcBef>
        <a:spcAft>
          <a:spcPct val="0"/>
        </a:spcAft>
        <a:buClr>
          <a:srgbClr val="990033"/>
        </a:buClr>
        <a:buSzPct val="50000"/>
        <a:buFont typeface="Wingdings" pitchFamily="2" charset="2"/>
        <a:buChar char="n"/>
        <a:defRPr sz="3298">
          <a:solidFill>
            <a:schemeClr val="tx2"/>
          </a:solidFill>
          <a:latin typeface="+mn-lt"/>
        </a:defRPr>
      </a:lvl8pPr>
      <a:lvl9pPr marL="6408732" indent="-376984" algn="l" rtl="0" fontAlgn="base">
        <a:spcBef>
          <a:spcPct val="20000"/>
        </a:spcBef>
        <a:spcAft>
          <a:spcPct val="0"/>
        </a:spcAft>
        <a:buClr>
          <a:srgbClr val="990033"/>
        </a:buClr>
        <a:buSzPct val="50000"/>
        <a:buFont typeface="Wingdings" pitchFamily="2" charset="2"/>
        <a:buChar char="n"/>
        <a:defRPr sz="3298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1507937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1pPr>
      <a:lvl2pPr marL="753969" algn="l" defTabSz="1507937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2pPr>
      <a:lvl3pPr marL="1507937" algn="l" defTabSz="1507937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3pPr>
      <a:lvl4pPr marL="2261906" algn="l" defTabSz="1507937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4pPr>
      <a:lvl5pPr marL="3015874" algn="l" defTabSz="1507937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5pPr>
      <a:lvl6pPr marL="3769843" algn="l" defTabSz="1507937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6pPr>
      <a:lvl7pPr marL="4523811" algn="l" defTabSz="1507937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7pPr>
      <a:lvl8pPr marL="5277780" algn="l" defTabSz="1507937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8pPr>
      <a:lvl9pPr marL="6031748" algn="l" defTabSz="1507937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4.ai/industry/rdbms-market-share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obe.com/tiobe-index/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iobe.com/tiobe-index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F4BD8-8F4D-70F7-9282-496EE3B3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SQL </a:t>
            </a:r>
            <a:r>
              <a:rPr lang="en-US" altLang="en-US" dirty="0">
                <a:ea typeface="ＭＳ Ｐゴシック" panose="020B0600070205080204" pitchFamily="34" charset="-128"/>
              </a:rPr>
              <a:t>Retrieval</a:t>
            </a:r>
            <a:r>
              <a:rPr lang="en-US" dirty="0"/>
              <a:t> Queries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AB1BF-CE70-A54D-43D8-87A741A98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37050" y="6188075"/>
            <a:ext cx="13836249" cy="1661993"/>
          </a:xfrm>
        </p:spPr>
        <p:txBody>
          <a:bodyPr/>
          <a:lstStyle/>
          <a:p>
            <a:r>
              <a:rPr lang="en-US" sz="3600" dirty="0"/>
              <a:t>Slide Credit: University of Colorado Boulder</a:t>
            </a:r>
          </a:p>
          <a:p>
            <a:r>
              <a:rPr lang="en-US" sz="3600" dirty="0"/>
              <a:t>Modified by: Md. Ishan Arefin Hossain, Full-time Lecturer, NSU ECE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36624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759521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25" dirty="0"/>
              <a:t>Overview</a:t>
            </a:r>
            <a:r>
              <a:rPr spc="-220" dirty="0"/>
              <a:t> </a:t>
            </a:r>
            <a:r>
              <a:rPr spc="-55" dirty="0"/>
              <a:t>of</a:t>
            </a:r>
            <a:r>
              <a:rPr spc="-220" dirty="0"/>
              <a:t> </a:t>
            </a:r>
            <a:r>
              <a:rPr spc="-235" dirty="0"/>
              <a:t>running</a:t>
            </a:r>
            <a:r>
              <a:rPr spc="-220" dirty="0"/>
              <a:t> </a:t>
            </a:r>
            <a:r>
              <a:rPr spc="190" dirty="0"/>
              <a:t>a</a:t>
            </a:r>
            <a:r>
              <a:rPr spc="-220" dirty="0"/>
              <a:t> </a:t>
            </a:r>
            <a:r>
              <a:rPr spc="-165" dirty="0"/>
              <a:t>query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69308" y="2246498"/>
            <a:ext cx="12580620" cy="53568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Arial MT"/>
                <a:cs typeface="Arial MT"/>
              </a:rPr>
              <a:t>Your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query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must: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470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30" dirty="0">
                <a:latin typeface="Arial MT"/>
                <a:cs typeface="Arial MT"/>
              </a:rPr>
              <a:t>Identify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which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75" dirty="0">
                <a:latin typeface="Arial MT"/>
                <a:cs typeface="Arial MT"/>
              </a:rPr>
              <a:t>table(s)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input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query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478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35" dirty="0">
                <a:latin typeface="Arial MT"/>
                <a:cs typeface="Arial MT"/>
              </a:rPr>
              <a:t>Define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columns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set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ts val="5740"/>
              </a:lnSpc>
              <a:spcBef>
                <a:spcPts val="468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35" dirty="0">
                <a:latin typeface="Arial MT"/>
                <a:cs typeface="Arial MT"/>
              </a:rPr>
              <a:t>Define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any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selection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criteria</a:t>
            </a:r>
            <a:endParaRPr sz="4950">
              <a:latin typeface="Arial MT"/>
              <a:cs typeface="Arial MT"/>
            </a:endParaRPr>
          </a:p>
          <a:p>
            <a:pPr marL="1169670" lvl="1" indent="-707390">
              <a:lnSpc>
                <a:spcPts val="4240"/>
              </a:lnSpc>
              <a:buFont typeface="Wingdings"/>
              <a:buChar char=""/>
              <a:tabLst>
                <a:tab pos="1169670" algn="l"/>
                <a:tab pos="1170305" algn="l"/>
              </a:tabLst>
            </a:pPr>
            <a:r>
              <a:rPr sz="3700" spc="-15" dirty="0">
                <a:latin typeface="Arial MT"/>
                <a:cs typeface="Arial MT"/>
              </a:rPr>
              <a:t>Will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spc="35" dirty="0">
                <a:latin typeface="Arial MT"/>
                <a:cs typeface="Arial MT"/>
              </a:rPr>
              <a:t>this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70" dirty="0">
                <a:latin typeface="Arial MT"/>
                <a:cs typeface="Arial MT"/>
              </a:rPr>
              <a:t>row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10" dirty="0">
                <a:latin typeface="Arial MT"/>
                <a:cs typeface="Arial MT"/>
              </a:rPr>
              <a:t>appear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dirty="0">
                <a:latin typeface="Arial MT"/>
                <a:cs typeface="Arial MT"/>
              </a:rPr>
              <a:t>in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20" dirty="0">
                <a:latin typeface="Arial MT"/>
                <a:cs typeface="Arial MT"/>
              </a:rPr>
              <a:t>the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dirty="0">
                <a:latin typeface="Arial MT"/>
                <a:cs typeface="Arial MT"/>
              </a:rPr>
              <a:t>answer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15" dirty="0">
                <a:latin typeface="Arial MT"/>
                <a:cs typeface="Arial MT"/>
              </a:rPr>
              <a:t>set?</a:t>
            </a:r>
            <a:endParaRPr sz="37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375347" y="5449542"/>
            <a:ext cx="99060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Times New Roman"/>
                <a:cs typeface="Times New Roman"/>
              </a:rPr>
              <a:t>9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15014" y="2990307"/>
            <a:ext cx="16302355" cy="1458595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766445" marR="5080" indent="-754380">
              <a:lnSpc>
                <a:spcPts val="5350"/>
              </a:lnSpc>
              <a:spcBef>
                <a:spcPts val="765"/>
              </a:spcBef>
            </a:pPr>
            <a:r>
              <a:rPr sz="4950" spc="-5" dirty="0">
                <a:latin typeface="Arial MT"/>
                <a:cs typeface="Arial MT"/>
              </a:rPr>
              <a:t>4.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which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countries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does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Northwinds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have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dirty="0">
                <a:latin typeface="Arial MT"/>
                <a:cs typeface="Arial MT"/>
              </a:rPr>
              <a:t>more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than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five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customers?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64844" y="5057826"/>
            <a:ext cx="11083290" cy="5276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300" spc="-5" dirty="0">
                <a:latin typeface="Courier New"/>
                <a:cs typeface="Courier New"/>
              </a:rPr>
              <a:t>SELECT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country,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count(customerid)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"Total"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64844" y="5559394"/>
            <a:ext cx="10130790" cy="28409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560195">
              <a:lnSpc>
                <a:spcPct val="140000"/>
              </a:lnSpc>
              <a:spcBef>
                <a:spcPts val="100"/>
              </a:spcBef>
            </a:pPr>
            <a:r>
              <a:rPr sz="3300" spc="-5" dirty="0">
                <a:latin typeface="Courier New"/>
                <a:cs typeface="Courier New"/>
              </a:rPr>
              <a:t>FROM "alanparadise/nw"."customers" </a:t>
            </a:r>
            <a:r>
              <a:rPr sz="3300" spc="-197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GROUP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country</a:t>
            </a:r>
            <a:endParaRPr sz="3300">
              <a:latin typeface="Courier New"/>
              <a:cs typeface="Courier New"/>
            </a:endParaRPr>
          </a:p>
          <a:p>
            <a:pPr marL="12700" marR="1512570" indent="1560195">
              <a:lnSpc>
                <a:spcPct val="139900"/>
              </a:lnSpc>
            </a:pPr>
            <a:r>
              <a:rPr sz="3300" spc="-5" dirty="0">
                <a:latin typeface="Courier New"/>
                <a:cs typeface="Courier New"/>
              </a:rPr>
              <a:t>HAVING count(customerid) &gt; 5 </a:t>
            </a:r>
            <a:r>
              <a:rPr sz="3300" spc="-197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ORDER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2 DESC;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38814" y="2231378"/>
            <a:ext cx="11092180" cy="54298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89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Arial MT"/>
                <a:cs typeface="Arial MT"/>
              </a:rPr>
              <a:t>Remember: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6350">
              <a:latin typeface="Arial MT"/>
              <a:cs typeface="Arial MT"/>
            </a:endParaRPr>
          </a:p>
          <a:p>
            <a:pPr marL="88900" marR="68580">
              <a:lnSpc>
                <a:spcPct val="123300"/>
              </a:lnSpc>
              <a:tabLst>
                <a:tab pos="1381125" algn="l"/>
                <a:tab pos="2567940" algn="l"/>
                <a:tab pos="4384040" algn="l"/>
                <a:tab pos="5884545" algn="l"/>
                <a:tab pos="7560945" algn="l"/>
                <a:tab pos="8608695" algn="l"/>
              </a:tabLst>
            </a:pPr>
            <a:r>
              <a:rPr sz="4950" spc="-5" dirty="0">
                <a:latin typeface="Arial MT"/>
                <a:cs typeface="Arial MT"/>
              </a:rPr>
              <a:t>You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can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select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rows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using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WHERE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You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can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select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rows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usi</a:t>
            </a:r>
            <a:r>
              <a:rPr sz="4950" spc="-500" dirty="0">
                <a:latin typeface="Arial MT"/>
                <a:cs typeface="Arial MT"/>
              </a:rPr>
              <a:t>n</a:t>
            </a:r>
            <a:r>
              <a:rPr sz="1725" spc="-135" baseline="19323" dirty="0">
                <a:latin typeface="Times New Roman"/>
                <a:cs typeface="Times New Roman"/>
              </a:rPr>
              <a:t>1</a:t>
            </a:r>
            <a:r>
              <a:rPr sz="4950" spc="-2665" dirty="0">
                <a:latin typeface="Arial MT"/>
                <a:cs typeface="Arial MT"/>
              </a:rPr>
              <a:t>g</a:t>
            </a:r>
            <a:r>
              <a:rPr sz="1725" baseline="19323" dirty="0">
                <a:latin typeface="Times New Roman"/>
                <a:cs typeface="Times New Roman"/>
              </a:rPr>
              <a:t>0	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HA</a:t>
            </a:r>
            <a:r>
              <a:rPr sz="4950" spc="-25" dirty="0">
                <a:latin typeface="Arial MT"/>
                <a:cs typeface="Arial MT"/>
              </a:rPr>
              <a:t>V</a:t>
            </a:r>
            <a:r>
              <a:rPr sz="4950" spc="-5" dirty="0">
                <a:latin typeface="Arial MT"/>
                <a:cs typeface="Arial MT"/>
              </a:rPr>
              <a:t>ING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7550">
              <a:latin typeface="Arial MT"/>
              <a:cs typeface="Arial MT"/>
            </a:endParaRPr>
          </a:p>
          <a:p>
            <a:pPr marL="88900">
              <a:lnSpc>
                <a:spcPct val="100000"/>
              </a:lnSpc>
              <a:tabLst>
                <a:tab pos="1031240" algn="l"/>
                <a:tab pos="2967355" algn="l"/>
                <a:tab pos="4015104" algn="l"/>
              </a:tabLst>
            </a:pPr>
            <a:r>
              <a:rPr sz="4950" spc="-5" dirty="0">
                <a:latin typeface="Arial MT"/>
                <a:cs typeface="Arial MT"/>
              </a:rPr>
              <a:t>So	what's	the	difference?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0507345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90" dirty="0"/>
              <a:t> </a:t>
            </a:r>
            <a:r>
              <a:rPr spc="-95" dirty="0"/>
              <a:t>SubQueries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937576"/>
            <a:ext cx="8684260" cy="26396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6331585" algn="l"/>
              </a:tabLst>
            </a:pPr>
            <a:r>
              <a:rPr sz="4950" spc="-5" dirty="0">
                <a:latin typeface="Arial MT"/>
                <a:cs typeface="Arial MT"/>
              </a:rPr>
              <a:t>The SubQuery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Simply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Defined: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7550">
              <a:latin typeface="Arial MT"/>
              <a:cs typeface="Arial MT"/>
            </a:endParaRPr>
          </a:p>
          <a:p>
            <a:pPr marL="2023110">
              <a:lnSpc>
                <a:spcPct val="100000"/>
              </a:lnSpc>
              <a:spcBef>
                <a:spcPts val="5"/>
              </a:spcBef>
              <a:tabLst>
                <a:tab pos="2616200" algn="l"/>
                <a:tab pos="4362450" algn="l"/>
                <a:tab pos="6142990" algn="l"/>
                <a:tab pos="6666865" algn="l"/>
              </a:tabLst>
            </a:pPr>
            <a:r>
              <a:rPr sz="4950" spc="-5" dirty="0">
                <a:latin typeface="Arial MT"/>
                <a:cs typeface="Arial MT"/>
              </a:rPr>
              <a:t>A	query	within	a	query</a:t>
            </a:r>
            <a:endParaRPr sz="4950">
              <a:latin typeface="Arial MT"/>
              <a:cs typeface="Arial MT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260015" y="3858150"/>
            <a:ext cx="7452528" cy="4589920"/>
          </a:xfrm>
          <a:prstGeom prst="rect">
            <a:avLst/>
          </a:prstGeom>
        </p:spPr>
      </p:pic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0507345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90" dirty="0"/>
              <a:t> </a:t>
            </a:r>
            <a:r>
              <a:rPr spc="-95" dirty="0"/>
              <a:t>SubQueries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739947" y="2536541"/>
            <a:ext cx="17203420" cy="65100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450" spc="5" dirty="0">
                <a:latin typeface="Arial MT"/>
                <a:cs typeface="Arial MT"/>
              </a:rPr>
              <a:t>SubQuery</a:t>
            </a:r>
            <a:r>
              <a:rPr sz="3450" spc="-1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–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Three</a:t>
            </a:r>
            <a:r>
              <a:rPr sz="3450" spc="-2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modes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of</a:t>
            </a:r>
            <a:r>
              <a:rPr sz="3450" spc="-15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use</a:t>
            </a:r>
            <a:endParaRPr sz="3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4900">
              <a:latin typeface="Arial MT"/>
              <a:cs typeface="Arial MT"/>
            </a:endParaRPr>
          </a:p>
          <a:p>
            <a:pPr marL="1171575" indent="-489584">
              <a:lnSpc>
                <a:spcPct val="100000"/>
              </a:lnSpc>
              <a:buAutoNum type="arabicPeriod"/>
              <a:tabLst>
                <a:tab pos="1172210" algn="l"/>
              </a:tabLst>
            </a:pPr>
            <a:r>
              <a:rPr sz="3450" spc="5" dirty="0">
                <a:latin typeface="Arial MT"/>
                <a:cs typeface="Arial MT"/>
              </a:rPr>
              <a:t>Subquery</a:t>
            </a:r>
            <a:r>
              <a:rPr sz="3450" spc="-30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in</a:t>
            </a:r>
            <a:r>
              <a:rPr sz="3450" spc="-15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WHERE.</a:t>
            </a:r>
            <a:endParaRPr sz="3450">
              <a:latin typeface="Arial MT"/>
              <a:cs typeface="Arial MT"/>
            </a:endParaRPr>
          </a:p>
          <a:p>
            <a:pPr marL="1203960" marR="5080">
              <a:lnSpc>
                <a:spcPct val="70300"/>
              </a:lnSpc>
              <a:spcBef>
                <a:spcPts val="1975"/>
              </a:spcBef>
            </a:pPr>
            <a:r>
              <a:rPr sz="3450" spc="5" dirty="0">
                <a:latin typeface="Arial MT"/>
                <a:cs typeface="Arial MT"/>
              </a:rPr>
              <a:t>The </a:t>
            </a:r>
            <a:r>
              <a:rPr sz="3450" dirty="0">
                <a:latin typeface="Arial MT"/>
                <a:cs typeface="Arial MT"/>
              </a:rPr>
              <a:t>answer </a:t>
            </a:r>
            <a:r>
              <a:rPr sz="3450" spc="5" dirty="0">
                <a:latin typeface="Arial MT"/>
                <a:cs typeface="Arial MT"/>
              </a:rPr>
              <a:t>set to the “inner” </a:t>
            </a:r>
            <a:r>
              <a:rPr sz="3450" dirty="0">
                <a:latin typeface="Arial MT"/>
                <a:cs typeface="Arial MT"/>
              </a:rPr>
              <a:t>query is used as </a:t>
            </a:r>
            <a:r>
              <a:rPr sz="3450" spc="5" dirty="0">
                <a:latin typeface="Arial MT"/>
                <a:cs typeface="Arial MT"/>
              </a:rPr>
              <a:t>a </a:t>
            </a:r>
            <a:r>
              <a:rPr sz="3450" dirty="0">
                <a:latin typeface="Arial MT"/>
                <a:cs typeface="Arial MT"/>
              </a:rPr>
              <a:t>predicate in </a:t>
            </a:r>
            <a:r>
              <a:rPr sz="3450" spc="5" dirty="0">
                <a:latin typeface="Arial MT"/>
                <a:cs typeface="Arial MT"/>
              </a:rPr>
              <a:t>a where clause </a:t>
            </a:r>
            <a:r>
              <a:rPr sz="3450" dirty="0">
                <a:latin typeface="Arial MT"/>
                <a:cs typeface="Arial MT"/>
              </a:rPr>
              <a:t>in </a:t>
            </a:r>
            <a:r>
              <a:rPr sz="3450" spc="5" dirty="0">
                <a:latin typeface="Arial MT"/>
                <a:cs typeface="Arial MT"/>
              </a:rPr>
              <a:t>the </a:t>
            </a:r>
            <a:r>
              <a:rPr sz="3450" spc="-944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“outer”</a:t>
            </a:r>
            <a:r>
              <a:rPr sz="3450" spc="-15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query.</a:t>
            </a:r>
            <a:endParaRPr sz="3450">
              <a:latin typeface="Arial MT"/>
              <a:cs typeface="Arial MT"/>
            </a:endParaRPr>
          </a:p>
          <a:p>
            <a:pPr marL="1291590" indent="-609600">
              <a:lnSpc>
                <a:spcPct val="100000"/>
              </a:lnSpc>
              <a:spcBef>
                <a:spcPts val="750"/>
              </a:spcBef>
              <a:buAutoNum type="arabicPeriod" startAt="2"/>
              <a:tabLst>
                <a:tab pos="1291590" algn="l"/>
                <a:tab pos="1292225" algn="l"/>
              </a:tabLst>
            </a:pPr>
            <a:r>
              <a:rPr sz="3450" spc="5" dirty="0">
                <a:latin typeface="Arial MT"/>
                <a:cs typeface="Arial MT"/>
              </a:rPr>
              <a:t>Subquery</a:t>
            </a:r>
            <a:r>
              <a:rPr sz="3450" spc="-20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in</a:t>
            </a:r>
            <a:r>
              <a:rPr sz="3450" spc="-15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SELECT.</a:t>
            </a:r>
            <a:endParaRPr sz="3450">
              <a:latin typeface="Arial MT"/>
              <a:cs typeface="Arial MT"/>
            </a:endParaRPr>
          </a:p>
          <a:p>
            <a:pPr marL="1257935">
              <a:lnSpc>
                <a:spcPct val="100000"/>
              </a:lnSpc>
              <a:spcBef>
                <a:spcPts val="745"/>
              </a:spcBef>
            </a:pPr>
            <a:r>
              <a:rPr sz="3450" spc="5" dirty="0">
                <a:latin typeface="Arial MT"/>
                <a:cs typeface="Arial MT"/>
              </a:rPr>
              <a:t>The </a:t>
            </a:r>
            <a:r>
              <a:rPr sz="3450" dirty="0">
                <a:latin typeface="Arial MT"/>
                <a:cs typeface="Arial MT"/>
              </a:rPr>
              <a:t>answer </a:t>
            </a:r>
            <a:r>
              <a:rPr sz="3450" spc="5" dirty="0">
                <a:latin typeface="Arial MT"/>
                <a:cs typeface="Arial MT"/>
              </a:rPr>
              <a:t>set</a:t>
            </a:r>
            <a:r>
              <a:rPr sz="3450" spc="-2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to the</a:t>
            </a:r>
            <a:r>
              <a:rPr sz="3450" spc="1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“inner”</a:t>
            </a:r>
            <a:r>
              <a:rPr sz="3450" dirty="0">
                <a:latin typeface="Arial MT"/>
                <a:cs typeface="Arial MT"/>
              </a:rPr>
              <a:t> query is used</a:t>
            </a:r>
            <a:r>
              <a:rPr sz="3450" spc="5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as</a:t>
            </a:r>
            <a:r>
              <a:rPr sz="3450" spc="-15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a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column</a:t>
            </a:r>
            <a:r>
              <a:rPr sz="3450" dirty="0">
                <a:latin typeface="Arial MT"/>
                <a:cs typeface="Arial MT"/>
              </a:rPr>
              <a:t> in </a:t>
            </a:r>
            <a:r>
              <a:rPr sz="3450" spc="5" dirty="0">
                <a:latin typeface="Arial MT"/>
                <a:cs typeface="Arial MT"/>
              </a:rPr>
              <a:t>a select</a:t>
            </a:r>
            <a:endParaRPr sz="3450">
              <a:latin typeface="Arial MT"/>
              <a:cs typeface="Arial MT"/>
            </a:endParaRPr>
          </a:p>
          <a:p>
            <a:pPr marL="1291590" indent="-609600">
              <a:lnSpc>
                <a:spcPct val="100000"/>
              </a:lnSpc>
              <a:spcBef>
                <a:spcPts val="750"/>
              </a:spcBef>
              <a:buAutoNum type="arabicPeriod" startAt="3"/>
              <a:tabLst>
                <a:tab pos="1291590" algn="l"/>
                <a:tab pos="1292225" algn="l"/>
              </a:tabLst>
            </a:pPr>
            <a:r>
              <a:rPr sz="3450" spc="5" dirty="0">
                <a:latin typeface="Arial MT"/>
                <a:cs typeface="Arial MT"/>
              </a:rPr>
              <a:t>Subquery</a:t>
            </a:r>
            <a:r>
              <a:rPr sz="3450" spc="-20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in</a:t>
            </a:r>
            <a:r>
              <a:rPr sz="3450" spc="-2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FROM.</a:t>
            </a:r>
            <a:endParaRPr sz="3450">
              <a:latin typeface="Arial MT"/>
              <a:cs typeface="Arial MT"/>
            </a:endParaRPr>
          </a:p>
          <a:p>
            <a:pPr marL="1257935">
              <a:lnSpc>
                <a:spcPct val="100000"/>
              </a:lnSpc>
              <a:spcBef>
                <a:spcPts val="745"/>
              </a:spcBef>
            </a:pPr>
            <a:r>
              <a:rPr sz="3450" spc="5" dirty="0">
                <a:latin typeface="Arial MT"/>
                <a:cs typeface="Arial MT"/>
              </a:rPr>
              <a:t>The </a:t>
            </a:r>
            <a:r>
              <a:rPr sz="3450" dirty="0">
                <a:latin typeface="Arial MT"/>
                <a:cs typeface="Arial MT"/>
              </a:rPr>
              <a:t>answer </a:t>
            </a:r>
            <a:r>
              <a:rPr sz="3450" spc="5" dirty="0">
                <a:latin typeface="Arial MT"/>
                <a:cs typeface="Arial MT"/>
              </a:rPr>
              <a:t>set</a:t>
            </a:r>
            <a:r>
              <a:rPr sz="3450" spc="-2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to the</a:t>
            </a:r>
            <a:r>
              <a:rPr sz="3450" spc="-1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“inner”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query</a:t>
            </a:r>
            <a:r>
              <a:rPr sz="3450" spc="-10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is used </a:t>
            </a:r>
            <a:r>
              <a:rPr sz="3450" spc="5" dirty="0">
                <a:latin typeface="Arial MT"/>
                <a:cs typeface="Arial MT"/>
              </a:rPr>
              <a:t>as</a:t>
            </a:r>
            <a:r>
              <a:rPr sz="3450" spc="-2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a "virtual"</a:t>
            </a:r>
            <a:r>
              <a:rPr sz="3450" dirty="0">
                <a:latin typeface="Arial MT"/>
                <a:cs typeface="Arial MT"/>
              </a:rPr>
              <a:t> table</a:t>
            </a:r>
            <a:r>
              <a:rPr sz="3450" spc="10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in</a:t>
            </a:r>
            <a:r>
              <a:rPr sz="3450" spc="-1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a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from clause.</a:t>
            </a:r>
            <a:endParaRPr sz="3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4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3450" spc="5" dirty="0">
                <a:latin typeface="Arial MT"/>
                <a:cs typeface="Arial MT"/>
              </a:rPr>
              <a:t>Subquery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must</a:t>
            </a:r>
            <a:r>
              <a:rPr sz="3450" spc="-1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always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be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enclosed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in </a:t>
            </a:r>
            <a:r>
              <a:rPr sz="3450" spc="5" dirty="0">
                <a:latin typeface="Arial MT"/>
                <a:cs typeface="Arial MT"/>
              </a:rPr>
              <a:t>parentheses!</a:t>
            </a:r>
            <a:endParaRPr sz="34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0507345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90" dirty="0"/>
              <a:t> </a:t>
            </a:r>
            <a:r>
              <a:rPr spc="-95" dirty="0"/>
              <a:t>SubQueries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427132"/>
            <a:ext cx="18441035" cy="6472555"/>
          </a:xfrm>
          <a:prstGeom prst="rect">
            <a:avLst/>
          </a:prstGeom>
        </p:spPr>
        <p:txBody>
          <a:bodyPr vert="horz" wrap="square" lIns="0" tIns="4057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195"/>
              </a:spcBef>
            </a:pPr>
            <a:r>
              <a:rPr sz="4600" spc="10" dirty="0">
                <a:latin typeface="Arial MT"/>
                <a:cs typeface="Arial MT"/>
              </a:rPr>
              <a:t>Example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1</a:t>
            </a:r>
            <a:r>
              <a:rPr sz="4600" spc="-1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–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Predicate</a:t>
            </a:r>
            <a:r>
              <a:rPr sz="4600" spc="-3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in </a:t>
            </a:r>
            <a:r>
              <a:rPr sz="4600" spc="10" dirty="0">
                <a:latin typeface="Arial MT"/>
                <a:cs typeface="Arial MT"/>
              </a:rPr>
              <a:t>a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15" dirty="0">
                <a:latin typeface="Arial MT"/>
                <a:cs typeface="Arial MT"/>
              </a:rPr>
              <a:t>WHERE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clause</a:t>
            </a:r>
            <a:r>
              <a:rPr sz="4600" spc="-3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with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=</a:t>
            </a:r>
            <a:r>
              <a:rPr sz="4600" spc="5" dirty="0">
                <a:latin typeface="Arial MT"/>
                <a:cs typeface="Arial MT"/>
              </a:rPr>
              <a:t> operator</a:t>
            </a:r>
            <a:endParaRPr sz="4600">
              <a:latin typeface="Arial MT"/>
              <a:cs typeface="Arial MT"/>
            </a:endParaRPr>
          </a:p>
          <a:p>
            <a:pPr marL="766445">
              <a:lnSpc>
                <a:spcPct val="100000"/>
              </a:lnSpc>
              <a:spcBef>
                <a:spcPts val="2455"/>
              </a:spcBef>
            </a:pPr>
            <a:r>
              <a:rPr sz="3600" spc="15" dirty="0">
                <a:latin typeface="Arial MT"/>
                <a:cs typeface="Arial MT"/>
              </a:rPr>
              <a:t>Find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15" dirty="0">
                <a:latin typeface="Arial MT"/>
                <a:cs typeface="Arial MT"/>
              </a:rPr>
              <a:t>the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productID,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20" dirty="0">
                <a:latin typeface="Arial MT"/>
                <a:cs typeface="Arial MT"/>
              </a:rPr>
              <a:t>name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15" dirty="0">
                <a:latin typeface="Arial MT"/>
                <a:cs typeface="Arial MT"/>
              </a:rPr>
              <a:t>and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unit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price of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15" dirty="0">
                <a:latin typeface="Arial MT"/>
                <a:cs typeface="Arial MT"/>
              </a:rPr>
              <a:t>the </a:t>
            </a:r>
            <a:r>
              <a:rPr sz="3600" spc="10" dirty="0">
                <a:latin typeface="Arial MT"/>
                <a:cs typeface="Arial MT"/>
              </a:rPr>
              <a:t>highest priced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15" dirty="0">
                <a:latin typeface="Arial MT"/>
                <a:cs typeface="Arial MT"/>
              </a:rPr>
              <a:t>product Northwinds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sells.</a:t>
            </a:r>
            <a:endParaRPr sz="36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40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800">
              <a:latin typeface="Arial MT"/>
              <a:cs typeface="Arial MT"/>
            </a:endParaRPr>
          </a:p>
          <a:p>
            <a:pPr marL="766445" marR="9104630" indent="-754380">
              <a:lnSpc>
                <a:spcPts val="3290"/>
              </a:lnSpc>
              <a:spcBef>
                <a:spcPts val="5"/>
              </a:spcBef>
            </a:pPr>
            <a:r>
              <a:rPr sz="3050" spc="-5" dirty="0">
                <a:latin typeface="Courier New"/>
                <a:cs typeface="Courier New"/>
              </a:rPr>
              <a:t>select </a:t>
            </a:r>
            <a:r>
              <a:rPr sz="3050" dirty="0">
                <a:latin typeface="Courier New"/>
                <a:cs typeface="Courier New"/>
              </a:rPr>
              <a:t>productID, productname, </a:t>
            </a:r>
            <a:r>
              <a:rPr sz="3050" spc="-5" dirty="0">
                <a:latin typeface="Courier New"/>
                <a:cs typeface="Courier New"/>
              </a:rPr>
              <a:t>unitprice </a:t>
            </a:r>
            <a:r>
              <a:rPr sz="3050" spc="-1820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from </a:t>
            </a:r>
            <a:r>
              <a:rPr sz="3050" dirty="0">
                <a:latin typeface="Courier New"/>
                <a:cs typeface="Courier New"/>
              </a:rPr>
              <a:t>"alanparadise/nw"."products" </a:t>
            </a:r>
            <a:r>
              <a:rPr sz="3050" spc="5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where</a:t>
            </a:r>
            <a:r>
              <a:rPr sz="3050" spc="5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UnitPrice</a:t>
            </a:r>
            <a:r>
              <a:rPr sz="3050" spc="2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= (</a:t>
            </a:r>
            <a:endParaRPr sz="3050">
              <a:latin typeface="Courier New"/>
              <a:cs typeface="Courier New"/>
            </a:endParaRPr>
          </a:p>
          <a:p>
            <a:pPr marL="2023110">
              <a:lnSpc>
                <a:spcPts val="3475"/>
              </a:lnSpc>
              <a:spcBef>
                <a:spcPts val="2890"/>
              </a:spcBef>
            </a:pPr>
            <a:r>
              <a:rPr sz="3050" spc="-5" dirty="0">
                <a:latin typeface="Courier New"/>
                <a:cs typeface="Courier New"/>
              </a:rPr>
              <a:t>select</a:t>
            </a:r>
            <a:r>
              <a:rPr sz="3050" spc="-4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MAX(UnitPrice)</a:t>
            </a:r>
            <a:endParaRPr sz="3050">
              <a:latin typeface="Courier New"/>
              <a:cs typeface="Courier New"/>
            </a:endParaRPr>
          </a:p>
          <a:p>
            <a:pPr marL="4033520">
              <a:lnSpc>
                <a:spcPts val="3475"/>
              </a:lnSpc>
            </a:pPr>
            <a:r>
              <a:rPr sz="3050" spc="-5" dirty="0">
                <a:latin typeface="Courier New"/>
                <a:cs typeface="Courier New"/>
              </a:rPr>
              <a:t>from</a:t>
            </a:r>
            <a:r>
              <a:rPr sz="3050" spc="-3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"alanparadise/nw"."products"</a:t>
            </a:r>
            <a:r>
              <a:rPr sz="3050" spc="-20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)</a:t>
            </a:r>
            <a:endParaRPr sz="3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990"/>
              </a:spcBef>
            </a:pPr>
            <a:r>
              <a:rPr sz="3050" spc="-5" dirty="0">
                <a:latin typeface="Arial MT"/>
                <a:cs typeface="Arial MT"/>
              </a:rPr>
              <a:t>Note </a:t>
            </a:r>
            <a:r>
              <a:rPr sz="3050" dirty="0">
                <a:latin typeface="Arial MT"/>
                <a:cs typeface="Arial MT"/>
              </a:rPr>
              <a:t>that</a:t>
            </a:r>
            <a:r>
              <a:rPr sz="3050" spc="1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with</a:t>
            </a:r>
            <a:r>
              <a:rPr sz="3050" spc="10" dirty="0">
                <a:latin typeface="Arial MT"/>
                <a:cs typeface="Arial MT"/>
              </a:rPr>
              <a:t> </a:t>
            </a:r>
            <a:r>
              <a:rPr sz="3050" dirty="0">
                <a:latin typeface="Arial MT"/>
                <a:cs typeface="Arial MT"/>
              </a:rPr>
              <a:t>the </a:t>
            </a:r>
            <a:r>
              <a:rPr sz="3050" spc="-5" dirty="0">
                <a:latin typeface="Arial MT"/>
                <a:cs typeface="Arial MT"/>
              </a:rPr>
              <a:t>“equals”</a:t>
            </a:r>
            <a:r>
              <a:rPr sz="3050" spc="4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condition,</a:t>
            </a:r>
            <a:r>
              <a:rPr sz="3050" spc="40" dirty="0">
                <a:latin typeface="Arial MT"/>
                <a:cs typeface="Arial MT"/>
              </a:rPr>
              <a:t> </a:t>
            </a:r>
            <a:r>
              <a:rPr sz="3050" dirty="0">
                <a:latin typeface="Arial MT"/>
                <a:cs typeface="Arial MT"/>
              </a:rPr>
              <a:t>the </a:t>
            </a:r>
            <a:r>
              <a:rPr sz="3050" spc="-10" dirty="0">
                <a:latin typeface="Arial MT"/>
                <a:cs typeface="Arial MT"/>
              </a:rPr>
              <a:t>inner</a:t>
            </a:r>
            <a:r>
              <a:rPr sz="3050" spc="2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query</a:t>
            </a:r>
            <a:r>
              <a:rPr sz="3050" spc="30" dirty="0">
                <a:latin typeface="Arial MT"/>
                <a:cs typeface="Arial MT"/>
              </a:rPr>
              <a:t> </a:t>
            </a:r>
            <a:r>
              <a:rPr sz="3050" dirty="0">
                <a:latin typeface="Arial MT"/>
                <a:cs typeface="Arial MT"/>
              </a:rPr>
              <a:t>returns</a:t>
            </a:r>
            <a:r>
              <a:rPr sz="3050" spc="15" dirty="0">
                <a:latin typeface="Arial MT"/>
                <a:cs typeface="Arial MT"/>
              </a:rPr>
              <a:t> </a:t>
            </a:r>
            <a:r>
              <a:rPr sz="3050" spc="-10" dirty="0">
                <a:latin typeface="Arial MT"/>
                <a:cs typeface="Arial MT"/>
              </a:rPr>
              <a:t>only</a:t>
            </a:r>
            <a:r>
              <a:rPr sz="3050" spc="1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one</a:t>
            </a:r>
            <a:r>
              <a:rPr sz="3050" spc="1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value</a:t>
            </a:r>
            <a:r>
              <a:rPr sz="3050" spc="25" dirty="0">
                <a:latin typeface="Arial MT"/>
                <a:cs typeface="Arial MT"/>
              </a:rPr>
              <a:t> </a:t>
            </a:r>
            <a:r>
              <a:rPr sz="3050" dirty="0">
                <a:latin typeface="Arial MT"/>
                <a:cs typeface="Arial MT"/>
              </a:rPr>
              <a:t>(one</a:t>
            </a:r>
            <a:r>
              <a:rPr sz="3050" spc="10" dirty="0">
                <a:latin typeface="Arial MT"/>
                <a:cs typeface="Arial MT"/>
              </a:rPr>
              <a:t> </a:t>
            </a:r>
            <a:r>
              <a:rPr sz="3050" dirty="0">
                <a:latin typeface="Arial MT"/>
                <a:cs typeface="Arial MT"/>
              </a:rPr>
              <a:t>row,</a:t>
            </a:r>
            <a:r>
              <a:rPr sz="3050" spc="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one</a:t>
            </a:r>
            <a:r>
              <a:rPr sz="3050" spc="1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column)</a:t>
            </a:r>
            <a:endParaRPr sz="30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0507345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90" dirty="0"/>
              <a:t> </a:t>
            </a:r>
            <a:r>
              <a:rPr spc="-95" dirty="0"/>
              <a:t>SubQueries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18012" y="2507543"/>
            <a:ext cx="17653000" cy="6958330"/>
          </a:xfrm>
          <a:prstGeom prst="rect">
            <a:avLst/>
          </a:prstGeom>
        </p:spPr>
        <p:txBody>
          <a:bodyPr vert="horz" wrap="square" lIns="0" tIns="256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20"/>
              </a:spcBef>
              <a:tabLst>
                <a:tab pos="3432810" algn="l"/>
              </a:tabLst>
            </a:pPr>
            <a:r>
              <a:rPr sz="4600" spc="10" dirty="0">
                <a:latin typeface="Arial MT"/>
                <a:cs typeface="Arial MT"/>
              </a:rPr>
              <a:t>Example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2</a:t>
            </a:r>
            <a:r>
              <a:rPr sz="4600" spc="-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–	Predicate</a:t>
            </a:r>
            <a:r>
              <a:rPr sz="4600" spc="-3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in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a</a:t>
            </a:r>
            <a:r>
              <a:rPr sz="4600" spc="-20" dirty="0">
                <a:latin typeface="Arial MT"/>
                <a:cs typeface="Arial MT"/>
              </a:rPr>
              <a:t> </a:t>
            </a:r>
            <a:r>
              <a:rPr sz="4600" spc="15" dirty="0">
                <a:latin typeface="Arial MT"/>
                <a:cs typeface="Arial MT"/>
              </a:rPr>
              <a:t>WHERE</a:t>
            </a:r>
            <a:r>
              <a:rPr sz="4600" spc="-2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clause</a:t>
            </a:r>
            <a:r>
              <a:rPr sz="4600" spc="-30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with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"in"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operator</a:t>
            </a:r>
            <a:endParaRPr sz="4600">
              <a:latin typeface="Arial MT"/>
              <a:cs typeface="Arial MT"/>
            </a:endParaRPr>
          </a:p>
          <a:p>
            <a:pPr marL="766445">
              <a:lnSpc>
                <a:spcPct val="100000"/>
              </a:lnSpc>
              <a:spcBef>
                <a:spcPts val="1525"/>
              </a:spcBef>
            </a:pPr>
            <a:r>
              <a:rPr sz="3600" spc="10" dirty="0">
                <a:latin typeface="Arial MT"/>
                <a:cs typeface="Arial MT"/>
              </a:rPr>
              <a:t>Find the</a:t>
            </a:r>
            <a:r>
              <a:rPr sz="3600" spc="15" dirty="0">
                <a:latin typeface="Arial MT"/>
                <a:cs typeface="Arial MT"/>
              </a:rPr>
              <a:t> CustomerID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15" dirty="0">
                <a:latin typeface="Arial MT"/>
                <a:cs typeface="Arial MT"/>
              </a:rPr>
              <a:t>and </a:t>
            </a:r>
            <a:r>
              <a:rPr sz="3600" spc="10" dirty="0">
                <a:latin typeface="Arial MT"/>
                <a:cs typeface="Arial MT"/>
              </a:rPr>
              <a:t>the</a:t>
            </a:r>
            <a:r>
              <a:rPr sz="3600" spc="30" dirty="0">
                <a:latin typeface="Arial MT"/>
                <a:cs typeface="Arial MT"/>
              </a:rPr>
              <a:t> </a:t>
            </a:r>
            <a:r>
              <a:rPr sz="3600" spc="15" dirty="0">
                <a:latin typeface="Arial MT"/>
                <a:cs typeface="Arial MT"/>
              </a:rPr>
              <a:t>OrderID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for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all orders with</a:t>
            </a:r>
            <a:r>
              <a:rPr sz="3600" spc="25" dirty="0">
                <a:latin typeface="Arial MT"/>
                <a:cs typeface="Arial MT"/>
              </a:rPr>
              <a:t> </a:t>
            </a:r>
            <a:r>
              <a:rPr sz="3600" spc="15" dirty="0">
                <a:latin typeface="Arial MT"/>
                <a:cs typeface="Arial MT"/>
              </a:rPr>
              <a:t>more</a:t>
            </a:r>
            <a:r>
              <a:rPr sz="3600" spc="10" dirty="0">
                <a:latin typeface="Arial MT"/>
                <a:cs typeface="Arial MT"/>
              </a:rPr>
              <a:t> than</a:t>
            </a:r>
            <a:r>
              <a:rPr sz="3600" spc="25" dirty="0">
                <a:latin typeface="Arial MT"/>
                <a:cs typeface="Arial MT"/>
              </a:rPr>
              <a:t> </a:t>
            </a:r>
            <a:r>
              <a:rPr sz="3600" spc="15" dirty="0">
                <a:latin typeface="Arial MT"/>
                <a:cs typeface="Arial MT"/>
              </a:rPr>
              <a:t>100 </a:t>
            </a:r>
            <a:r>
              <a:rPr sz="3600" spc="10" dirty="0">
                <a:latin typeface="Arial MT"/>
                <a:cs typeface="Arial MT"/>
              </a:rPr>
              <a:t>units sold.</a:t>
            </a:r>
            <a:endParaRPr sz="3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3200">
              <a:latin typeface="Arial MT"/>
              <a:cs typeface="Arial MT"/>
            </a:endParaRPr>
          </a:p>
          <a:p>
            <a:pPr marL="12700">
              <a:lnSpc>
                <a:spcPts val="3390"/>
              </a:lnSpc>
            </a:pPr>
            <a:r>
              <a:rPr sz="3050" spc="-5" dirty="0">
                <a:latin typeface="Courier New"/>
                <a:cs typeface="Courier New"/>
              </a:rPr>
              <a:t>select</a:t>
            </a:r>
            <a:r>
              <a:rPr sz="3050" spc="-1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customerID,</a:t>
            </a:r>
            <a:r>
              <a:rPr sz="3050" spc="-5" dirty="0">
                <a:latin typeface="Courier New"/>
                <a:cs typeface="Courier New"/>
              </a:rPr>
              <a:t> orderID</a:t>
            </a:r>
            <a:endParaRPr sz="3050">
              <a:latin typeface="Courier New"/>
              <a:cs typeface="Courier New"/>
            </a:endParaRPr>
          </a:p>
          <a:p>
            <a:pPr marL="766445" marR="9657715">
              <a:lnSpc>
                <a:spcPct val="70000"/>
              </a:lnSpc>
              <a:spcBef>
                <a:spcPts val="825"/>
              </a:spcBef>
            </a:pPr>
            <a:r>
              <a:rPr sz="3050" spc="-5" dirty="0">
                <a:latin typeface="Courier New"/>
                <a:cs typeface="Courier New"/>
              </a:rPr>
              <a:t>from </a:t>
            </a:r>
            <a:r>
              <a:rPr sz="3050" dirty="0">
                <a:latin typeface="Courier New"/>
                <a:cs typeface="Courier New"/>
              </a:rPr>
              <a:t>"alanparadise/nw"."orders" </a:t>
            </a:r>
            <a:r>
              <a:rPr sz="3050" spc="-1820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where</a:t>
            </a:r>
            <a:r>
              <a:rPr sz="3050" spc="10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orderID</a:t>
            </a:r>
            <a:r>
              <a:rPr sz="3050" spc="1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in</a:t>
            </a:r>
            <a:r>
              <a:rPr sz="3050" spc="-1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(</a:t>
            </a:r>
            <a:endParaRPr sz="3050">
              <a:latin typeface="Courier New"/>
              <a:cs typeface="Courier New"/>
            </a:endParaRPr>
          </a:p>
          <a:p>
            <a:pPr marL="2023110">
              <a:lnSpc>
                <a:spcPts val="3110"/>
              </a:lnSpc>
              <a:spcBef>
                <a:spcPts val="1470"/>
              </a:spcBef>
            </a:pPr>
            <a:r>
              <a:rPr sz="3050" spc="-5" dirty="0">
                <a:latin typeface="Courier New"/>
                <a:cs typeface="Courier New"/>
              </a:rPr>
              <a:t>select</a:t>
            </a:r>
            <a:r>
              <a:rPr sz="3050" spc="-25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orderID</a:t>
            </a:r>
            <a:endParaRPr sz="3050">
              <a:latin typeface="Courier New"/>
              <a:cs typeface="Courier New"/>
            </a:endParaRPr>
          </a:p>
          <a:p>
            <a:pPr marL="2954020" marR="6072505">
              <a:lnSpc>
                <a:spcPct val="70000"/>
              </a:lnSpc>
              <a:spcBef>
                <a:spcPts val="550"/>
              </a:spcBef>
            </a:pPr>
            <a:r>
              <a:rPr sz="3050" spc="-5" dirty="0">
                <a:latin typeface="Courier New"/>
                <a:cs typeface="Courier New"/>
              </a:rPr>
              <a:t>from </a:t>
            </a:r>
            <a:r>
              <a:rPr sz="3050" dirty="0">
                <a:latin typeface="Courier New"/>
                <a:cs typeface="Courier New"/>
              </a:rPr>
              <a:t>"alanparadise/nw"."orderdetails" </a:t>
            </a:r>
            <a:r>
              <a:rPr sz="3050" spc="-1820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where</a:t>
            </a:r>
            <a:r>
              <a:rPr sz="3050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quantity</a:t>
            </a:r>
            <a:r>
              <a:rPr sz="3050" spc="5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&gt;</a:t>
            </a:r>
            <a:r>
              <a:rPr sz="3050" spc="1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100 </a:t>
            </a:r>
            <a:r>
              <a:rPr sz="3050" spc="-5" dirty="0">
                <a:latin typeface="Courier New"/>
                <a:cs typeface="Courier New"/>
              </a:rPr>
              <a:t>)</a:t>
            </a:r>
            <a:endParaRPr sz="3050">
              <a:latin typeface="Courier New"/>
              <a:cs typeface="Courier New"/>
            </a:endParaRPr>
          </a:p>
          <a:p>
            <a:pPr marL="766445">
              <a:lnSpc>
                <a:spcPct val="100000"/>
              </a:lnSpc>
              <a:spcBef>
                <a:spcPts val="1465"/>
              </a:spcBef>
            </a:pPr>
            <a:r>
              <a:rPr sz="3050" spc="-5" dirty="0">
                <a:latin typeface="Courier New"/>
                <a:cs typeface="Courier New"/>
              </a:rPr>
              <a:t>Order</a:t>
            </a:r>
            <a:r>
              <a:rPr sz="3050" spc="-10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by</a:t>
            </a:r>
            <a:r>
              <a:rPr sz="3050" dirty="0">
                <a:latin typeface="Courier New"/>
                <a:cs typeface="Courier New"/>
              </a:rPr>
              <a:t> </a:t>
            </a:r>
            <a:r>
              <a:rPr sz="3050" spc="-5" dirty="0">
                <a:latin typeface="Courier New"/>
                <a:cs typeface="Courier New"/>
              </a:rPr>
              <a:t>CustomerID</a:t>
            </a:r>
            <a:endParaRPr sz="3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515"/>
              </a:spcBef>
            </a:pPr>
            <a:r>
              <a:rPr sz="3050" spc="-10" dirty="0">
                <a:latin typeface="Arial MT"/>
                <a:cs typeface="Arial MT"/>
              </a:rPr>
              <a:t>Note</a:t>
            </a:r>
            <a:r>
              <a:rPr sz="305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that</a:t>
            </a:r>
            <a:r>
              <a:rPr sz="3050" spc="1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with</a:t>
            </a:r>
            <a:r>
              <a:rPr sz="3050" spc="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the</a:t>
            </a:r>
            <a:r>
              <a:rPr sz="305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“in”</a:t>
            </a:r>
            <a:r>
              <a:rPr sz="3050" spc="3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condition,</a:t>
            </a:r>
            <a:r>
              <a:rPr sz="3050" spc="5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the</a:t>
            </a:r>
            <a:r>
              <a:rPr sz="3050" spc="15" dirty="0">
                <a:latin typeface="Arial MT"/>
                <a:cs typeface="Arial MT"/>
              </a:rPr>
              <a:t> </a:t>
            </a:r>
            <a:r>
              <a:rPr sz="3050" spc="-10" dirty="0">
                <a:latin typeface="Arial MT"/>
                <a:cs typeface="Arial MT"/>
              </a:rPr>
              <a:t>inner</a:t>
            </a:r>
            <a:r>
              <a:rPr sz="3050" spc="35" dirty="0">
                <a:latin typeface="Arial MT"/>
                <a:cs typeface="Arial MT"/>
              </a:rPr>
              <a:t> </a:t>
            </a:r>
            <a:r>
              <a:rPr sz="3050" spc="-10" dirty="0">
                <a:latin typeface="Arial MT"/>
                <a:cs typeface="Arial MT"/>
              </a:rPr>
              <a:t>query</a:t>
            </a:r>
            <a:r>
              <a:rPr sz="3050" spc="2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returns</a:t>
            </a:r>
            <a:r>
              <a:rPr sz="3050" spc="3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many</a:t>
            </a:r>
            <a:r>
              <a:rPr sz="3050" spc="1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values</a:t>
            </a:r>
            <a:r>
              <a:rPr sz="3050" spc="4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(many</a:t>
            </a:r>
            <a:r>
              <a:rPr sz="3050" spc="1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rows,</a:t>
            </a:r>
            <a:r>
              <a:rPr sz="3050" spc="2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one</a:t>
            </a:r>
            <a:r>
              <a:rPr sz="3050" spc="2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column)</a:t>
            </a:r>
            <a:r>
              <a:rPr sz="3050" spc="4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as</a:t>
            </a:r>
            <a:r>
              <a:rPr sz="305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a</a:t>
            </a:r>
            <a:r>
              <a:rPr sz="3050" spc="5" dirty="0">
                <a:latin typeface="Arial MT"/>
                <a:cs typeface="Arial MT"/>
              </a:rPr>
              <a:t> </a:t>
            </a:r>
            <a:r>
              <a:rPr sz="3050" spc="-10" dirty="0">
                <a:latin typeface="Arial MT"/>
                <a:cs typeface="Arial MT"/>
              </a:rPr>
              <a:t>list</a:t>
            </a:r>
            <a:endParaRPr sz="30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35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2228850" algn="l"/>
              </a:tabLst>
            </a:pPr>
            <a:r>
              <a:rPr sz="3050" spc="-5" dirty="0">
                <a:latin typeface="Arial MT"/>
                <a:cs typeface="Arial MT"/>
              </a:rPr>
              <a:t>NOTE</a:t>
            </a:r>
            <a:r>
              <a:rPr sz="3050" spc="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also:	this is</a:t>
            </a:r>
            <a:r>
              <a:rPr sz="3050" spc="15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hitting</a:t>
            </a:r>
            <a:r>
              <a:rPr sz="3050" spc="1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TWO</a:t>
            </a:r>
            <a:r>
              <a:rPr sz="305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different</a:t>
            </a:r>
            <a:r>
              <a:rPr sz="3050" spc="20" dirty="0">
                <a:latin typeface="Arial MT"/>
                <a:cs typeface="Arial MT"/>
              </a:rPr>
              <a:t> </a:t>
            </a:r>
            <a:r>
              <a:rPr sz="3050" spc="-5" dirty="0">
                <a:latin typeface="Arial MT"/>
                <a:cs typeface="Arial MT"/>
              </a:rPr>
              <a:t>tables</a:t>
            </a:r>
            <a:endParaRPr sz="30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0507345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90" dirty="0"/>
              <a:t> </a:t>
            </a:r>
            <a:r>
              <a:rPr spc="-95" dirty="0"/>
              <a:t>SubQueries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417066"/>
            <a:ext cx="18119725" cy="6299200"/>
          </a:xfrm>
          <a:prstGeom prst="rect">
            <a:avLst/>
          </a:prstGeom>
        </p:spPr>
        <p:txBody>
          <a:bodyPr vert="horz" wrap="square" lIns="0" tIns="4279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370"/>
              </a:spcBef>
              <a:tabLst>
                <a:tab pos="2630805" algn="l"/>
                <a:tab pos="3154680" algn="l"/>
                <a:tab pos="6960870" algn="l"/>
                <a:tab pos="7624445" algn="l"/>
                <a:tab pos="8148320" algn="l"/>
              </a:tabLst>
            </a:pPr>
            <a:r>
              <a:rPr sz="4950" spc="-5" dirty="0">
                <a:latin typeface="Arial MT"/>
                <a:cs typeface="Arial MT"/>
              </a:rPr>
              <a:t>Example	3	–</a:t>
            </a:r>
            <a:r>
              <a:rPr sz="4950" spc="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Expression	in	a	SELECT</a:t>
            </a:r>
            <a:r>
              <a:rPr sz="4950" spc="-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clause</a:t>
            </a:r>
            <a:endParaRPr sz="4950">
              <a:latin typeface="Arial MT"/>
              <a:cs typeface="Arial MT"/>
            </a:endParaRPr>
          </a:p>
          <a:p>
            <a:pPr marL="766445">
              <a:lnSpc>
                <a:spcPct val="100000"/>
              </a:lnSpc>
              <a:spcBef>
                <a:spcPts val="2625"/>
              </a:spcBef>
            </a:pPr>
            <a:r>
              <a:rPr sz="3950" dirty="0">
                <a:latin typeface="Arial MT"/>
                <a:cs typeface="Arial MT"/>
              </a:rPr>
              <a:t>List each</a:t>
            </a:r>
            <a:r>
              <a:rPr sz="3950" spc="2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product</a:t>
            </a:r>
            <a:r>
              <a:rPr sz="3950" spc="4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name</a:t>
            </a:r>
            <a:r>
              <a:rPr sz="3950" spc="2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and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the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total</a:t>
            </a:r>
            <a:r>
              <a:rPr sz="3950" spc="3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value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of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that</a:t>
            </a:r>
            <a:r>
              <a:rPr sz="3950" spc="4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product's</a:t>
            </a:r>
            <a:r>
              <a:rPr sz="3950" spc="4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orders</a:t>
            </a:r>
            <a:endParaRPr sz="3950">
              <a:latin typeface="Arial MT"/>
              <a:cs typeface="Arial MT"/>
            </a:endParaRPr>
          </a:p>
          <a:p>
            <a:pPr marL="12700">
              <a:lnSpc>
                <a:spcPts val="3760"/>
              </a:lnSpc>
              <a:spcBef>
                <a:spcPts val="3870"/>
              </a:spcBef>
              <a:tabLst>
                <a:tab pos="10567670" algn="l"/>
              </a:tabLst>
            </a:pPr>
            <a:r>
              <a:rPr sz="3300" spc="-5" dirty="0">
                <a:latin typeface="Courier New"/>
                <a:cs typeface="Courier New"/>
              </a:rPr>
              <a:t>select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productname,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(select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sum(UnitPrice	*</a:t>
            </a:r>
            <a:r>
              <a:rPr sz="3300" spc="-6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quantity)</a:t>
            </a:r>
            <a:endParaRPr sz="3300">
              <a:latin typeface="Courier New"/>
              <a:cs typeface="Courier New"/>
            </a:endParaRPr>
          </a:p>
          <a:p>
            <a:pPr marL="5290185">
              <a:lnSpc>
                <a:spcPts val="3560"/>
              </a:lnSpc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-3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"alanparadise/nw"."orderdetails"</a:t>
            </a:r>
            <a:endParaRPr sz="3300">
              <a:latin typeface="Courier New"/>
              <a:cs typeface="Courier New"/>
            </a:endParaRPr>
          </a:p>
          <a:p>
            <a:pPr marL="5541010" marR="5080" indent="-251460">
              <a:lnSpc>
                <a:spcPts val="3560"/>
              </a:lnSpc>
              <a:spcBef>
                <a:spcPts val="250"/>
              </a:spcBef>
            </a:pPr>
            <a:r>
              <a:rPr sz="3300" spc="-5" dirty="0">
                <a:latin typeface="Courier New"/>
                <a:cs typeface="Courier New"/>
              </a:rPr>
              <a:t>where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"alanparadise/nw"."orderdetails".productid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= 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"alanparadise/nw"."products".productid)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"Total"</a:t>
            </a:r>
            <a:endParaRPr sz="3300">
              <a:latin typeface="Courier New"/>
              <a:cs typeface="Courier New"/>
            </a:endParaRPr>
          </a:p>
          <a:p>
            <a:pPr marL="766445">
              <a:lnSpc>
                <a:spcPts val="3515"/>
              </a:lnSpc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-3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"alanparadise/nw"."products"</a:t>
            </a:r>
            <a:endParaRPr sz="33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3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595"/>
              </a:spcBef>
            </a:pPr>
            <a:r>
              <a:rPr sz="3300" spc="-5" dirty="0">
                <a:latin typeface="Arial MT"/>
                <a:cs typeface="Arial MT"/>
              </a:rPr>
              <a:t>Note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that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the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inner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query</a:t>
            </a:r>
            <a:r>
              <a:rPr sz="3300" spc="2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returns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only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one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value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(one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row,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one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column)</a:t>
            </a:r>
            <a:endParaRPr sz="3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0507345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90" dirty="0"/>
              <a:t> </a:t>
            </a:r>
            <a:r>
              <a:rPr spc="-95" dirty="0"/>
              <a:t>SubQueries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751613"/>
            <a:ext cx="14853285" cy="6253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">
              <a:lnSpc>
                <a:spcPct val="100000"/>
              </a:lnSpc>
              <a:spcBef>
                <a:spcPts val="100"/>
              </a:spcBef>
            </a:pPr>
            <a:r>
              <a:rPr sz="4450" dirty="0">
                <a:latin typeface="Arial MT"/>
                <a:cs typeface="Arial MT"/>
              </a:rPr>
              <a:t>Example</a:t>
            </a:r>
            <a:r>
              <a:rPr sz="4450" spc="-1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4</a:t>
            </a:r>
            <a:r>
              <a:rPr sz="4450" spc="-20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–</a:t>
            </a:r>
            <a:r>
              <a:rPr sz="4450" spc="254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Subquery</a:t>
            </a:r>
            <a:r>
              <a:rPr sz="4450" spc="-1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in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FROM.</a:t>
            </a:r>
            <a:endParaRPr sz="4450">
              <a:latin typeface="Arial MT"/>
              <a:cs typeface="Arial MT"/>
            </a:endParaRPr>
          </a:p>
          <a:p>
            <a:pPr marL="766445">
              <a:lnSpc>
                <a:spcPct val="100000"/>
              </a:lnSpc>
              <a:spcBef>
                <a:spcPts val="3075"/>
              </a:spcBef>
            </a:pPr>
            <a:r>
              <a:rPr sz="3950" dirty="0">
                <a:latin typeface="Arial MT"/>
                <a:cs typeface="Arial MT"/>
              </a:rPr>
              <a:t>Create</a:t>
            </a:r>
            <a:r>
              <a:rPr sz="3950" spc="2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list of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all orders</a:t>
            </a:r>
            <a:r>
              <a:rPr sz="3950" spc="3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with fewer</a:t>
            </a:r>
            <a:r>
              <a:rPr sz="3950" spc="2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than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100</a:t>
            </a:r>
            <a:r>
              <a:rPr sz="3950" spc="2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items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sold.</a:t>
            </a:r>
            <a:endParaRPr sz="39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4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950">
              <a:latin typeface="Arial MT"/>
              <a:cs typeface="Arial MT"/>
            </a:endParaRPr>
          </a:p>
          <a:p>
            <a:pPr marL="12700">
              <a:lnSpc>
                <a:spcPts val="3760"/>
              </a:lnSpc>
            </a:pPr>
            <a:r>
              <a:rPr sz="3300" spc="-5" dirty="0">
                <a:latin typeface="Courier New"/>
                <a:cs typeface="Courier New"/>
              </a:rPr>
              <a:t>SELECT</a:t>
            </a:r>
            <a:r>
              <a:rPr sz="3300" spc="-5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orderID</a:t>
            </a:r>
            <a:endParaRPr sz="3300">
              <a:latin typeface="Courier New"/>
              <a:cs typeface="Courier New"/>
            </a:endParaRPr>
          </a:p>
          <a:p>
            <a:pPr marL="766445">
              <a:lnSpc>
                <a:spcPts val="3560"/>
              </a:lnSpc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(SELECT orderID,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SUM(quantity)</a:t>
            </a:r>
            <a:endParaRPr sz="3300">
              <a:latin typeface="Courier New"/>
              <a:cs typeface="Courier New"/>
            </a:endParaRPr>
          </a:p>
          <a:p>
            <a:pPr marL="4033520" marR="1513205">
              <a:lnSpc>
                <a:spcPts val="3560"/>
              </a:lnSpc>
              <a:spcBef>
                <a:spcPts val="254"/>
              </a:spcBef>
            </a:pPr>
            <a:r>
              <a:rPr sz="3300" spc="-5" dirty="0">
                <a:latin typeface="Courier New"/>
                <a:cs typeface="Courier New"/>
              </a:rPr>
              <a:t>from "alanparadise/nw"."orderdetails" </a:t>
            </a:r>
            <a:r>
              <a:rPr sz="3300" spc="-197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GROUP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 OrderID</a:t>
            </a:r>
            <a:endParaRPr sz="3300">
              <a:latin typeface="Courier New"/>
              <a:cs typeface="Courier New"/>
            </a:endParaRPr>
          </a:p>
          <a:p>
            <a:pPr marL="4033520">
              <a:lnSpc>
                <a:spcPts val="3510"/>
              </a:lnSpc>
            </a:pPr>
            <a:r>
              <a:rPr sz="3300" spc="-5" dirty="0">
                <a:latin typeface="Courier New"/>
                <a:cs typeface="Courier New"/>
              </a:rPr>
              <a:t>HAVING SUM(quantity) &lt;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100) AS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DetailCount;</a:t>
            </a:r>
            <a:endParaRPr sz="33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275"/>
              </a:spcBef>
            </a:pPr>
            <a:r>
              <a:rPr sz="3950" dirty="0">
                <a:latin typeface="Arial MT"/>
                <a:cs typeface="Arial MT"/>
              </a:rPr>
              <a:t>NOTE: the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subquery</a:t>
            </a:r>
            <a:r>
              <a:rPr sz="3950" spc="5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must have</a:t>
            </a:r>
            <a:r>
              <a:rPr sz="3950" spc="2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an alias</a:t>
            </a:r>
            <a:r>
              <a:rPr sz="3950" spc="2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name</a:t>
            </a:r>
            <a:endParaRPr sz="3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0507345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90" dirty="0"/>
              <a:t> </a:t>
            </a:r>
            <a:r>
              <a:rPr spc="-95" dirty="0"/>
              <a:t>SubQueries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582509"/>
            <a:ext cx="16306800" cy="65100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Arial MT"/>
                <a:cs typeface="Arial MT"/>
              </a:rPr>
              <a:t>Co-Related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SubQuery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5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4950" spc="-5" dirty="0">
                <a:latin typeface="Arial MT"/>
                <a:cs typeface="Arial MT"/>
              </a:rPr>
              <a:t>Special type of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subquery</a:t>
            </a:r>
            <a:endParaRPr sz="4950">
              <a:latin typeface="Arial MT"/>
              <a:cs typeface="Arial MT"/>
            </a:endParaRPr>
          </a:p>
          <a:p>
            <a:pPr marL="720090" indent="-708025">
              <a:lnSpc>
                <a:spcPct val="100000"/>
              </a:lnSpc>
              <a:spcBef>
                <a:spcPts val="790"/>
              </a:spcBef>
              <a:buChar char="•"/>
              <a:tabLst>
                <a:tab pos="719455" algn="l"/>
                <a:tab pos="720725" algn="l"/>
                <a:tab pos="1976755" algn="l"/>
                <a:tab pos="3548379" algn="l"/>
                <a:tab pos="5293995" algn="l"/>
                <a:tab pos="8436610" algn="l"/>
                <a:tab pos="8960485" algn="l"/>
                <a:tab pos="10636885" algn="l"/>
                <a:tab pos="12068175" algn="l"/>
                <a:tab pos="13115925" algn="l"/>
                <a:tab pos="14722475" algn="l"/>
              </a:tabLst>
            </a:pPr>
            <a:r>
              <a:rPr sz="4950" spc="-5" dirty="0">
                <a:latin typeface="Arial MT"/>
                <a:cs typeface="Arial MT"/>
              </a:rPr>
              <a:t>The	inner	query	references	a	value	from	the	outer	qeury</a:t>
            </a:r>
            <a:endParaRPr sz="4950">
              <a:latin typeface="Arial MT"/>
              <a:cs typeface="Arial MT"/>
            </a:endParaRPr>
          </a:p>
          <a:p>
            <a:pPr marL="720090" marR="527685" indent="-708025">
              <a:lnSpc>
                <a:spcPct val="80000"/>
              </a:lnSpc>
              <a:spcBef>
                <a:spcPts val="1975"/>
              </a:spcBef>
              <a:buChar char="•"/>
              <a:tabLst>
                <a:tab pos="719455" algn="l"/>
                <a:tab pos="720725" algn="l"/>
                <a:tab pos="2849245" algn="l"/>
                <a:tab pos="5154295" algn="l"/>
              </a:tabLst>
            </a:pP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inner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query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executed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10" dirty="0">
                <a:latin typeface="Arial MT"/>
                <a:cs typeface="Arial MT"/>
              </a:rPr>
              <a:t>each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time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outer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query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returns	another	row.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5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2280285" algn="l"/>
              </a:tabLst>
            </a:pPr>
            <a:r>
              <a:rPr sz="4950" spc="-5" dirty="0">
                <a:latin typeface="Arial MT"/>
                <a:cs typeface="Arial MT"/>
              </a:rPr>
              <a:t>NOTE:	Can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yield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performance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issues.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0507345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90" dirty="0"/>
              <a:t> </a:t>
            </a:r>
            <a:r>
              <a:rPr spc="-95" dirty="0"/>
              <a:t>SubQueries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471831"/>
            <a:ext cx="18904585" cy="7045959"/>
          </a:xfrm>
          <a:prstGeom prst="rect">
            <a:avLst/>
          </a:prstGeom>
        </p:spPr>
        <p:txBody>
          <a:bodyPr vert="horz" wrap="square" lIns="0" tIns="4286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375"/>
              </a:spcBef>
              <a:tabLst>
                <a:tab pos="2630805" algn="l"/>
                <a:tab pos="3154680" algn="l"/>
                <a:tab pos="3852545" algn="l"/>
                <a:tab pos="6959600" algn="l"/>
              </a:tabLst>
            </a:pPr>
            <a:r>
              <a:rPr sz="4950" spc="-5" dirty="0">
                <a:latin typeface="Arial MT"/>
                <a:cs typeface="Arial MT"/>
              </a:rPr>
              <a:t>Example	5	–	Correlated	Sub-Query</a:t>
            </a:r>
            <a:endParaRPr sz="4950">
              <a:latin typeface="Arial MT"/>
              <a:cs typeface="Arial MT"/>
            </a:endParaRPr>
          </a:p>
          <a:p>
            <a:pPr marL="766445">
              <a:lnSpc>
                <a:spcPct val="100000"/>
              </a:lnSpc>
              <a:spcBef>
                <a:spcPts val="2625"/>
              </a:spcBef>
            </a:pPr>
            <a:r>
              <a:rPr sz="3950" dirty="0">
                <a:latin typeface="Arial MT"/>
                <a:cs typeface="Arial MT"/>
              </a:rPr>
              <a:t>Select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all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the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employees</a:t>
            </a:r>
            <a:r>
              <a:rPr sz="3950" spc="4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where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the</a:t>
            </a:r>
            <a:r>
              <a:rPr sz="3950" spc="2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employee</a:t>
            </a:r>
            <a:r>
              <a:rPr sz="3950" spc="4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had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orders</a:t>
            </a:r>
            <a:r>
              <a:rPr sz="3950" spc="3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shipped</a:t>
            </a:r>
            <a:r>
              <a:rPr sz="3950" spc="4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to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customers</a:t>
            </a:r>
            <a:r>
              <a:rPr sz="3950" spc="4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in</a:t>
            </a:r>
            <a:endParaRPr sz="3950">
              <a:latin typeface="Arial MT"/>
              <a:cs typeface="Arial MT"/>
            </a:endParaRPr>
          </a:p>
          <a:p>
            <a:pPr marL="766445">
              <a:lnSpc>
                <a:spcPct val="100000"/>
              </a:lnSpc>
              <a:spcBef>
                <a:spcPts val="3720"/>
              </a:spcBef>
            </a:pPr>
            <a:r>
              <a:rPr sz="3950" dirty="0">
                <a:latin typeface="Arial MT"/>
                <a:cs typeface="Arial MT"/>
              </a:rPr>
              <a:t>the employee's</a:t>
            </a:r>
            <a:r>
              <a:rPr sz="3950" spc="30" dirty="0">
                <a:latin typeface="Arial MT"/>
                <a:cs typeface="Arial MT"/>
              </a:rPr>
              <a:t> </a:t>
            </a:r>
            <a:r>
              <a:rPr sz="3950" spc="5" dirty="0">
                <a:latin typeface="Arial MT"/>
                <a:cs typeface="Arial MT"/>
              </a:rPr>
              <a:t>own</a:t>
            </a:r>
            <a:r>
              <a:rPr sz="3950" spc="-10" dirty="0">
                <a:latin typeface="Arial MT"/>
                <a:cs typeface="Arial MT"/>
              </a:rPr>
              <a:t> </a:t>
            </a:r>
            <a:r>
              <a:rPr sz="3950" spc="5" dirty="0">
                <a:latin typeface="Arial MT"/>
                <a:cs typeface="Arial MT"/>
              </a:rPr>
              <a:t>home </a:t>
            </a:r>
            <a:r>
              <a:rPr sz="3950" dirty="0">
                <a:latin typeface="Arial MT"/>
                <a:cs typeface="Arial MT"/>
              </a:rPr>
              <a:t>city.</a:t>
            </a:r>
            <a:endParaRPr sz="3950">
              <a:latin typeface="Arial MT"/>
              <a:cs typeface="Arial MT"/>
            </a:endParaRPr>
          </a:p>
          <a:p>
            <a:pPr marL="766445" marR="6318885" indent="-754380">
              <a:lnSpc>
                <a:spcPct val="149900"/>
              </a:lnSpc>
              <a:spcBef>
                <a:spcPts val="555"/>
              </a:spcBef>
              <a:tabLst>
                <a:tab pos="10064750" algn="l"/>
              </a:tabLst>
            </a:pPr>
            <a:r>
              <a:rPr sz="3300" spc="-5" dirty="0">
                <a:latin typeface="Courier New"/>
                <a:cs typeface="Courier New"/>
              </a:rPr>
              <a:t>SELECT O.employeeID, orderI</a:t>
            </a:r>
            <a:r>
              <a:rPr sz="3300" dirty="0">
                <a:latin typeface="Courier New"/>
                <a:cs typeface="Courier New"/>
              </a:rPr>
              <a:t>D</a:t>
            </a:r>
            <a:r>
              <a:rPr sz="3300" spc="-5" dirty="0">
                <a:latin typeface="Courier New"/>
                <a:cs typeface="Courier New"/>
              </a:rPr>
              <a:t>,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shipcity,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customerID  FROM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"alanparadise/nw"."orders"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O</a:t>
            </a:r>
            <a:endParaRPr sz="3300">
              <a:latin typeface="Courier New"/>
              <a:cs typeface="Courier New"/>
            </a:endParaRPr>
          </a:p>
          <a:p>
            <a:pPr marL="766445">
              <a:lnSpc>
                <a:spcPct val="100000"/>
              </a:lnSpc>
              <a:spcBef>
                <a:spcPts val="1980"/>
              </a:spcBef>
            </a:pPr>
            <a:r>
              <a:rPr sz="3300" spc="-5" dirty="0">
                <a:latin typeface="Courier New"/>
                <a:cs typeface="Courier New"/>
              </a:rPr>
              <a:t>WHERE</a:t>
            </a:r>
            <a:r>
              <a:rPr sz="3300" spc="-3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employeeID</a:t>
            </a:r>
            <a:r>
              <a:rPr sz="3300" spc="-2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IN</a:t>
            </a:r>
            <a:endParaRPr sz="3300">
              <a:latin typeface="Courier New"/>
              <a:cs typeface="Courier New"/>
            </a:endParaRPr>
          </a:p>
          <a:p>
            <a:pPr marL="1771650" marR="4307840" indent="-1005205">
              <a:lnSpc>
                <a:spcPct val="149900"/>
              </a:lnSpc>
              <a:tabLst>
                <a:tab pos="5541010" algn="l"/>
                <a:tab pos="14337030" algn="l"/>
              </a:tabLst>
            </a:pPr>
            <a:r>
              <a:rPr sz="3300" spc="-5" dirty="0">
                <a:latin typeface="Courier New"/>
                <a:cs typeface="Courier New"/>
              </a:rPr>
              <a:t>(SELECT employeeID FROM "alanparadise/nw".</a:t>
            </a:r>
            <a:r>
              <a:rPr sz="3300" dirty="0">
                <a:latin typeface="Courier New"/>
                <a:cs typeface="Courier New"/>
              </a:rPr>
              <a:t>"</a:t>
            </a:r>
            <a:r>
              <a:rPr sz="3300" spc="-5" dirty="0">
                <a:latin typeface="Courier New"/>
                <a:cs typeface="Courier New"/>
              </a:rPr>
              <a:t>employees"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E  WHERE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E.City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=	O.shipcity);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759521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25" dirty="0"/>
              <a:t>Overview</a:t>
            </a:r>
            <a:r>
              <a:rPr spc="-220" dirty="0"/>
              <a:t> </a:t>
            </a:r>
            <a:r>
              <a:rPr spc="-55" dirty="0"/>
              <a:t>of</a:t>
            </a:r>
            <a:r>
              <a:rPr spc="-220" dirty="0"/>
              <a:t> </a:t>
            </a:r>
            <a:r>
              <a:rPr spc="-235" dirty="0"/>
              <a:t>running</a:t>
            </a:r>
            <a:r>
              <a:rPr spc="-220" dirty="0"/>
              <a:t> </a:t>
            </a:r>
            <a:r>
              <a:rPr spc="190" dirty="0"/>
              <a:t>a</a:t>
            </a:r>
            <a:r>
              <a:rPr spc="-220" dirty="0"/>
              <a:t> </a:t>
            </a:r>
            <a:r>
              <a:rPr spc="-165" dirty="0"/>
              <a:t>query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222540" y="2909933"/>
            <a:ext cx="13698219" cy="350392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note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on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Interim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sets:</a:t>
            </a:r>
            <a:endParaRPr sz="4950">
              <a:latin typeface="Arial MT"/>
              <a:cs typeface="Arial MT"/>
            </a:endParaRPr>
          </a:p>
          <a:p>
            <a:pPr marL="2023110" marR="5080">
              <a:lnSpc>
                <a:spcPts val="10720"/>
              </a:lnSpc>
              <a:spcBef>
                <a:spcPts val="960"/>
              </a:spcBef>
            </a:pPr>
            <a:r>
              <a:rPr sz="4950" spc="-10" dirty="0">
                <a:latin typeface="Arial MT"/>
                <a:cs typeface="Arial MT"/>
              </a:rPr>
              <a:t>You </a:t>
            </a:r>
            <a:r>
              <a:rPr sz="4950" spc="170" dirty="0">
                <a:latin typeface="Arial MT"/>
                <a:cs typeface="Arial MT"/>
              </a:rPr>
              <a:t>don't </a:t>
            </a:r>
            <a:r>
              <a:rPr sz="4950" spc="-65" dirty="0">
                <a:latin typeface="Arial MT"/>
                <a:cs typeface="Arial MT"/>
              </a:rPr>
              <a:t>see </a:t>
            </a:r>
            <a:r>
              <a:rPr sz="4950" spc="-50" dirty="0">
                <a:latin typeface="Arial MT"/>
                <a:cs typeface="Arial MT"/>
              </a:rPr>
              <a:t>an </a:t>
            </a:r>
            <a:r>
              <a:rPr sz="4950" spc="20" dirty="0">
                <a:latin typeface="Arial MT"/>
                <a:cs typeface="Arial MT"/>
              </a:rPr>
              <a:t>interim </a:t>
            </a:r>
            <a:r>
              <a:rPr sz="4950" spc="-5" dirty="0">
                <a:latin typeface="Arial MT"/>
                <a:cs typeface="Arial MT"/>
              </a:rPr>
              <a:t>answer </a:t>
            </a:r>
            <a:r>
              <a:rPr sz="4950" spc="-114" dirty="0">
                <a:latin typeface="Arial MT"/>
                <a:cs typeface="Arial MT"/>
              </a:rPr>
              <a:t>set(s) </a:t>
            </a:r>
            <a:r>
              <a:rPr sz="4950" spc="-1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But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90" dirty="0">
                <a:latin typeface="Arial MT"/>
                <a:cs typeface="Arial MT"/>
              </a:rPr>
              <a:t>it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 there,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90" dirty="0">
                <a:latin typeface="Arial MT"/>
                <a:cs typeface="Arial MT"/>
              </a:rPr>
              <a:t>it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consumes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5" dirty="0">
                <a:solidFill>
                  <a:srgbClr val="E22146"/>
                </a:solidFill>
                <a:latin typeface="Arial MT"/>
                <a:cs typeface="Arial MT"/>
              </a:rPr>
              <a:t>resources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0507345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90" dirty="0"/>
              <a:t> </a:t>
            </a:r>
            <a:r>
              <a:rPr spc="-95" dirty="0"/>
              <a:t>SubQueries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593817"/>
            <a:ext cx="19047460" cy="6741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600" spc="10" dirty="0">
                <a:latin typeface="Arial MT"/>
                <a:cs typeface="Arial MT"/>
              </a:rPr>
              <a:t>NOTE: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This </a:t>
            </a:r>
            <a:r>
              <a:rPr sz="4600" spc="10" dirty="0">
                <a:latin typeface="Arial MT"/>
                <a:cs typeface="Arial MT"/>
              </a:rPr>
              <a:t>example</a:t>
            </a:r>
            <a:r>
              <a:rPr sz="4600" spc="-4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uses</a:t>
            </a:r>
            <a:r>
              <a:rPr sz="4600" spc="-1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a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temporary</a:t>
            </a:r>
            <a:r>
              <a:rPr sz="4600" spc="-40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alias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for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the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table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name.</a:t>
            </a:r>
            <a:endParaRPr sz="4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62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4600" spc="5" dirty="0">
                <a:latin typeface="Courier New"/>
                <a:cs typeface="Courier New"/>
              </a:rPr>
              <a:t>FROM</a:t>
            </a:r>
            <a:r>
              <a:rPr sz="4600" spc="20" dirty="0">
                <a:latin typeface="Courier New"/>
                <a:cs typeface="Courier New"/>
              </a:rPr>
              <a:t> </a:t>
            </a:r>
            <a:r>
              <a:rPr sz="4600" spc="5" dirty="0">
                <a:latin typeface="Courier New"/>
                <a:cs typeface="Courier New"/>
              </a:rPr>
              <a:t>"alanparadise/nw"."employees"</a:t>
            </a:r>
            <a:r>
              <a:rPr sz="4600" spc="20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E</a:t>
            </a:r>
            <a:endParaRPr sz="4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65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4600" spc="5" dirty="0">
                <a:latin typeface="Arial MT"/>
                <a:cs typeface="Arial MT"/>
              </a:rPr>
              <a:t>This</a:t>
            </a:r>
            <a:r>
              <a:rPr sz="4600" spc="-10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serves</a:t>
            </a:r>
            <a:r>
              <a:rPr sz="4600" spc="-3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two</a:t>
            </a:r>
            <a:r>
              <a:rPr sz="4600" spc="-2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purposes:</a:t>
            </a:r>
            <a:endParaRPr sz="4600">
              <a:latin typeface="Arial MT"/>
              <a:cs typeface="Arial MT"/>
            </a:endParaRPr>
          </a:p>
          <a:p>
            <a:pPr marL="665480" marR="5080" indent="-665480">
              <a:lnSpc>
                <a:spcPts val="4430"/>
              </a:lnSpc>
              <a:spcBef>
                <a:spcPts val="1950"/>
              </a:spcBef>
              <a:buAutoNum type="arabicPeriod"/>
              <a:tabLst>
                <a:tab pos="665480" algn="l"/>
              </a:tabLst>
            </a:pPr>
            <a:r>
              <a:rPr sz="4600" dirty="0">
                <a:latin typeface="Arial MT"/>
                <a:cs typeface="Arial MT"/>
              </a:rPr>
              <a:t>The</a:t>
            </a:r>
            <a:r>
              <a:rPr sz="4600" spc="5" dirty="0">
                <a:latin typeface="Arial MT"/>
                <a:cs typeface="Arial MT"/>
              </a:rPr>
              <a:t> employeeid</a:t>
            </a:r>
            <a:r>
              <a:rPr sz="4600" spc="-2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is</a:t>
            </a:r>
            <a:r>
              <a:rPr sz="4600" spc="10" dirty="0">
                <a:latin typeface="Arial MT"/>
                <a:cs typeface="Arial MT"/>
              </a:rPr>
              <a:t> ambiguous,</a:t>
            </a:r>
            <a:r>
              <a:rPr sz="4600" spc="-3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since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it </a:t>
            </a:r>
            <a:r>
              <a:rPr sz="4600" spc="10" dirty="0">
                <a:latin typeface="Arial MT"/>
                <a:cs typeface="Arial MT"/>
              </a:rPr>
              <a:t>appears</a:t>
            </a:r>
            <a:r>
              <a:rPr sz="4600" spc="-2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in both</a:t>
            </a:r>
            <a:r>
              <a:rPr sz="4600" spc="-20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the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orders</a:t>
            </a:r>
            <a:r>
              <a:rPr sz="4600" spc="-30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table </a:t>
            </a:r>
            <a:r>
              <a:rPr sz="4600" spc="-126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and</a:t>
            </a:r>
            <a:r>
              <a:rPr sz="4600" spc="-20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the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employees</a:t>
            </a:r>
            <a:r>
              <a:rPr sz="4600" spc="-3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table.</a:t>
            </a:r>
            <a:endParaRPr sz="4600">
              <a:latin typeface="Arial MT"/>
              <a:cs typeface="Arial MT"/>
            </a:endParaRPr>
          </a:p>
          <a:p>
            <a:pPr marL="665480" marR="1441450" indent="-665480">
              <a:lnSpc>
                <a:spcPts val="4430"/>
              </a:lnSpc>
              <a:spcBef>
                <a:spcPts val="1985"/>
              </a:spcBef>
              <a:buAutoNum type="arabicPeriod"/>
              <a:tabLst>
                <a:tab pos="665480" algn="l"/>
              </a:tabLst>
            </a:pPr>
            <a:r>
              <a:rPr sz="4600" dirty="0">
                <a:latin typeface="Arial MT"/>
                <a:cs typeface="Arial MT"/>
              </a:rPr>
              <a:t>The </a:t>
            </a:r>
            <a:r>
              <a:rPr sz="4600" spc="5" dirty="0">
                <a:latin typeface="Arial MT"/>
                <a:cs typeface="Arial MT"/>
              </a:rPr>
              <a:t>alias </a:t>
            </a:r>
            <a:r>
              <a:rPr sz="4600" spc="10" dirty="0">
                <a:latin typeface="Arial MT"/>
                <a:cs typeface="Arial MT"/>
              </a:rPr>
              <a:t>saves</a:t>
            </a:r>
            <a:r>
              <a:rPr sz="4600" spc="-2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typing</a:t>
            </a:r>
            <a:r>
              <a:rPr sz="4600" spc="-3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and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makes</a:t>
            </a:r>
            <a:r>
              <a:rPr sz="4600" spc="-2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the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query</a:t>
            </a:r>
            <a:r>
              <a:rPr sz="4600" spc="-3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code</a:t>
            </a:r>
            <a:r>
              <a:rPr sz="4600" spc="-2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more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clear</a:t>
            </a:r>
            <a:r>
              <a:rPr sz="4600" spc="-20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and </a:t>
            </a:r>
            <a:r>
              <a:rPr sz="4600" spc="-126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readable</a:t>
            </a:r>
            <a:endParaRPr sz="4600">
              <a:latin typeface="Arial MT"/>
              <a:cs typeface="Arial MT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4583012" y="3879881"/>
            <a:ext cx="2954020" cy="876300"/>
          </a:xfrm>
          <a:custGeom>
            <a:avLst/>
            <a:gdLst/>
            <a:ahLst/>
            <a:cxnLst/>
            <a:rect l="l" t="t" r="r" b="b"/>
            <a:pathLst>
              <a:path w="2954019" h="876300">
                <a:moveTo>
                  <a:pt x="163659" y="686366"/>
                </a:moveTo>
                <a:lnTo>
                  <a:pt x="0" y="832644"/>
                </a:lnTo>
                <a:lnTo>
                  <a:pt x="215176" y="875784"/>
                </a:lnTo>
                <a:lnTo>
                  <a:pt x="200339" y="821231"/>
                </a:lnTo>
                <a:lnTo>
                  <a:pt x="166487" y="821231"/>
                </a:lnTo>
                <a:lnTo>
                  <a:pt x="149314" y="758092"/>
                </a:lnTo>
                <a:lnTo>
                  <a:pt x="180835" y="749518"/>
                </a:lnTo>
                <a:lnTo>
                  <a:pt x="163659" y="686366"/>
                </a:lnTo>
                <a:close/>
              </a:path>
              <a:path w="2954019" h="876300">
                <a:moveTo>
                  <a:pt x="180835" y="749518"/>
                </a:moveTo>
                <a:lnTo>
                  <a:pt x="149314" y="758092"/>
                </a:lnTo>
                <a:lnTo>
                  <a:pt x="166487" y="821231"/>
                </a:lnTo>
                <a:lnTo>
                  <a:pt x="198008" y="812658"/>
                </a:lnTo>
                <a:lnTo>
                  <a:pt x="180835" y="749518"/>
                </a:lnTo>
                <a:close/>
              </a:path>
              <a:path w="2954019" h="876300">
                <a:moveTo>
                  <a:pt x="198008" y="812658"/>
                </a:moveTo>
                <a:lnTo>
                  <a:pt x="166487" y="821231"/>
                </a:lnTo>
                <a:lnTo>
                  <a:pt x="200339" y="821231"/>
                </a:lnTo>
                <a:lnTo>
                  <a:pt x="198008" y="812658"/>
                </a:lnTo>
                <a:close/>
              </a:path>
              <a:path w="2954019" h="876300">
                <a:moveTo>
                  <a:pt x="2936350" y="0"/>
                </a:moveTo>
                <a:lnTo>
                  <a:pt x="180835" y="749518"/>
                </a:lnTo>
                <a:lnTo>
                  <a:pt x="198008" y="812658"/>
                </a:lnTo>
                <a:lnTo>
                  <a:pt x="2953522" y="63244"/>
                </a:lnTo>
                <a:lnTo>
                  <a:pt x="2936350" y="0"/>
                </a:lnTo>
                <a:close/>
              </a:path>
            </a:pathLst>
          </a:custGeom>
          <a:solidFill>
            <a:srgbClr val="E12046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93182E20-1614-6000-9DB2-DECBFDC01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EXISTS and UNIQUE Functions in SQL for correlating queries</a:t>
            </a:r>
          </a:p>
        </p:txBody>
      </p:sp>
      <p:sp>
        <p:nvSpPr>
          <p:cNvPr id="23555" name="Content Placeholder 2">
            <a:extLst>
              <a:ext uri="{FF2B5EF4-FFF2-40B4-BE49-F238E27FC236}">
                <a16:creationId xmlns:a16="http://schemas.microsoft.com/office/drawing/2014/main" id="{EA4F477B-B454-D580-8705-DD3428D2D54D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EXISTS</a:t>
            </a:r>
            <a:r>
              <a:rPr lang="en-US" altLang="en-US" dirty="0"/>
              <a:t> function </a:t>
            </a:r>
          </a:p>
          <a:p>
            <a:pPr lvl="1"/>
            <a:r>
              <a:rPr lang="en-US" altLang="en-US" dirty="0"/>
              <a:t>Check whether the result of a correlated nested query is empty or not. They are Boolean functions that return a TRUE or FALSE result.</a:t>
            </a:r>
          </a:p>
          <a:p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EXISTS</a:t>
            </a:r>
            <a:r>
              <a:rPr lang="en-US" altLang="en-US" dirty="0"/>
              <a:t> and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NOT EXISTS </a:t>
            </a:r>
          </a:p>
          <a:p>
            <a:pPr lvl="1"/>
            <a:r>
              <a:rPr lang="en-US" altLang="en-US" dirty="0"/>
              <a:t>Typically used in conjunction with a correlated nested query</a:t>
            </a:r>
          </a:p>
          <a:p>
            <a:r>
              <a:rPr lang="en-US" altLang="en-US" dirty="0"/>
              <a:t>SQL function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UNIQUE(Q)</a:t>
            </a:r>
          </a:p>
          <a:p>
            <a:pPr lvl="1"/>
            <a:r>
              <a:rPr lang="en-US" altLang="en-US" dirty="0"/>
              <a:t>Returns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altLang="en-US" dirty="0"/>
              <a:t> if there are no duplicate tuples in the result of query Q</a:t>
            </a:r>
          </a:p>
        </p:txBody>
      </p:sp>
      <p:sp>
        <p:nvSpPr>
          <p:cNvPr id="23556" name="Slide Number Placeholder 3">
            <a:extLst>
              <a:ext uri="{FF2B5EF4-FFF2-40B4-BE49-F238E27FC236}">
                <a16:creationId xmlns:a16="http://schemas.microsoft.com/office/drawing/2014/main" id="{992A0B2E-F4C4-CB9D-CEBC-4B6EC1C985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990033"/>
              </a:buClr>
              <a:buSzPct val="60000"/>
              <a:buFont typeface="Wingdings" panose="05000000000000000000" pitchFamily="2" charset="2"/>
              <a:buChar char="n"/>
              <a:defRPr sz="4617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1225199" indent="-47123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4288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884921" indent="-376984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95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2638890" indent="-376984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3298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3392858" indent="-376984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146827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4900795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5654764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6408732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CA" altLang="en-US" sz="2309" b="1" i="0" u="none" strike="noStrike" kern="1200" cap="none" spc="0" normalizeH="0" baseline="0" noProof="0" dirty="0">
              <a:ln>
                <a:noFill/>
              </a:ln>
              <a:solidFill>
                <a:srgbClr val="990033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478674"/>
      </p:ext>
    </p:extLst>
  </p:cSld>
  <p:clrMapOvr>
    <a:masterClrMapping/>
  </p:clrMapOvr>
  <p:transition spd="med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id="{A13538C0-EC82-E9FD-A23B-7CBA3373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USE of EXISTS</a:t>
            </a:r>
          </a:p>
        </p:txBody>
      </p:sp>
      <p:sp>
        <p:nvSpPr>
          <p:cNvPr id="24579" name="Content Placeholder 2">
            <a:extLst>
              <a:ext uri="{FF2B5EF4-FFF2-40B4-BE49-F238E27FC236}">
                <a16:creationId xmlns:a16="http://schemas.microsoft.com/office/drawing/2014/main" id="{BB2D28CB-C1D6-1670-81E9-BB2C04F24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0781" y="2638849"/>
            <a:ext cx="13568603" cy="7461030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endParaRPr lang="en-US" altLang="en-US"/>
          </a:p>
        </p:txBody>
      </p:sp>
      <p:sp>
        <p:nvSpPr>
          <p:cNvPr id="24580" name="TextBox 4">
            <a:extLst>
              <a:ext uri="{FF2B5EF4-FFF2-40B4-BE49-F238E27FC236}">
                <a16:creationId xmlns:a16="http://schemas.microsoft.com/office/drawing/2014/main" id="{CEA652AC-40DE-C14F-8474-968F08B650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0780" y="3015827"/>
            <a:ext cx="12314626" cy="6486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33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600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Q7: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96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SELECT </a:t>
            </a:r>
            <a:r>
              <a:rPr kumimoji="0" lang="en-US" altLang="en-US" sz="2968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Fname</a:t>
            </a: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, </a:t>
            </a:r>
            <a:r>
              <a:rPr kumimoji="0" lang="en-US" altLang="en-US" sz="2968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Lname</a:t>
            </a:r>
            <a:endParaRPr kumimoji="0" lang="en-US" altLang="en-US" sz="296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FROM Employee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WHERE </a:t>
            </a:r>
            <a:r>
              <a:rPr kumimoji="0" lang="en-US" altLang="en-US" sz="2968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EXISTS</a:t>
            </a: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(SELECT * 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      FROM DEPENDENT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      WHERE </a:t>
            </a:r>
            <a:r>
              <a:rPr kumimoji="0" lang="en-US" altLang="en-US" sz="2968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Ssn</a:t>
            </a: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= </a:t>
            </a:r>
            <a:r>
              <a:rPr kumimoji="0" lang="en-US" altLang="en-US" sz="2968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Essn</a:t>
            </a: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96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AND </a:t>
            </a:r>
            <a:r>
              <a:rPr kumimoji="0" lang="en-US" altLang="en-US" sz="2968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EXISTS</a:t>
            </a: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(SELECT   *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                 FROM Department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                 WHERE </a:t>
            </a:r>
            <a:r>
              <a:rPr kumimoji="0" lang="en-US" altLang="en-US" sz="2968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Ssn</a:t>
            </a: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= </a:t>
            </a:r>
            <a:r>
              <a:rPr kumimoji="0" lang="en-US" altLang="en-US" sz="2968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Mgr_Ssn</a:t>
            </a: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                    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96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96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581" name="Slide Number Placeholder 3">
            <a:extLst>
              <a:ext uri="{FF2B5EF4-FFF2-40B4-BE49-F238E27FC236}">
                <a16:creationId xmlns:a16="http://schemas.microsoft.com/office/drawing/2014/main" id="{E0E42B9C-450C-9D85-0255-58E111752D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990033"/>
              </a:buClr>
              <a:buSzPct val="60000"/>
              <a:buFont typeface="Wingdings" panose="05000000000000000000" pitchFamily="2" charset="2"/>
              <a:buChar char="n"/>
              <a:defRPr sz="4617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1225199" indent="-47123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4288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884921" indent="-376984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95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2638890" indent="-376984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3298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3392858" indent="-376984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146827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4900795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5654764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6408732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CA" altLang="en-US" sz="2309" b="1" i="0" u="none" strike="noStrike" kern="1200" cap="none" spc="0" normalizeH="0" baseline="0" noProof="0" dirty="0">
              <a:ln>
                <a:noFill/>
              </a:ln>
              <a:solidFill>
                <a:srgbClr val="990033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9908823"/>
      </p:ext>
    </p:extLst>
  </p:cSld>
  <p:clrMapOvr>
    <a:masterClrMapping/>
  </p:clrMapOvr>
  <p:transition spd="med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>
            <a:extLst>
              <a:ext uri="{FF2B5EF4-FFF2-40B4-BE49-F238E27FC236}">
                <a16:creationId xmlns:a16="http://schemas.microsoft.com/office/drawing/2014/main" id="{76FF8743-2AA2-E0E2-C886-A12021464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USE OF NOT EXISTS</a:t>
            </a:r>
          </a:p>
        </p:txBody>
      </p:sp>
      <p:sp>
        <p:nvSpPr>
          <p:cNvPr id="25603" name="Content Placeholder 2">
            <a:extLst>
              <a:ext uri="{FF2B5EF4-FFF2-40B4-BE49-F238E27FC236}">
                <a16:creationId xmlns:a16="http://schemas.microsoft.com/office/drawing/2014/main" id="{67D3BE27-4B5A-370D-8F77-4993A48A3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3958"/>
              <a:t>To achieve the “for all” (universal quantifier- see Ch.8) effect, we use double negation this way in SQL: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3958"/>
              <a:t>Query: List first and last name of employees who work on </a:t>
            </a:r>
            <a:r>
              <a:rPr lang="en-US" altLang="en-US" sz="3958" u="sng"/>
              <a:t>ALL projects controlled by Dno=5.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/>
          </a:p>
        </p:txBody>
      </p:sp>
      <p:sp>
        <p:nvSpPr>
          <p:cNvPr id="25604" name="TextBox 3">
            <a:extLst>
              <a:ext uri="{FF2B5EF4-FFF2-40B4-BE49-F238E27FC236}">
                <a16:creationId xmlns:a16="http://schemas.microsoft.com/office/drawing/2014/main" id="{6A215812-4A95-CC5E-8CA4-1A4062E7D4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8915" y="5458334"/>
            <a:ext cx="11435009" cy="5573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33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600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SELECT Fname, Lname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FROM Employee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WHERE </a:t>
            </a:r>
            <a:r>
              <a:rPr kumimoji="0" lang="en-US" altLang="en-US" sz="2968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NOT EXISTS </a:t>
            </a: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( (SELECT  Pnumber 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                FROM PROJECT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               WHERE Dno=5)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968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</a:t>
            </a:r>
            <a:r>
              <a:rPr kumimoji="0" lang="en-US" altLang="en-US" sz="2968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EXCEPT </a:t>
            </a: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(SELECT   Pno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                 FROM WORKS_ON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                                         WHERE Ssn= ESsn)</a:t>
            </a:r>
          </a:p>
          <a:p>
            <a:pPr marL="0" marR="0" lvl="0" indent="0" algn="l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968" b="0" i="0" u="none" strike="noStrike" kern="1200" cap="none" spc="0" normalizeH="0" baseline="0" noProof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The above is equivalent to double negation: List names of those employees for whom there does NOT exist a project managed by department no. 5 that they do NOT work on.</a:t>
            </a:r>
          </a:p>
        </p:txBody>
      </p:sp>
      <p:sp>
        <p:nvSpPr>
          <p:cNvPr id="25605" name="Slide Number Placeholder 3">
            <a:extLst>
              <a:ext uri="{FF2B5EF4-FFF2-40B4-BE49-F238E27FC236}">
                <a16:creationId xmlns:a16="http://schemas.microsoft.com/office/drawing/2014/main" id="{80EA970E-E7A6-9040-C688-3070E4B109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990033"/>
              </a:buClr>
              <a:buSzPct val="60000"/>
              <a:buFont typeface="Wingdings" panose="05000000000000000000" pitchFamily="2" charset="2"/>
              <a:buChar char="n"/>
              <a:defRPr sz="4617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1225199" indent="-47123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4288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884921" indent="-376984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95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2638890" indent="-376984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3298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3392858" indent="-376984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146827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4900795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5654764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6408732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CA" altLang="en-US" sz="2309" b="1" i="0" u="none" strike="noStrike" kern="1200" cap="none" spc="0" normalizeH="0" baseline="0" noProof="0" dirty="0">
              <a:ln>
                <a:noFill/>
              </a:ln>
              <a:solidFill>
                <a:srgbClr val="990033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141536"/>
      </p:ext>
    </p:extLst>
  </p:cSld>
  <p:clrMapOvr>
    <a:masterClrMapping/>
  </p:clrMapOvr>
  <p:transition spd="med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3B2AC87F-F8F0-0784-2056-916E09E66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Double Negation to accomplish “for all” in 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843D1-40A4-961C-549C-8507B2725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639" b="1" dirty="0"/>
              <a:t>Q3B:</a:t>
            </a:r>
            <a:r>
              <a:rPr lang="en-US" sz="2639" dirty="0"/>
              <a:t>	</a:t>
            </a:r>
            <a:r>
              <a:rPr lang="en-US" sz="2639" b="1" dirty="0">
                <a:solidFill>
                  <a:schemeClr val="tx1"/>
                </a:solidFill>
              </a:rPr>
              <a:t>SELECT</a:t>
            </a:r>
            <a:r>
              <a:rPr lang="en-US" sz="2639" dirty="0">
                <a:solidFill>
                  <a:schemeClr val="tx1"/>
                </a:solidFill>
              </a:rPr>
              <a:t>		</a:t>
            </a:r>
            <a:r>
              <a:rPr lang="en-US" sz="2639" dirty="0" err="1">
                <a:solidFill>
                  <a:schemeClr val="tx1"/>
                </a:solidFill>
              </a:rPr>
              <a:t>Lname</a:t>
            </a:r>
            <a:r>
              <a:rPr lang="en-US" sz="2639" dirty="0">
                <a:solidFill>
                  <a:schemeClr val="tx1"/>
                </a:solidFill>
              </a:rPr>
              <a:t>, </a:t>
            </a:r>
            <a:r>
              <a:rPr lang="en-US" sz="2639" dirty="0" err="1">
                <a:solidFill>
                  <a:schemeClr val="tx1"/>
                </a:solidFill>
              </a:rPr>
              <a:t>Fname</a:t>
            </a:r>
            <a:r>
              <a:rPr lang="en-US" sz="2639" dirty="0">
                <a:solidFill>
                  <a:schemeClr val="tx1"/>
                </a:solidFill>
              </a:rPr>
              <a:t>	</a:t>
            </a: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</a:t>
            </a:r>
            <a:r>
              <a:rPr lang="en-US" sz="2639" b="1" dirty="0">
                <a:solidFill>
                  <a:schemeClr val="tx1"/>
                </a:solidFill>
              </a:rPr>
              <a:t>FROM</a:t>
            </a:r>
            <a:r>
              <a:rPr lang="en-US" sz="2639" dirty="0">
                <a:solidFill>
                  <a:schemeClr val="tx1"/>
                </a:solidFill>
              </a:rPr>
              <a:t>			EMPLOYEE</a:t>
            </a: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</a:t>
            </a:r>
            <a:r>
              <a:rPr lang="en-US" sz="2639" b="1" dirty="0">
                <a:solidFill>
                  <a:schemeClr val="tx1"/>
                </a:solidFill>
              </a:rPr>
              <a:t>WHERE</a:t>
            </a:r>
            <a:r>
              <a:rPr lang="en-US" sz="2639" dirty="0">
                <a:solidFill>
                  <a:schemeClr val="tx1"/>
                </a:solidFill>
              </a:rPr>
              <a:t>	</a:t>
            </a:r>
            <a:r>
              <a:rPr lang="en-US" sz="2639" b="1" dirty="0">
                <a:solidFill>
                  <a:schemeClr val="tx1"/>
                </a:solidFill>
              </a:rPr>
              <a:t>NOT EXISTS</a:t>
            </a:r>
            <a:r>
              <a:rPr lang="en-US" sz="2639" dirty="0">
                <a:solidFill>
                  <a:schemeClr val="tx1"/>
                </a:solidFill>
              </a:rPr>
              <a:t> (	</a:t>
            </a:r>
            <a:r>
              <a:rPr lang="en-US" sz="2639" b="1" dirty="0">
                <a:solidFill>
                  <a:schemeClr val="tx1"/>
                </a:solidFill>
              </a:rPr>
              <a:t>SELECT</a:t>
            </a:r>
            <a:r>
              <a:rPr lang="en-US" sz="2639" dirty="0">
                <a:solidFill>
                  <a:schemeClr val="tx1"/>
                </a:solidFill>
              </a:rPr>
              <a:t>	*</a:t>
            </a: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			</a:t>
            </a:r>
            <a:r>
              <a:rPr lang="en-US" sz="2639" b="1" dirty="0">
                <a:solidFill>
                  <a:schemeClr val="tx1"/>
                </a:solidFill>
              </a:rPr>
              <a:t>FROM</a:t>
            </a:r>
            <a:r>
              <a:rPr lang="en-US" sz="2639" dirty="0">
                <a:solidFill>
                  <a:schemeClr val="tx1"/>
                </a:solidFill>
              </a:rPr>
              <a:t>	WORKS_ON B</a:t>
            </a: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			</a:t>
            </a:r>
            <a:r>
              <a:rPr lang="en-US" sz="2639" b="1" dirty="0">
                <a:solidFill>
                  <a:schemeClr val="tx1"/>
                </a:solidFill>
              </a:rPr>
              <a:t>WHERE</a:t>
            </a:r>
            <a:r>
              <a:rPr lang="en-US" sz="2639" dirty="0">
                <a:solidFill>
                  <a:schemeClr val="tx1"/>
                </a:solidFill>
              </a:rPr>
              <a:t>	( </a:t>
            </a:r>
            <a:r>
              <a:rPr lang="en-US" sz="2639" dirty="0" err="1">
                <a:solidFill>
                  <a:schemeClr val="tx1"/>
                </a:solidFill>
              </a:rPr>
              <a:t>B.Pno</a:t>
            </a:r>
            <a:r>
              <a:rPr lang="en-US" sz="2639" dirty="0">
                <a:solidFill>
                  <a:schemeClr val="tx1"/>
                </a:solidFill>
              </a:rPr>
              <a:t> </a:t>
            </a:r>
            <a:r>
              <a:rPr lang="en-US" sz="2639" b="1" dirty="0">
                <a:solidFill>
                  <a:schemeClr val="tx1"/>
                </a:solidFill>
              </a:rPr>
              <a:t>IN</a:t>
            </a:r>
            <a:r>
              <a:rPr lang="en-US" sz="2639" dirty="0">
                <a:solidFill>
                  <a:schemeClr val="tx1"/>
                </a:solidFill>
              </a:rPr>
              <a:t>  (</a:t>
            </a:r>
            <a:r>
              <a:rPr lang="en-US" sz="2639" b="1" dirty="0">
                <a:solidFill>
                  <a:schemeClr val="tx1"/>
                </a:solidFill>
              </a:rPr>
              <a:t>  SELECT</a:t>
            </a:r>
            <a:r>
              <a:rPr lang="en-US" sz="2639" dirty="0">
                <a:solidFill>
                  <a:schemeClr val="tx1"/>
                </a:solidFill>
              </a:rPr>
              <a:t> </a:t>
            </a:r>
            <a:r>
              <a:rPr lang="en-US" sz="2639" dirty="0" err="1">
                <a:solidFill>
                  <a:schemeClr val="tx1"/>
                </a:solidFill>
              </a:rPr>
              <a:t>Pnumber</a:t>
            </a:r>
            <a:endParaRPr lang="en-US" sz="2639" dirty="0">
              <a:solidFill>
                <a:schemeClr val="tx1"/>
              </a:solidFill>
            </a:endParaRP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					     </a:t>
            </a:r>
            <a:r>
              <a:rPr lang="en-US" sz="2639" b="1" dirty="0">
                <a:solidFill>
                  <a:schemeClr val="tx1"/>
                </a:solidFill>
              </a:rPr>
              <a:t> FROM</a:t>
            </a:r>
            <a:r>
              <a:rPr lang="en-US" sz="2639" dirty="0">
                <a:solidFill>
                  <a:schemeClr val="tx1"/>
                </a:solidFill>
              </a:rPr>
              <a:t> PROJECT</a:t>
            </a: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					      </a:t>
            </a:r>
            <a:r>
              <a:rPr lang="en-US" sz="2639" b="1" dirty="0">
                <a:solidFill>
                  <a:schemeClr val="tx1"/>
                </a:solidFill>
              </a:rPr>
              <a:t>WHERE</a:t>
            </a:r>
            <a:r>
              <a:rPr lang="en-US" sz="2639" dirty="0">
                <a:solidFill>
                  <a:schemeClr val="tx1"/>
                </a:solidFill>
              </a:rPr>
              <a:t> </a:t>
            </a:r>
            <a:r>
              <a:rPr lang="en-US" sz="2639" dirty="0" err="1">
                <a:solidFill>
                  <a:schemeClr val="tx1"/>
                </a:solidFill>
              </a:rPr>
              <a:t>Dnum</a:t>
            </a:r>
            <a:r>
              <a:rPr lang="en-US" sz="2639" dirty="0">
                <a:solidFill>
                  <a:schemeClr val="tx1"/>
                </a:solidFill>
              </a:rPr>
              <a:t>=5 				 </a:t>
            </a:r>
            <a:r>
              <a:rPr lang="en-US" sz="2639" b="1" dirty="0">
                <a:solidFill>
                  <a:schemeClr val="tx1"/>
                </a:solidFill>
              </a:rPr>
              <a:t>AND</a:t>
            </a:r>
            <a:endParaRPr lang="en-US" sz="2639" dirty="0">
              <a:solidFill>
                <a:schemeClr val="tx1"/>
              </a:solidFill>
            </a:endParaRP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										                                    </a:t>
            </a:r>
            <a:r>
              <a:rPr lang="en-US" sz="2639" b="1" dirty="0">
                <a:solidFill>
                  <a:schemeClr val="tx1"/>
                </a:solidFill>
              </a:rPr>
              <a:t>NOT EXISTS</a:t>
            </a:r>
            <a:r>
              <a:rPr lang="en-US" sz="2639" dirty="0">
                <a:solidFill>
                  <a:schemeClr val="tx1"/>
                </a:solidFill>
              </a:rPr>
              <a:t> (</a:t>
            </a:r>
            <a:r>
              <a:rPr lang="en-US" sz="2639" b="1" dirty="0">
                <a:solidFill>
                  <a:schemeClr val="tx1"/>
                </a:solidFill>
              </a:rPr>
              <a:t>SELECT	</a:t>
            </a:r>
            <a:r>
              <a:rPr lang="en-US" sz="2639" dirty="0">
                <a:solidFill>
                  <a:schemeClr val="tx1"/>
                </a:solidFill>
              </a:rPr>
              <a:t>*</a:t>
            </a: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				     </a:t>
            </a:r>
            <a:r>
              <a:rPr lang="en-US" sz="2639" b="1" dirty="0">
                <a:solidFill>
                  <a:schemeClr val="tx1"/>
                </a:solidFill>
              </a:rPr>
              <a:t>FROM</a:t>
            </a:r>
            <a:r>
              <a:rPr lang="en-US" sz="2639" dirty="0">
                <a:solidFill>
                  <a:schemeClr val="tx1"/>
                </a:solidFill>
              </a:rPr>
              <a:t>  WORKS_ON C</a:t>
            </a: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				     </a:t>
            </a:r>
            <a:r>
              <a:rPr lang="en-US" sz="2639" b="1" dirty="0">
                <a:solidFill>
                  <a:schemeClr val="tx1"/>
                </a:solidFill>
              </a:rPr>
              <a:t>WHERE</a:t>
            </a:r>
            <a:r>
              <a:rPr lang="en-US" sz="2639" dirty="0">
                <a:solidFill>
                  <a:schemeClr val="tx1"/>
                </a:solidFill>
              </a:rPr>
              <a:t>  </a:t>
            </a:r>
            <a:r>
              <a:rPr lang="en-US" sz="2639" dirty="0" err="1">
                <a:solidFill>
                  <a:schemeClr val="tx1"/>
                </a:solidFill>
              </a:rPr>
              <a:t>C.Essn</a:t>
            </a:r>
            <a:r>
              <a:rPr lang="en-US" sz="2639" dirty="0">
                <a:solidFill>
                  <a:schemeClr val="tx1"/>
                </a:solidFill>
              </a:rPr>
              <a:t>=</a:t>
            </a:r>
            <a:r>
              <a:rPr lang="en-US" sz="2639" dirty="0" err="1">
                <a:solidFill>
                  <a:schemeClr val="tx1"/>
                </a:solidFill>
              </a:rPr>
              <a:t>Ssn</a:t>
            </a:r>
            <a:endParaRPr lang="en-US" sz="2639" dirty="0">
              <a:solidFill>
                <a:schemeClr val="tx1"/>
              </a:solidFill>
            </a:endParaRPr>
          </a:p>
          <a:p>
            <a:pPr marL="0" indent="0">
              <a:buNone/>
              <a:defRPr/>
            </a:pPr>
            <a:r>
              <a:rPr lang="en-US" sz="2639" dirty="0">
                <a:solidFill>
                  <a:schemeClr val="tx1"/>
                </a:solidFill>
              </a:rPr>
              <a:t>					     </a:t>
            </a:r>
            <a:r>
              <a:rPr lang="en-US" sz="2639" b="1" dirty="0">
                <a:solidFill>
                  <a:schemeClr val="tx1"/>
                </a:solidFill>
              </a:rPr>
              <a:t>AND</a:t>
            </a:r>
            <a:r>
              <a:rPr lang="en-US" sz="2639" dirty="0">
                <a:solidFill>
                  <a:schemeClr val="tx1"/>
                </a:solidFill>
              </a:rPr>
              <a:t>	</a:t>
            </a:r>
            <a:r>
              <a:rPr lang="en-US" sz="2639" dirty="0" err="1">
                <a:solidFill>
                  <a:schemeClr val="tx1"/>
                </a:solidFill>
              </a:rPr>
              <a:t>C.Pno</a:t>
            </a:r>
            <a:r>
              <a:rPr lang="en-US" sz="2639" dirty="0">
                <a:solidFill>
                  <a:schemeClr val="tx1"/>
                </a:solidFill>
              </a:rPr>
              <a:t>=</a:t>
            </a:r>
            <a:r>
              <a:rPr lang="en-US" sz="2639" dirty="0" err="1">
                <a:solidFill>
                  <a:schemeClr val="tx1"/>
                </a:solidFill>
              </a:rPr>
              <a:t>B.Pno</a:t>
            </a:r>
            <a:r>
              <a:rPr lang="en-US" sz="2639" dirty="0">
                <a:solidFill>
                  <a:schemeClr val="tx1"/>
                </a:solidFill>
              </a:rPr>
              <a:t> )));</a:t>
            </a:r>
          </a:p>
          <a:p>
            <a:pPr marL="0" indent="0">
              <a:buNone/>
              <a:defRPr/>
            </a:pPr>
            <a:r>
              <a:rPr lang="en-US" sz="2968" dirty="0">
                <a:solidFill>
                  <a:srgbClr val="800000"/>
                </a:solidFill>
              </a:rPr>
              <a:t>The above is a direct rendering of: </a:t>
            </a:r>
            <a:r>
              <a:rPr lang="en-US" altLang="en-US" sz="3298" dirty="0"/>
              <a:t>List names of those employees for whom there does NOT exist a project managed by department no. 5 that they do NOT work on.</a:t>
            </a:r>
          </a:p>
          <a:p>
            <a:pPr marL="0" indent="0">
              <a:buNone/>
              <a:defRPr/>
            </a:pPr>
            <a:endParaRPr lang="en-US" dirty="0"/>
          </a:p>
        </p:txBody>
      </p:sp>
      <p:sp>
        <p:nvSpPr>
          <p:cNvPr id="26628" name="Slide Number Placeholder 3">
            <a:extLst>
              <a:ext uri="{FF2B5EF4-FFF2-40B4-BE49-F238E27FC236}">
                <a16:creationId xmlns:a16="http://schemas.microsoft.com/office/drawing/2014/main" id="{FC2EEE83-2148-9F6B-D0A9-703D241268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990033"/>
              </a:buClr>
              <a:buSzPct val="60000"/>
              <a:buFont typeface="Wingdings" panose="05000000000000000000" pitchFamily="2" charset="2"/>
              <a:buChar char="n"/>
              <a:defRPr sz="4617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1225199" indent="-47123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4288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884921" indent="-376984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95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2638890" indent="-376984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3298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3392858" indent="-376984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146827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4900795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5654764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6408732" indent="-376984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3298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15079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CA" altLang="en-US" sz="2309" b="1" i="0" u="none" strike="noStrike" kern="1200" cap="none" spc="0" normalizeH="0" baseline="0" noProof="0" dirty="0">
              <a:ln>
                <a:noFill/>
              </a:ln>
              <a:solidFill>
                <a:srgbClr val="990033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5724738"/>
      </p:ext>
    </p:extLst>
  </p:cSld>
  <p:clrMapOvr>
    <a:masterClrMapping/>
  </p:clrMapOvr>
  <p:transition spd="med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642175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300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8008" y="2485653"/>
            <a:ext cx="13662025" cy="6670040"/>
          </a:xfrm>
          <a:prstGeom prst="rect">
            <a:avLst/>
          </a:prstGeom>
        </p:spPr>
        <p:txBody>
          <a:bodyPr vert="horz" wrap="square" lIns="0" tIns="193040" rIns="0" bIns="0" rtlCol="0">
            <a:spAutoFit/>
          </a:bodyPr>
          <a:lstStyle/>
          <a:p>
            <a:pPr marL="12700" marR="5080">
              <a:lnSpc>
                <a:spcPct val="69800"/>
              </a:lnSpc>
              <a:spcBef>
                <a:spcPts val="1520"/>
              </a:spcBef>
            </a:pPr>
            <a:r>
              <a:rPr sz="3850" spc="-30" dirty="0">
                <a:latin typeface="Arial MT"/>
                <a:cs typeface="Arial MT"/>
              </a:rPr>
              <a:t>In </a:t>
            </a:r>
            <a:r>
              <a:rPr sz="3850" spc="35" dirty="0">
                <a:latin typeface="Arial MT"/>
                <a:cs typeface="Arial MT"/>
              </a:rPr>
              <a:t>order </a:t>
            </a:r>
            <a:r>
              <a:rPr sz="3850" spc="110" dirty="0">
                <a:latin typeface="Arial MT"/>
                <a:cs typeface="Arial MT"/>
              </a:rPr>
              <a:t>to </a:t>
            </a:r>
            <a:r>
              <a:rPr sz="3850" spc="5" dirty="0">
                <a:latin typeface="Arial MT"/>
                <a:cs typeface="Arial MT"/>
              </a:rPr>
              <a:t>run </a:t>
            </a:r>
            <a:r>
              <a:rPr sz="3850" spc="-65" dirty="0">
                <a:latin typeface="Arial MT"/>
                <a:cs typeface="Arial MT"/>
              </a:rPr>
              <a:t>a </a:t>
            </a:r>
            <a:r>
              <a:rPr sz="3850" spc="20" dirty="0">
                <a:latin typeface="Arial MT"/>
                <a:cs typeface="Arial MT"/>
              </a:rPr>
              <a:t>query </a:t>
            </a:r>
            <a:r>
              <a:rPr sz="3850" spc="60" dirty="0">
                <a:latin typeface="Arial MT"/>
                <a:cs typeface="Arial MT"/>
              </a:rPr>
              <a:t>that </a:t>
            </a:r>
            <a:r>
              <a:rPr sz="3850" spc="-5" dirty="0">
                <a:latin typeface="Arial MT"/>
                <a:cs typeface="Arial MT"/>
              </a:rPr>
              <a:t>retrieves </a:t>
            </a:r>
            <a:r>
              <a:rPr sz="3850" spc="45" dirty="0">
                <a:latin typeface="Arial MT"/>
                <a:cs typeface="Arial MT"/>
              </a:rPr>
              <a:t>data </a:t>
            </a:r>
            <a:r>
              <a:rPr sz="3850" spc="60" dirty="0">
                <a:latin typeface="Arial MT"/>
                <a:cs typeface="Arial MT"/>
              </a:rPr>
              <a:t>from </a:t>
            </a:r>
            <a:r>
              <a:rPr sz="3850" spc="40" dirty="0">
                <a:latin typeface="Arial MT"/>
                <a:cs typeface="Arial MT"/>
              </a:rPr>
              <a:t>multiple </a:t>
            </a:r>
            <a:r>
              <a:rPr sz="3850" spc="25" dirty="0">
                <a:latin typeface="Arial MT"/>
                <a:cs typeface="Arial MT"/>
              </a:rPr>
              <a:t>tables, </a:t>
            </a:r>
            <a:r>
              <a:rPr sz="3850" spc="-1055" dirty="0">
                <a:latin typeface="Arial MT"/>
                <a:cs typeface="Arial MT"/>
              </a:rPr>
              <a:t> </a:t>
            </a:r>
            <a:r>
              <a:rPr sz="3850" spc="45" dirty="0">
                <a:latin typeface="Arial MT"/>
                <a:cs typeface="Arial MT"/>
              </a:rPr>
              <a:t>we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65" dirty="0">
                <a:latin typeface="Arial MT"/>
                <a:cs typeface="Arial MT"/>
              </a:rPr>
              <a:t>must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-10" dirty="0">
                <a:latin typeface="Arial MT"/>
                <a:cs typeface="Arial MT"/>
              </a:rPr>
              <a:t>JOIN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35" dirty="0">
                <a:latin typeface="Arial MT"/>
                <a:cs typeface="Arial MT"/>
              </a:rPr>
              <a:t>those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tables</a:t>
            </a:r>
            <a:endParaRPr sz="38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5050">
              <a:latin typeface="Arial MT"/>
              <a:cs typeface="Arial MT"/>
            </a:endParaRPr>
          </a:p>
          <a:p>
            <a:pPr marL="766445">
              <a:lnSpc>
                <a:spcPts val="3960"/>
              </a:lnSpc>
            </a:pPr>
            <a:r>
              <a:rPr sz="3850" spc="35" dirty="0">
                <a:latin typeface="Arial MT"/>
                <a:cs typeface="Arial MT"/>
              </a:rPr>
              <a:t>Joining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125" dirty="0">
                <a:latin typeface="Arial MT"/>
                <a:cs typeface="Arial MT"/>
              </a:rPr>
              <a:t>two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tables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5" dirty="0">
                <a:latin typeface="Arial MT"/>
                <a:cs typeface="Arial MT"/>
              </a:rPr>
              <a:t>requires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60" dirty="0">
                <a:latin typeface="Arial MT"/>
                <a:cs typeface="Arial MT"/>
              </a:rPr>
              <a:t>that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the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125" dirty="0">
                <a:latin typeface="Arial MT"/>
                <a:cs typeface="Arial MT"/>
              </a:rPr>
              <a:t>two</a:t>
            </a:r>
            <a:r>
              <a:rPr sz="3850" spc="15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tables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-25" dirty="0">
                <a:latin typeface="Arial MT"/>
                <a:cs typeface="Arial MT"/>
              </a:rPr>
              <a:t>have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-65" dirty="0">
                <a:latin typeface="Arial MT"/>
                <a:cs typeface="Arial MT"/>
              </a:rPr>
              <a:t>a</a:t>
            </a:r>
            <a:endParaRPr sz="3850">
              <a:latin typeface="Arial MT"/>
              <a:cs typeface="Arial MT"/>
            </a:endParaRPr>
          </a:p>
          <a:p>
            <a:pPr marL="766445" marR="1229995">
              <a:lnSpc>
                <a:spcPct val="69400"/>
              </a:lnSpc>
              <a:spcBef>
                <a:spcPts val="755"/>
              </a:spcBef>
            </a:pPr>
            <a:r>
              <a:rPr sz="3850" spc="85" dirty="0">
                <a:latin typeface="Arial MT"/>
                <a:cs typeface="Arial MT"/>
              </a:rPr>
              <a:t>common</a:t>
            </a:r>
            <a:r>
              <a:rPr sz="3850" spc="10" dirty="0">
                <a:latin typeface="Arial MT"/>
                <a:cs typeface="Arial MT"/>
              </a:rPr>
              <a:t> key (typically</a:t>
            </a:r>
            <a:r>
              <a:rPr sz="3850" spc="15" dirty="0">
                <a:latin typeface="Arial MT"/>
                <a:cs typeface="Arial MT"/>
              </a:rPr>
              <a:t> </a:t>
            </a:r>
            <a:r>
              <a:rPr sz="3850" spc="-65" dirty="0">
                <a:latin typeface="Arial MT"/>
                <a:cs typeface="Arial MT"/>
              </a:rPr>
              <a:t>a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25" dirty="0">
                <a:latin typeface="Arial MT"/>
                <a:cs typeface="Arial MT"/>
              </a:rPr>
              <a:t>foreign</a:t>
            </a:r>
            <a:r>
              <a:rPr sz="3850" spc="15" dirty="0">
                <a:latin typeface="Arial MT"/>
                <a:cs typeface="Arial MT"/>
              </a:rPr>
              <a:t> </a:t>
            </a:r>
            <a:r>
              <a:rPr sz="3850" spc="10" dirty="0">
                <a:latin typeface="Arial MT"/>
                <a:cs typeface="Arial MT"/>
              </a:rPr>
              <a:t>key </a:t>
            </a:r>
            <a:r>
              <a:rPr sz="3850" dirty="0">
                <a:latin typeface="Arial MT"/>
                <a:cs typeface="Arial MT"/>
              </a:rPr>
              <a:t>relationship)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60" dirty="0">
                <a:latin typeface="Arial MT"/>
                <a:cs typeface="Arial MT"/>
              </a:rPr>
              <a:t>that </a:t>
            </a:r>
            <a:r>
              <a:rPr sz="3850" spc="-1055" dirty="0">
                <a:latin typeface="Arial MT"/>
                <a:cs typeface="Arial MT"/>
              </a:rPr>
              <a:t> </a:t>
            </a:r>
            <a:r>
              <a:rPr sz="3850" spc="20" dirty="0">
                <a:latin typeface="Arial MT"/>
                <a:cs typeface="Arial MT"/>
              </a:rPr>
              <a:t>appears</a:t>
            </a:r>
            <a:r>
              <a:rPr sz="3850" spc="5" dirty="0">
                <a:latin typeface="Arial MT"/>
                <a:cs typeface="Arial MT"/>
              </a:rPr>
              <a:t> in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95" dirty="0">
                <a:latin typeface="Arial MT"/>
                <a:cs typeface="Arial MT"/>
              </a:rPr>
              <a:t>both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tables</a:t>
            </a:r>
            <a:endParaRPr sz="38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6300">
              <a:latin typeface="Arial MT"/>
              <a:cs typeface="Arial MT"/>
            </a:endParaRPr>
          </a:p>
          <a:p>
            <a:pPr marL="1216660" marR="760730" indent="-135890" algn="ctr">
              <a:lnSpc>
                <a:spcPct val="69800"/>
              </a:lnSpc>
            </a:pPr>
            <a:r>
              <a:rPr sz="3850" spc="-60" dirty="0">
                <a:latin typeface="Arial MT"/>
                <a:cs typeface="Arial MT"/>
              </a:rPr>
              <a:t>The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85" dirty="0">
                <a:latin typeface="Arial MT"/>
                <a:cs typeface="Arial MT"/>
              </a:rPr>
              <a:t>common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10" dirty="0">
                <a:latin typeface="Arial MT"/>
                <a:cs typeface="Arial MT"/>
              </a:rPr>
              <a:t>key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50" dirty="0">
                <a:latin typeface="Arial MT"/>
                <a:cs typeface="Arial MT"/>
              </a:rPr>
              <a:t>columns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10" dirty="0">
                <a:latin typeface="Arial MT"/>
                <a:cs typeface="Arial MT"/>
              </a:rPr>
              <a:t>need </a:t>
            </a:r>
            <a:r>
              <a:rPr sz="3850" spc="-55" dirty="0">
                <a:latin typeface="Arial MT"/>
                <a:cs typeface="Arial MT"/>
              </a:rPr>
              <a:t>NOT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-25" dirty="0">
                <a:latin typeface="Arial MT"/>
                <a:cs typeface="Arial MT"/>
              </a:rPr>
              <a:t>have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the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-5" dirty="0">
                <a:latin typeface="Arial MT"/>
                <a:cs typeface="Arial MT"/>
              </a:rPr>
              <a:t>same 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-5" dirty="0">
                <a:latin typeface="Arial MT"/>
                <a:cs typeface="Arial MT"/>
              </a:rPr>
              <a:t>name,</a:t>
            </a:r>
            <a:r>
              <a:rPr sz="3850" spc="15" dirty="0">
                <a:latin typeface="Arial MT"/>
                <a:cs typeface="Arial MT"/>
              </a:rPr>
              <a:t> </a:t>
            </a:r>
            <a:r>
              <a:rPr sz="3850" spc="105" dirty="0">
                <a:latin typeface="Arial MT"/>
                <a:cs typeface="Arial MT"/>
              </a:rPr>
              <a:t>but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65" dirty="0">
                <a:latin typeface="Arial MT"/>
                <a:cs typeface="Arial MT"/>
              </a:rPr>
              <a:t>must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45" dirty="0">
                <a:latin typeface="Arial MT"/>
                <a:cs typeface="Arial MT"/>
              </a:rPr>
              <a:t>be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80" dirty="0">
                <a:latin typeface="Arial MT"/>
                <a:cs typeface="Arial MT"/>
              </a:rPr>
              <a:t>of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the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-5" dirty="0">
                <a:latin typeface="Arial MT"/>
                <a:cs typeface="Arial MT"/>
              </a:rPr>
              <a:t>same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45" dirty="0">
                <a:latin typeface="Arial MT"/>
                <a:cs typeface="Arial MT"/>
              </a:rPr>
              <a:t>data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60" dirty="0">
                <a:latin typeface="Arial MT"/>
                <a:cs typeface="Arial MT"/>
              </a:rPr>
              <a:t>type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and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25" dirty="0">
                <a:latin typeface="Arial MT"/>
                <a:cs typeface="Arial MT"/>
              </a:rPr>
              <a:t>length.</a:t>
            </a:r>
            <a:endParaRPr sz="38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6200">
              <a:latin typeface="Arial MT"/>
              <a:cs typeface="Arial MT"/>
            </a:endParaRPr>
          </a:p>
          <a:p>
            <a:pPr marL="2088514" marR="1638300" indent="-108585" algn="ctr">
              <a:lnSpc>
                <a:spcPct val="71500"/>
              </a:lnSpc>
            </a:pPr>
            <a:r>
              <a:rPr sz="3850" spc="-60" dirty="0">
                <a:latin typeface="Arial MT"/>
                <a:cs typeface="Arial MT"/>
              </a:rPr>
              <a:t>A </a:t>
            </a:r>
            <a:r>
              <a:rPr sz="3850" spc="-10" dirty="0">
                <a:latin typeface="Arial MT"/>
                <a:cs typeface="Arial MT"/>
              </a:rPr>
              <a:t>JOIN </a:t>
            </a:r>
            <a:r>
              <a:rPr sz="3850" spc="5" dirty="0">
                <a:latin typeface="Arial MT"/>
                <a:cs typeface="Arial MT"/>
              </a:rPr>
              <a:t>is </a:t>
            </a:r>
            <a:r>
              <a:rPr sz="3850" spc="10" dirty="0">
                <a:latin typeface="Arial MT"/>
                <a:cs typeface="Arial MT"/>
              </a:rPr>
              <a:t>one </a:t>
            </a:r>
            <a:r>
              <a:rPr sz="3850" spc="80" dirty="0">
                <a:latin typeface="Arial MT"/>
                <a:cs typeface="Arial MT"/>
              </a:rPr>
              <a:t>of </a:t>
            </a:r>
            <a:r>
              <a:rPr sz="3850" spc="30" dirty="0">
                <a:latin typeface="Arial MT"/>
                <a:cs typeface="Arial MT"/>
              </a:rPr>
              <a:t>the more </a:t>
            </a:r>
            <a:r>
              <a:rPr sz="3850" spc="15" dirty="0">
                <a:latin typeface="Arial MT"/>
                <a:cs typeface="Arial MT"/>
              </a:rPr>
              <a:t>resource </a:t>
            </a:r>
            <a:r>
              <a:rPr sz="3850" spc="5" dirty="0">
                <a:latin typeface="Arial MT"/>
                <a:cs typeface="Arial MT"/>
              </a:rPr>
              <a:t>intensive 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35" dirty="0">
                <a:latin typeface="Arial MT"/>
                <a:cs typeface="Arial MT"/>
              </a:rPr>
              <a:t>activities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10" dirty="0">
                <a:latin typeface="Arial MT"/>
                <a:cs typeface="Arial MT"/>
              </a:rPr>
              <a:t>one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35" dirty="0">
                <a:latin typeface="Arial MT"/>
                <a:cs typeface="Arial MT"/>
              </a:rPr>
              <a:t>can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114" dirty="0">
                <a:latin typeface="Arial MT"/>
                <a:cs typeface="Arial MT"/>
              </a:rPr>
              <a:t>do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5" dirty="0">
                <a:latin typeface="Arial MT"/>
                <a:cs typeface="Arial MT"/>
              </a:rPr>
              <a:t>in </a:t>
            </a:r>
            <a:r>
              <a:rPr sz="3850" spc="-65" dirty="0">
                <a:latin typeface="Arial MT"/>
                <a:cs typeface="Arial MT"/>
              </a:rPr>
              <a:t>a</a:t>
            </a:r>
            <a:r>
              <a:rPr sz="3850" spc="5" dirty="0">
                <a:latin typeface="Arial MT"/>
                <a:cs typeface="Arial MT"/>
              </a:rPr>
              <a:t> relational</a:t>
            </a:r>
            <a:r>
              <a:rPr sz="3850" spc="-5" dirty="0">
                <a:latin typeface="Arial MT"/>
                <a:cs typeface="Arial MT"/>
              </a:rPr>
              <a:t> </a:t>
            </a:r>
            <a:r>
              <a:rPr sz="3850" spc="25" dirty="0">
                <a:latin typeface="Arial MT"/>
                <a:cs typeface="Arial MT"/>
              </a:rPr>
              <a:t>database.</a:t>
            </a:r>
            <a:endParaRPr sz="38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88518" y="5478413"/>
            <a:ext cx="73660" cy="162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60"/>
              </a:lnSpc>
            </a:pPr>
            <a:r>
              <a:rPr sz="1150" dirty="0">
                <a:latin typeface="Times New Roman"/>
                <a:cs typeface="Times New Roman"/>
              </a:rPr>
              <a:t>2</a:t>
            </a:r>
            <a:endParaRPr sz="115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5226361" y="7027309"/>
            <a:ext cx="8717280" cy="2654935"/>
            <a:chOff x="5226361" y="7027309"/>
            <a:chExt cx="8717280" cy="26549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26361" y="7027309"/>
              <a:ext cx="8717011" cy="265436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248740" y="7734538"/>
              <a:ext cx="6515734" cy="1660525"/>
            </a:xfrm>
            <a:custGeom>
              <a:avLst/>
              <a:gdLst/>
              <a:ahLst/>
              <a:cxnLst/>
              <a:rect l="l" t="t" r="r" b="b"/>
              <a:pathLst>
                <a:path w="6515734" h="1660525">
                  <a:moveTo>
                    <a:pt x="6515698" y="0"/>
                  </a:moveTo>
                  <a:lnTo>
                    <a:pt x="0" y="0"/>
                  </a:lnTo>
                  <a:lnTo>
                    <a:pt x="0" y="1660407"/>
                  </a:lnTo>
                  <a:lnTo>
                    <a:pt x="6515698" y="1660407"/>
                  </a:lnTo>
                  <a:lnTo>
                    <a:pt x="6515698" y="0"/>
                  </a:lnTo>
                  <a:close/>
                </a:path>
              </a:pathLst>
            </a:custGeom>
            <a:solidFill>
              <a:srgbClr val="FFF2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48740" y="7734538"/>
              <a:ext cx="6515734" cy="1660525"/>
            </a:xfrm>
            <a:custGeom>
              <a:avLst/>
              <a:gdLst/>
              <a:ahLst/>
              <a:cxnLst/>
              <a:rect l="l" t="t" r="r" b="b"/>
              <a:pathLst>
                <a:path w="6515734" h="1660525">
                  <a:moveTo>
                    <a:pt x="0" y="0"/>
                  </a:moveTo>
                  <a:lnTo>
                    <a:pt x="6515697" y="0"/>
                  </a:lnTo>
                  <a:lnTo>
                    <a:pt x="6515697" y="1660406"/>
                  </a:lnTo>
                  <a:lnTo>
                    <a:pt x="0" y="1660406"/>
                  </a:lnTo>
                  <a:lnTo>
                    <a:pt x="0" y="0"/>
                  </a:lnTo>
                  <a:close/>
                </a:path>
              </a:pathLst>
            </a:custGeom>
            <a:ln w="41883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642175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300" dirty="0"/>
              <a:t> </a:t>
            </a:r>
            <a:r>
              <a:rPr spc="-210" dirty="0"/>
              <a:t>Joins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414853" y="2241472"/>
            <a:ext cx="12482195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30" dirty="0">
                <a:latin typeface="Arial MT"/>
                <a:cs typeface="Arial MT"/>
              </a:rPr>
              <a:t>Basic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Example: </a:t>
            </a:r>
            <a:r>
              <a:rPr sz="4950" spc="20" dirty="0">
                <a:latin typeface="Arial MT"/>
                <a:cs typeface="Arial MT"/>
              </a:rPr>
              <a:t>joining</a:t>
            </a:r>
            <a:r>
              <a:rPr sz="4950" spc="-5" dirty="0">
                <a:latin typeface="Arial MT"/>
                <a:cs typeface="Arial MT"/>
              </a:rPr>
              <a:t> Orders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Employees</a:t>
            </a:r>
            <a:endParaRPr sz="4950">
              <a:latin typeface="Arial MT"/>
              <a:cs typeface="Arial MT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742124" y="2985809"/>
            <a:ext cx="13591540" cy="3728085"/>
            <a:chOff x="742124" y="2985809"/>
            <a:chExt cx="13591540" cy="3728085"/>
          </a:xfrm>
        </p:grpSpPr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2124" y="2985809"/>
              <a:ext cx="13591208" cy="3727635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5082040" y="4198886"/>
              <a:ext cx="4131945" cy="1660525"/>
            </a:xfrm>
            <a:custGeom>
              <a:avLst/>
              <a:gdLst/>
              <a:ahLst/>
              <a:cxnLst/>
              <a:rect l="l" t="t" r="r" b="b"/>
              <a:pathLst>
                <a:path w="4131945" h="1660525">
                  <a:moveTo>
                    <a:pt x="4131454" y="0"/>
                  </a:moveTo>
                  <a:lnTo>
                    <a:pt x="0" y="0"/>
                  </a:lnTo>
                  <a:lnTo>
                    <a:pt x="0" y="1660405"/>
                  </a:lnTo>
                  <a:lnTo>
                    <a:pt x="4131454" y="1660405"/>
                  </a:lnTo>
                  <a:lnTo>
                    <a:pt x="4131454" y="0"/>
                  </a:lnTo>
                  <a:close/>
                </a:path>
              </a:pathLst>
            </a:custGeom>
            <a:solidFill>
              <a:srgbClr val="FFF2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082040" y="4198886"/>
              <a:ext cx="4131945" cy="1660525"/>
            </a:xfrm>
            <a:custGeom>
              <a:avLst/>
              <a:gdLst/>
              <a:ahLst/>
              <a:cxnLst/>
              <a:rect l="l" t="t" r="r" b="b"/>
              <a:pathLst>
                <a:path w="4131945" h="1660525">
                  <a:moveTo>
                    <a:pt x="0" y="0"/>
                  </a:moveTo>
                  <a:lnTo>
                    <a:pt x="4131454" y="0"/>
                  </a:lnTo>
                  <a:lnTo>
                    <a:pt x="4131454" y="1660406"/>
                  </a:lnTo>
                  <a:lnTo>
                    <a:pt x="0" y="1660406"/>
                  </a:lnTo>
                  <a:lnTo>
                    <a:pt x="0" y="0"/>
                  </a:lnTo>
                  <a:close/>
                </a:path>
              </a:pathLst>
            </a:custGeom>
            <a:ln w="41883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Orders</a:t>
            </a: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600"/>
          </a:p>
          <a:p>
            <a:pPr marL="2178050" algn="ctr">
              <a:lnSpc>
                <a:spcPct val="100000"/>
              </a:lnSpc>
            </a:pPr>
            <a:r>
              <a:rPr spc="5" dirty="0"/>
              <a:t>Employees</a:t>
            </a: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26361" y="7027309"/>
            <a:ext cx="8717011" cy="2654368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388518" y="5478413"/>
            <a:ext cx="73660" cy="162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60"/>
              </a:lnSpc>
            </a:pPr>
            <a:r>
              <a:rPr sz="1150" dirty="0">
                <a:latin typeface="Times New Roman"/>
                <a:cs typeface="Times New Roman"/>
              </a:rPr>
              <a:t>3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642175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300" dirty="0"/>
              <a:t> </a:t>
            </a:r>
            <a:r>
              <a:rPr spc="-210" dirty="0"/>
              <a:t>Joins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414853" y="2241472"/>
            <a:ext cx="12482195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30" dirty="0">
                <a:latin typeface="Arial MT"/>
                <a:cs typeface="Arial MT"/>
              </a:rPr>
              <a:t>Basic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Example: </a:t>
            </a:r>
            <a:r>
              <a:rPr sz="4950" spc="20" dirty="0">
                <a:latin typeface="Arial MT"/>
                <a:cs typeface="Arial MT"/>
              </a:rPr>
              <a:t>joining</a:t>
            </a:r>
            <a:r>
              <a:rPr sz="4950" spc="-5" dirty="0">
                <a:latin typeface="Arial MT"/>
                <a:cs typeface="Arial MT"/>
              </a:rPr>
              <a:t> Orders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Employees</a:t>
            </a:r>
            <a:endParaRPr sz="4950">
              <a:latin typeface="Arial MT"/>
              <a:cs typeface="Arial MT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742124" y="2985809"/>
            <a:ext cx="13591540" cy="6430645"/>
            <a:chOff x="742124" y="2985809"/>
            <a:chExt cx="13591540" cy="6430645"/>
          </a:xfrm>
        </p:grpSpPr>
        <p:sp>
          <p:nvSpPr>
            <p:cNvPr id="7" name="object 7"/>
            <p:cNvSpPr/>
            <p:nvPr/>
          </p:nvSpPr>
          <p:spPr>
            <a:xfrm>
              <a:off x="7248740" y="7734538"/>
              <a:ext cx="6515734" cy="1660525"/>
            </a:xfrm>
            <a:custGeom>
              <a:avLst/>
              <a:gdLst/>
              <a:ahLst/>
              <a:cxnLst/>
              <a:rect l="l" t="t" r="r" b="b"/>
              <a:pathLst>
                <a:path w="6515734" h="1660525">
                  <a:moveTo>
                    <a:pt x="6515698" y="0"/>
                  </a:moveTo>
                  <a:lnTo>
                    <a:pt x="0" y="0"/>
                  </a:lnTo>
                  <a:lnTo>
                    <a:pt x="0" y="1660407"/>
                  </a:lnTo>
                  <a:lnTo>
                    <a:pt x="6515698" y="1660407"/>
                  </a:lnTo>
                  <a:lnTo>
                    <a:pt x="6515698" y="0"/>
                  </a:lnTo>
                  <a:close/>
                </a:path>
              </a:pathLst>
            </a:custGeom>
            <a:solidFill>
              <a:srgbClr val="FFF2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48740" y="7734538"/>
              <a:ext cx="6515734" cy="1660525"/>
            </a:xfrm>
            <a:custGeom>
              <a:avLst/>
              <a:gdLst/>
              <a:ahLst/>
              <a:cxnLst/>
              <a:rect l="l" t="t" r="r" b="b"/>
              <a:pathLst>
                <a:path w="6515734" h="1660525">
                  <a:moveTo>
                    <a:pt x="0" y="0"/>
                  </a:moveTo>
                  <a:lnTo>
                    <a:pt x="6515697" y="0"/>
                  </a:lnTo>
                  <a:lnTo>
                    <a:pt x="6515697" y="1660406"/>
                  </a:lnTo>
                  <a:lnTo>
                    <a:pt x="0" y="1660406"/>
                  </a:lnTo>
                  <a:lnTo>
                    <a:pt x="0" y="0"/>
                  </a:lnTo>
                  <a:close/>
                </a:path>
              </a:pathLst>
            </a:custGeom>
            <a:ln w="41883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2124" y="2985809"/>
              <a:ext cx="13591208" cy="3727635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082040" y="4198886"/>
              <a:ext cx="4131945" cy="1660525"/>
            </a:xfrm>
            <a:custGeom>
              <a:avLst/>
              <a:gdLst/>
              <a:ahLst/>
              <a:cxnLst/>
              <a:rect l="l" t="t" r="r" b="b"/>
              <a:pathLst>
                <a:path w="4131945" h="1660525">
                  <a:moveTo>
                    <a:pt x="4131454" y="0"/>
                  </a:moveTo>
                  <a:lnTo>
                    <a:pt x="0" y="0"/>
                  </a:lnTo>
                  <a:lnTo>
                    <a:pt x="0" y="1660405"/>
                  </a:lnTo>
                  <a:lnTo>
                    <a:pt x="4131454" y="1660405"/>
                  </a:lnTo>
                  <a:lnTo>
                    <a:pt x="4131454" y="0"/>
                  </a:lnTo>
                  <a:close/>
                </a:path>
              </a:pathLst>
            </a:custGeom>
            <a:solidFill>
              <a:srgbClr val="FFF2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082040" y="4198886"/>
              <a:ext cx="4131945" cy="1660525"/>
            </a:xfrm>
            <a:custGeom>
              <a:avLst/>
              <a:gdLst/>
              <a:ahLst/>
              <a:cxnLst/>
              <a:rect l="l" t="t" r="r" b="b"/>
              <a:pathLst>
                <a:path w="4131945" h="1660525">
                  <a:moveTo>
                    <a:pt x="0" y="0"/>
                  </a:moveTo>
                  <a:lnTo>
                    <a:pt x="4131454" y="0"/>
                  </a:lnTo>
                  <a:lnTo>
                    <a:pt x="4131454" y="1660406"/>
                  </a:lnTo>
                  <a:lnTo>
                    <a:pt x="0" y="1660406"/>
                  </a:lnTo>
                  <a:lnTo>
                    <a:pt x="0" y="0"/>
                  </a:lnTo>
                  <a:close/>
                </a:path>
              </a:pathLst>
            </a:custGeom>
            <a:ln w="41883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Orders</a:t>
            </a: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600"/>
          </a:p>
          <a:p>
            <a:pPr marL="2178050" algn="ctr">
              <a:lnSpc>
                <a:spcPct val="100000"/>
              </a:lnSpc>
            </a:pPr>
            <a:r>
              <a:rPr spc="5" dirty="0"/>
              <a:t>Employees</a:t>
            </a:r>
          </a:p>
        </p:txBody>
      </p:sp>
      <p:grpSp>
        <p:nvGrpSpPr>
          <p:cNvPr id="13" name="object 13"/>
          <p:cNvGrpSpPr/>
          <p:nvPr/>
        </p:nvGrpSpPr>
        <p:grpSpPr>
          <a:xfrm>
            <a:off x="2032182" y="2553601"/>
            <a:ext cx="4224020" cy="5245100"/>
            <a:chOff x="2032182" y="2553601"/>
            <a:chExt cx="4224020" cy="5245100"/>
          </a:xfrm>
        </p:grpSpPr>
        <p:sp>
          <p:nvSpPr>
            <p:cNvPr id="14" name="object 14"/>
            <p:cNvSpPr/>
            <p:nvPr/>
          </p:nvSpPr>
          <p:spPr>
            <a:xfrm>
              <a:off x="2053123" y="2574543"/>
              <a:ext cx="1316355" cy="1191895"/>
            </a:xfrm>
            <a:custGeom>
              <a:avLst/>
              <a:gdLst/>
              <a:ahLst/>
              <a:cxnLst/>
              <a:rect l="l" t="t" r="r" b="b"/>
              <a:pathLst>
                <a:path w="1316354" h="1191895">
                  <a:moveTo>
                    <a:pt x="0" y="595905"/>
                  </a:moveTo>
                  <a:lnTo>
                    <a:pt x="1979" y="549335"/>
                  </a:lnTo>
                  <a:lnTo>
                    <a:pt x="7820" y="503746"/>
                  </a:lnTo>
                  <a:lnTo>
                    <a:pt x="17376" y="459269"/>
                  </a:lnTo>
                  <a:lnTo>
                    <a:pt x="30501" y="416038"/>
                  </a:lnTo>
                  <a:lnTo>
                    <a:pt x="47049" y="374184"/>
                  </a:lnTo>
                  <a:lnTo>
                    <a:pt x="66873" y="333841"/>
                  </a:lnTo>
                  <a:lnTo>
                    <a:pt x="89828" y="295140"/>
                  </a:lnTo>
                  <a:lnTo>
                    <a:pt x="115766" y="258214"/>
                  </a:lnTo>
                  <a:lnTo>
                    <a:pt x="144542" y="223196"/>
                  </a:lnTo>
                  <a:lnTo>
                    <a:pt x="176009" y="190219"/>
                  </a:lnTo>
                  <a:lnTo>
                    <a:pt x="210021" y="159413"/>
                  </a:lnTo>
                  <a:lnTo>
                    <a:pt x="246432" y="130913"/>
                  </a:lnTo>
                  <a:lnTo>
                    <a:pt x="285096" y="104851"/>
                  </a:lnTo>
                  <a:lnTo>
                    <a:pt x="325865" y="81358"/>
                  </a:lnTo>
                  <a:lnTo>
                    <a:pt x="368595" y="60568"/>
                  </a:lnTo>
                  <a:lnTo>
                    <a:pt x="413139" y="42613"/>
                  </a:lnTo>
                  <a:lnTo>
                    <a:pt x="459349" y="27625"/>
                  </a:lnTo>
                  <a:lnTo>
                    <a:pt x="507081" y="15738"/>
                  </a:lnTo>
                  <a:lnTo>
                    <a:pt x="556188" y="7083"/>
                  </a:lnTo>
                  <a:lnTo>
                    <a:pt x="606524" y="1792"/>
                  </a:lnTo>
                  <a:lnTo>
                    <a:pt x="657941" y="0"/>
                  </a:lnTo>
                  <a:lnTo>
                    <a:pt x="709359" y="1792"/>
                  </a:lnTo>
                  <a:lnTo>
                    <a:pt x="759694" y="7083"/>
                  </a:lnTo>
                  <a:lnTo>
                    <a:pt x="808801" y="15738"/>
                  </a:lnTo>
                  <a:lnTo>
                    <a:pt x="856533" y="27625"/>
                  </a:lnTo>
                  <a:lnTo>
                    <a:pt x="902744" y="42613"/>
                  </a:lnTo>
                  <a:lnTo>
                    <a:pt x="947287" y="60568"/>
                  </a:lnTo>
                  <a:lnTo>
                    <a:pt x="990017" y="81358"/>
                  </a:lnTo>
                  <a:lnTo>
                    <a:pt x="1030787" y="104851"/>
                  </a:lnTo>
                  <a:lnTo>
                    <a:pt x="1069450" y="130913"/>
                  </a:lnTo>
                  <a:lnTo>
                    <a:pt x="1105861" y="159413"/>
                  </a:lnTo>
                  <a:lnTo>
                    <a:pt x="1139874" y="190219"/>
                  </a:lnTo>
                  <a:lnTo>
                    <a:pt x="1171341" y="223196"/>
                  </a:lnTo>
                  <a:lnTo>
                    <a:pt x="1200117" y="258214"/>
                  </a:lnTo>
                  <a:lnTo>
                    <a:pt x="1226055" y="295140"/>
                  </a:lnTo>
                  <a:lnTo>
                    <a:pt x="1249009" y="333841"/>
                  </a:lnTo>
                  <a:lnTo>
                    <a:pt x="1268833" y="374184"/>
                  </a:lnTo>
                  <a:lnTo>
                    <a:pt x="1285381" y="416038"/>
                  </a:lnTo>
                  <a:lnTo>
                    <a:pt x="1298506" y="459269"/>
                  </a:lnTo>
                  <a:lnTo>
                    <a:pt x="1308063" y="503746"/>
                  </a:lnTo>
                  <a:lnTo>
                    <a:pt x="1313904" y="549335"/>
                  </a:lnTo>
                  <a:lnTo>
                    <a:pt x="1315883" y="595905"/>
                  </a:lnTo>
                  <a:lnTo>
                    <a:pt x="1313904" y="642475"/>
                  </a:lnTo>
                  <a:lnTo>
                    <a:pt x="1308063" y="688064"/>
                  </a:lnTo>
                  <a:lnTo>
                    <a:pt x="1298506" y="732541"/>
                  </a:lnTo>
                  <a:lnTo>
                    <a:pt x="1285381" y="775772"/>
                  </a:lnTo>
                  <a:lnTo>
                    <a:pt x="1268833" y="817626"/>
                  </a:lnTo>
                  <a:lnTo>
                    <a:pt x="1249009" y="857969"/>
                  </a:lnTo>
                  <a:lnTo>
                    <a:pt x="1226055" y="896670"/>
                  </a:lnTo>
                  <a:lnTo>
                    <a:pt x="1200117" y="933596"/>
                  </a:lnTo>
                  <a:lnTo>
                    <a:pt x="1171341" y="968614"/>
                  </a:lnTo>
                  <a:lnTo>
                    <a:pt x="1139874" y="1001592"/>
                  </a:lnTo>
                  <a:lnTo>
                    <a:pt x="1105861" y="1032397"/>
                  </a:lnTo>
                  <a:lnTo>
                    <a:pt x="1069450" y="1060897"/>
                  </a:lnTo>
                  <a:lnTo>
                    <a:pt x="1030787" y="1086960"/>
                  </a:lnTo>
                  <a:lnTo>
                    <a:pt x="990017" y="1110452"/>
                  </a:lnTo>
                  <a:lnTo>
                    <a:pt x="947287" y="1131242"/>
                  </a:lnTo>
                  <a:lnTo>
                    <a:pt x="902744" y="1149197"/>
                  </a:lnTo>
                  <a:lnTo>
                    <a:pt x="856533" y="1164185"/>
                  </a:lnTo>
                  <a:lnTo>
                    <a:pt x="808801" y="1176072"/>
                  </a:lnTo>
                  <a:lnTo>
                    <a:pt x="759694" y="1184727"/>
                  </a:lnTo>
                  <a:lnTo>
                    <a:pt x="709359" y="1190018"/>
                  </a:lnTo>
                  <a:lnTo>
                    <a:pt x="657941" y="1191811"/>
                  </a:lnTo>
                  <a:lnTo>
                    <a:pt x="606524" y="1190018"/>
                  </a:lnTo>
                  <a:lnTo>
                    <a:pt x="556188" y="1184727"/>
                  </a:lnTo>
                  <a:lnTo>
                    <a:pt x="507081" y="1176072"/>
                  </a:lnTo>
                  <a:lnTo>
                    <a:pt x="459349" y="1164185"/>
                  </a:lnTo>
                  <a:lnTo>
                    <a:pt x="413139" y="1149197"/>
                  </a:lnTo>
                  <a:lnTo>
                    <a:pt x="368595" y="1131242"/>
                  </a:lnTo>
                  <a:lnTo>
                    <a:pt x="325865" y="1110452"/>
                  </a:lnTo>
                  <a:lnTo>
                    <a:pt x="285096" y="1086960"/>
                  </a:lnTo>
                  <a:lnTo>
                    <a:pt x="246432" y="1060897"/>
                  </a:lnTo>
                  <a:lnTo>
                    <a:pt x="210021" y="1032397"/>
                  </a:lnTo>
                  <a:lnTo>
                    <a:pt x="176009" y="1001592"/>
                  </a:lnTo>
                  <a:lnTo>
                    <a:pt x="144542" y="968614"/>
                  </a:lnTo>
                  <a:lnTo>
                    <a:pt x="115766" y="933596"/>
                  </a:lnTo>
                  <a:lnTo>
                    <a:pt x="89828" y="896670"/>
                  </a:lnTo>
                  <a:lnTo>
                    <a:pt x="66873" y="857969"/>
                  </a:lnTo>
                  <a:lnTo>
                    <a:pt x="47049" y="817626"/>
                  </a:lnTo>
                  <a:lnTo>
                    <a:pt x="30501" y="775772"/>
                  </a:lnTo>
                  <a:lnTo>
                    <a:pt x="17376" y="732541"/>
                  </a:lnTo>
                  <a:lnTo>
                    <a:pt x="7820" y="688064"/>
                  </a:lnTo>
                  <a:lnTo>
                    <a:pt x="1979" y="642475"/>
                  </a:lnTo>
                  <a:lnTo>
                    <a:pt x="0" y="595905"/>
                  </a:lnTo>
                  <a:close/>
                </a:path>
              </a:pathLst>
            </a:custGeom>
            <a:ln w="41883">
              <a:solidFill>
                <a:srgbClr val="E221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919049" y="6585751"/>
              <a:ext cx="1316355" cy="1191895"/>
            </a:xfrm>
            <a:custGeom>
              <a:avLst/>
              <a:gdLst/>
              <a:ahLst/>
              <a:cxnLst/>
              <a:rect l="l" t="t" r="r" b="b"/>
              <a:pathLst>
                <a:path w="1316354" h="1191895">
                  <a:moveTo>
                    <a:pt x="0" y="595905"/>
                  </a:moveTo>
                  <a:lnTo>
                    <a:pt x="1979" y="549335"/>
                  </a:lnTo>
                  <a:lnTo>
                    <a:pt x="7820" y="503746"/>
                  </a:lnTo>
                  <a:lnTo>
                    <a:pt x="17376" y="459269"/>
                  </a:lnTo>
                  <a:lnTo>
                    <a:pt x="30501" y="416038"/>
                  </a:lnTo>
                  <a:lnTo>
                    <a:pt x="47049" y="374184"/>
                  </a:lnTo>
                  <a:lnTo>
                    <a:pt x="66873" y="333841"/>
                  </a:lnTo>
                  <a:lnTo>
                    <a:pt x="89828" y="295140"/>
                  </a:lnTo>
                  <a:lnTo>
                    <a:pt x="115766" y="258214"/>
                  </a:lnTo>
                  <a:lnTo>
                    <a:pt x="144542" y="223196"/>
                  </a:lnTo>
                  <a:lnTo>
                    <a:pt x="176009" y="190219"/>
                  </a:lnTo>
                  <a:lnTo>
                    <a:pt x="210021" y="159413"/>
                  </a:lnTo>
                  <a:lnTo>
                    <a:pt x="246432" y="130913"/>
                  </a:lnTo>
                  <a:lnTo>
                    <a:pt x="285096" y="104851"/>
                  </a:lnTo>
                  <a:lnTo>
                    <a:pt x="325865" y="81358"/>
                  </a:lnTo>
                  <a:lnTo>
                    <a:pt x="368595" y="60568"/>
                  </a:lnTo>
                  <a:lnTo>
                    <a:pt x="413139" y="42613"/>
                  </a:lnTo>
                  <a:lnTo>
                    <a:pt x="459349" y="27625"/>
                  </a:lnTo>
                  <a:lnTo>
                    <a:pt x="507081" y="15738"/>
                  </a:lnTo>
                  <a:lnTo>
                    <a:pt x="556188" y="7083"/>
                  </a:lnTo>
                  <a:lnTo>
                    <a:pt x="606524" y="1792"/>
                  </a:lnTo>
                  <a:lnTo>
                    <a:pt x="657941" y="0"/>
                  </a:lnTo>
                  <a:lnTo>
                    <a:pt x="709359" y="1792"/>
                  </a:lnTo>
                  <a:lnTo>
                    <a:pt x="759694" y="7083"/>
                  </a:lnTo>
                  <a:lnTo>
                    <a:pt x="808801" y="15738"/>
                  </a:lnTo>
                  <a:lnTo>
                    <a:pt x="856533" y="27625"/>
                  </a:lnTo>
                  <a:lnTo>
                    <a:pt x="902744" y="42613"/>
                  </a:lnTo>
                  <a:lnTo>
                    <a:pt x="947287" y="60568"/>
                  </a:lnTo>
                  <a:lnTo>
                    <a:pt x="990017" y="81358"/>
                  </a:lnTo>
                  <a:lnTo>
                    <a:pt x="1030787" y="104851"/>
                  </a:lnTo>
                  <a:lnTo>
                    <a:pt x="1069450" y="130913"/>
                  </a:lnTo>
                  <a:lnTo>
                    <a:pt x="1105861" y="159413"/>
                  </a:lnTo>
                  <a:lnTo>
                    <a:pt x="1139874" y="190219"/>
                  </a:lnTo>
                  <a:lnTo>
                    <a:pt x="1171341" y="223196"/>
                  </a:lnTo>
                  <a:lnTo>
                    <a:pt x="1200117" y="258214"/>
                  </a:lnTo>
                  <a:lnTo>
                    <a:pt x="1226055" y="295140"/>
                  </a:lnTo>
                  <a:lnTo>
                    <a:pt x="1249009" y="333841"/>
                  </a:lnTo>
                  <a:lnTo>
                    <a:pt x="1268833" y="374184"/>
                  </a:lnTo>
                  <a:lnTo>
                    <a:pt x="1285381" y="416038"/>
                  </a:lnTo>
                  <a:lnTo>
                    <a:pt x="1298506" y="459269"/>
                  </a:lnTo>
                  <a:lnTo>
                    <a:pt x="1308063" y="503746"/>
                  </a:lnTo>
                  <a:lnTo>
                    <a:pt x="1313904" y="549335"/>
                  </a:lnTo>
                  <a:lnTo>
                    <a:pt x="1315883" y="595905"/>
                  </a:lnTo>
                  <a:lnTo>
                    <a:pt x="1313904" y="642475"/>
                  </a:lnTo>
                  <a:lnTo>
                    <a:pt x="1308063" y="688064"/>
                  </a:lnTo>
                  <a:lnTo>
                    <a:pt x="1298506" y="732541"/>
                  </a:lnTo>
                  <a:lnTo>
                    <a:pt x="1285381" y="775772"/>
                  </a:lnTo>
                  <a:lnTo>
                    <a:pt x="1268833" y="817626"/>
                  </a:lnTo>
                  <a:lnTo>
                    <a:pt x="1249009" y="857969"/>
                  </a:lnTo>
                  <a:lnTo>
                    <a:pt x="1226055" y="896670"/>
                  </a:lnTo>
                  <a:lnTo>
                    <a:pt x="1200117" y="933596"/>
                  </a:lnTo>
                  <a:lnTo>
                    <a:pt x="1171341" y="968614"/>
                  </a:lnTo>
                  <a:lnTo>
                    <a:pt x="1139874" y="1001592"/>
                  </a:lnTo>
                  <a:lnTo>
                    <a:pt x="1105861" y="1032397"/>
                  </a:lnTo>
                  <a:lnTo>
                    <a:pt x="1069450" y="1060897"/>
                  </a:lnTo>
                  <a:lnTo>
                    <a:pt x="1030787" y="1086960"/>
                  </a:lnTo>
                  <a:lnTo>
                    <a:pt x="990017" y="1110452"/>
                  </a:lnTo>
                  <a:lnTo>
                    <a:pt x="947287" y="1131242"/>
                  </a:lnTo>
                  <a:lnTo>
                    <a:pt x="902744" y="1149197"/>
                  </a:lnTo>
                  <a:lnTo>
                    <a:pt x="856533" y="1164185"/>
                  </a:lnTo>
                  <a:lnTo>
                    <a:pt x="808801" y="1176072"/>
                  </a:lnTo>
                  <a:lnTo>
                    <a:pt x="759694" y="1184727"/>
                  </a:lnTo>
                  <a:lnTo>
                    <a:pt x="709359" y="1190018"/>
                  </a:lnTo>
                  <a:lnTo>
                    <a:pt x="657941" y="1191811"/>
                  </a:lnTo>
                  <a:lnTo>
                    <a:pt x="606524" y="1190018"/>
                  </a:lnTo>
                  <a:lnTo>
                    <a:pt x="556188" y="1184727"/>
                  </a:lnTo>
                  <a:lnTo>
                    <a:pt x="507081" y="1176072"/>
                  </a:lnTo>
                  <a:lnTo>
                    <a:pt x="459349" y="1164185"/>
                  </a:lnTo>
                  <a:lnTo>
                    <a:pt x="413139" y="1149197"/>
                  </a:lnTo>
                  <a:lnTo>
                    <a:pt x="368595" y="1131242"/>
                  </a:lnTo>
                  <a:lnTo>
                    <a:pt x="325865" y="1110452"/>
                  </a:lnTo>
                  <a:lnTo>
                    <a:pt x="285096" y="1086960"/>
                  </a:lnTo>
                  <a:lnTo>
                    <a:pt x="246432" y="1060897"/>
                  </a:lnTo>
                  <a:lnTo>
                    <a:pt x="210021" y="1032397"/>
                  </a:lnTo>
                  <a:lnTo>
                    <a:pt x="176009" y="1001592"/>
                  </a:lnTo>
                  <a:lnTo>
                    <a:pt x="144542" y="968614"/>
                  </a:lnTo>
                  <a:lnTo>
                    <a:pt x="115766" y="933596"/>
                  </a:lnTo>
                  <a:lnTo>
                    <a:pt x="89828" y="896670"/>
                  </a:lnTo>
                  <a:lnTo>
                    <a:pt x="66873" y="857969"/>
                  </a:lnTo>
                  <a:lnTo>
                    <a:pt x="47049" y="817626"/>
                  </a:lnTo>
                  <a:lnTo>
                    <a:pt x="30501" y="775772"/>
                  </a:lnTo>
                  <a:lnTo>
                    <a:pt x="17376" y="732541"/>
                  </a:lnTo>
                  <a:lnTo>
                    <a:pt x="7820" y="688064"/>
                  </a:lnTo>
                  <a:lnTo>
                    <a:pt x="1979" y="642475"/>
                  </a:lnTo>
                  <a:lnTo>
                    <a:pt x="0" y="595905"/>
                  </a:lnTo>
                  <a:close/>
                </a:path>
              </a:pathLst>
            </a:custGeom>
            <a:ln w="41883">
              <a:solidFill>
                <a:srgbClr val="E221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2944936" y="3687261"/>
              <a:ext cx="2167255" cy="3073400"/>
            </a:xfrm>
            <a:custGeom>
              <a:avLst/>
              <a:gdLst/>
              <a:ahLst/>
              <a:cxnLst/>
              <a:rect l="l" t="t" r="r" b="b"/>
              <a:pathLst>
                <a:path w="2167254" h="3073400">
                  <a:moveTo>
                    <a:pt x="0" y="0"/>
                  </a:moveTo>
                  <a:lnTo>
                    <a:pt x="2166819" y="3073026"/>
                  </a:lnTo>
                </a:path>
              </a:pathLst>
            </a:custGeom>
            <a:ln w="41883">
              <a:solidFill>
                <a:srgbClr val="E221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691576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29" dirty="0"/>
              <a:t> </a:t>
            </a:r>
            <a:r>
              <a:rPr spc="-210" dirty="0"/>
              <a:t>Joins</a:t>
            </a:r>
            <a:r>
              <a:rPr spc="-204" dirty="0"/>
              <a:t> </a:t>
            </a:r>
            <a:r>
              <a:rPr spc="780" dirty="0"/>
              <a:t>-</a:t>
            </a:r>
            <a:r>
              <a:rPr spc="-215" dirty="0"/>
              <a:t> </a:t>
            </a:r>
            <a:r>
              <a:rPr spc="-130" dirty="0"/>
              <a:t>Basic</a:t>
            </a:r>
            <a:r>
              <a:rPr spc="-220" dirty="0"/>
              <a:t> </a:t>
            </a:r>
            <a:r>
              <a:rPr spc="-114" dirty="0"/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2321888"/>
            <a:ext cx="13719175" cy="679323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450" spc="50" dirty="0">
                <a:latin typeface="Arial MT"/>
                <a:cs typeface="Arial MT"/>
              </a:rPr>
              <a:t>Let’s</a:t>
            </a:r>
            <a:r>
              <a:rPr sz="3450" spc="-10" dirty="0">
                <a:latin typeface="Arial MT"/>
                <a:cs typeface="Arial MT"/>
              </a:rPr>
              <a:t> </a:t>
            </a:r>
            <a:r>
              <a:rPr sz="3450" spc="20" dirty="0">
                <a:latin typeface="Arial MT"/>
                <a:cs typeface="Arial MT"/>
              </a:rPr>
              <a:t>join</a:t>
            </a:r>
            <a:r>
              <a:rPr sz="3450" spc="-10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Orders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100" dirty="0">
                <a:latin typeface="Arial MT"/>
                <a:cs typeface="Arial MT"/>
              </a:rPr>
              <a:t>to</a:t>
            </a:r>
            <a:r>
              <a:rPr sz="3450" spc="-10" dirty="0">
                <a:latin typeface="Arial MT"/>
                <a:cs typeface="Arial MT"/>
              </a:rPr>
              <a:t> </a:t>
            </a:r>
            <a:r>
              <a:rPr sz="3450" spc="-5" dirty="0">
                <a:latin typeface="Arial MT"/>
                <a:cs typeface="Arial MT"/>
              </a:rPr>
              <a:t>Employees</a:t>
            </a:r>
            <a:endParaRPr sz="34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610"/>
              </a:spcBef>
              <a:buChar char="•"/>
              <a:tabLst>
                <a:tab pos="718820" algn="l"/>
                <a:tab pos="720090" algn="l"/>
              </a:tabLst>
            </a:pPr>
            <a:r>
              <a:rPr sz="3450" dirty="0">
                <a:latin typeface="Arial MT"/>
                <a:cs typeface="Arial MT"/>
              </a:rPr>
              <a:t>Orders </a:t>
            </a:r>
            <a:r>
              <a:rPr sz="3450" spc="-20" dirty="0">
                <a:latin typeface="Arial MT"/>
                <a:cs typeface="Arial MT"/>
              </a:rPr>
              <a:t>has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830 </a:t>
            </a:r>
            <a:r>
              <a:rPr sz="3450" spc="40" dirty="0">
                <a:latin typeface="Arial MT"/>
                <a:cs typeface="Arial MT"/>
              </a:rPr>
              <a:t>rows,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each</a:t>
            </a:r>
            <a:r>
              <a:rPr sz="3450" spc="5" dirty="0">
                <a:latin typeface="Arial MT"/>
                <a:cs typeface="Arial MT"/>
              </a:rPr>
              <a:t> </a:t>
            </a:r>
            <a:r>
              <a:rPr sz="3450" spc="65" dirty="0">
                <a:latin typeface="Arial MT"/>
                <a:cs typeface="Arial MT"/>
              </a:rPr>
              <a:t>with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-30" dirty="0">
                <a:latin typeface="Arial MT"/>
                <a:cs typeface="Arial MT"/>
              </a:rPr>
              <a:t>an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-20" dirty="0">
                <a:latin typeface="Arial MT"/>
                <a:cs typeface="Arial MT"/>
              </a:rPr>
              <a:t>EmployeeID</a:t>
            </a:r>
            <a:endParaRPr sz="34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3279"/>
              </a:spcBef>
              <a:buChar char="•"/>
              <a:tabLst>
                <a:tab pos="718820" algn="l"/>
                <a:tab pos="720090" algn="l"/>
              </a:tabLst>
            </a:pPr>
            <a:r>
              <a:rPr sz="3450" spc="-5" dirty="0">
                <a:latin typeface="Arial MT"/>
                <a:cs typeface="Arial MT"/>
              </a:rPr>
              <a:t>Employees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-20" dirty="0">
                <a:latin typeface="Arial MT"/>
                <a:cs typeface="Arial MT"/>
              </a:rPr>
              <a:t>has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5" dirty="0">
                <a:latin typeface="Arial MT"/>
                <a:cs typeface="Arial MT"/>
              </a:rPr>
              <a:t>9 </a:t>
            </a:r>
            <a:r>
              <a:rPr sz="3450" spc="40" dirty="0">
                <a:latin typeface="Arial MT"/>
                <a:cs typeface="Arial MT"/>
              </a:rPr>
              <a:t>rows,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each</a:t>
            </a:r>
            <a:r>
              <a:rPr sz="3450" spc="5" dirty="0">
                <a:latin typeface="Arial MT"/>
                <a:cs typeface="Arial MT"/>
              </a:rPr>
              <a:t> </a:t>
            </a:r>
            <a:r>
              <a:rPr sz="3450" spc="65" dirty="0">
                <a:latin typeface="Arial MT"/>
                <a:cs typeface="Arial MT"/>
              </a:rPr>
              <a:t>with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-30" dirty="0">
                <a:latin typeface="Arial MT"/>
                <a:cs typeface="Arial MT"/>
              </a:rPr>
              <a:t>an</a:t>
            </a:r>
            <a:r>
              <a:rPr sz="3450" spc="5" dirty="0">
                <a:latin typeface="Arial MT"/>
                <a:cs typeface="Arial MT"/>
              </a:rPr>
              <a:t> </a:t>
            </a:r>
            <a:r>
              <a:rPr sz="3450" spc="-20" dirty="0">
                <a:latin typeface="Arial MT"/>
                <a:cs typeface="Arial MT"/>
              </a:rPr>
              <a:t>EmployeeID</a:t>
            </a:r>
            <a:endParaRPr sz="34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3200"/>
              </a:spcBef>
              <a:buChar char="•"/>
              <a:tabLst>
                <a:tab pos="718820" algn="l"/>
                <a:tab pos="720090" algn="l"/>
              </a:tabLst>
            </a:pPr>
            <a:r>
              <a:rPr sz="3450" spc="-45" dirty="0">
                <a:latin typeface="Arial MT"/>
                <a:cs typeface="Arial MT"/>
              </a:rPr>
              <a:t>They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-30" dirty="0">
                <a:latin typeface="Arial MT"/>
                <a:cs typeface="Arial MT"/>
              </a:rPr>
              <a:t>have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-60" dirty="0">
                <a:latin typeface="Arial MT"/>
                <a:cs typeface="Arial MT"/>
              </a:rPr>
              <a:t>a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70" dirty="0">
                <a:latin typeface="Arial MT"/>
                <a:cs typeface="Arial MT"/>
              </a:rPr>
              <a:t>common</a:t>
            </a:r>
            <a:r>
              <a:rPr sz="3450" dirty="0">
                <a:latin typeface="Arial MT"/>
                <a:cs typeface="Arial MT"/>
              </a:rPr>
              <a:t> key: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-20" dirty="0">
                <a:latin typeface="Arial MT"/>
                <a:cs typeface="Arial MT"/>
              </a:rPr>
              <a:t>EmployeeID</a:t>
            </a:r>
            <a:endParaRPr sz="3450">
              <a:latin typeface="Arial MT"/>
              <a:cs typeface="Arial MT"/>
            </a:endParaRPr>
          </a:p>
          <a:p>
            <a:pPr marL="2023110">
              <a:lnSpc>
                <a:spcPct val="100000"/>
              </a:lnSpc>
              <a:spcBef>
                <a:spcPts val="3279"/>
              </a:spcBef>
            </a:pPr>
            <a:r>
              <a:rPr sz="3450" spc="-15" dirty="0">
                <a:latin typeface="Arial MT"/>
                <a:cs typeface="Arial MT"/>
              </a:rPr>
              <a:t>(primary</a:t>
            </a:r>
            <a:r>
              <a:rPr sz="3450" dirty="0">
                <a:latin typeface="Arial MT"/>
                <a:cs typeface="Arial MT"/>
              </a:rPr>
              <a:t> key in </a:t>
            </a:r>
            <a:r>
              <a:rPr sz="3450" spc="-5" dirty="0">
                <a:latin typeface="Arial MT"/>
                <a:cs typeface="Arial MT"/>
              </a:rPr>
              <a:t>Employees; </a:t>
            </a:r>
            <a:r>
              <a:rPr sz="3450" spc="20" dirty="0">
                <a:latin typeface="Arial MT"/>
                <a:cs typeface="Arial MT"/>
              </a:rPr>
              <a:t>foreign</a:t>
            </a:r>
            <a:r>
              <a:rPr sz="3450" dirty="0">
                <a:latin typeface="Arial MT"/>
                <a:cs typeface="Arial MT"/>
              </a:rPr>
              <a:t> key in</a:t>
            </a:r>
            <a:r>
              <a:rPr sz="3450" spc="5" dirty="0">
                <a:latin typeface="Arial MT"/>
                <a:cs typeface="Arial MT"/>
              </a:rPr>
              <a:t> </a:t>
            </a:r>
            <a:r>
              <a:rPr sz="3450" spc="-35" dirty="0">
                <a:latin typeface="Arial MT"/>
                <a:cs typeface="Arial MT"/>
              </a:rPr>
              <a:t>Orders)</a:t>
            </a:r>
            <a:endParaRPr sz="3450">
              <a:latin typeface="Arial MT"/>
              <a:cs typeface="Arial MT"/>
            </a:endParaRPr>
          </a:p>
          <a:p>
            <a:pPr marL="719455" marR="5080" indent="-707390">
              <a:lnSpc>
                <a:spcPct val="129500"/>
              </a:lnSpc>
              <a:spcBef>
                <a:spcPts val="2060"/>
              </a:spcBef>
              <a:buChar char="•"/>
              <a:tabLst>
                <a:tab pos="718820" algn="l"/>
                <a:tab pos="720090" algn="l"/>
              </a:tabLst>
            </a:pPr>
            <a:r>
              <a:rPr sz="3450" spc="-60" dirty="0">
                <a:latin typeface="Arial MT"/>
                <a:cs typeface="Arial MT"/>
              </a:rPr>
              <a:t>We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50" dirty="0">
                <a:latin typeface="Arial MT"/>
                <a:cs typeface="Arial MT"/>
              </a:rPr>
              <a:t>want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-40" dirty="0">
                <a:latin typeface="Arial MT"/>
                <a:cs typeface="Arial MT"/>
              </a:rPr>
              <a:t>SQL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100" dirty="0">
                <a:latin typeface="Arial MT"/>
                <a:cs typeface="Arial MT"/>
              </a:rPr>
              <a:t>to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20" dirty="0">
                <a:latin typeface="Arial MT"/>
                <a:cs typeface="Arial MT"/>
              </a:rPr>
              <a:t>join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25" dirty="0">
                <a:latin typeface="Arial MT"/>
                <a:cs typeface="Arial MT"/>
              </a:rPr>
              <a:t>the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50" dirty="0">
                <a:latin typeface="Arial MT"/>
                <a:cs typeface="Arial MT"/>
              </a:rPr>
              <a:t>rows</a:t>
            </a:r>
            <a:r>
              <a:rPr sz="3450" dirty="0">
                <a:latin typeface="Arial MT"/>
                <a:cs typeface="Arial MT"/>
              </a:rPr>
              <a:t> in </a:t>
            </a:r>
            <a:r>
              <a:rPr sz="3450" spc="-5" dirty="0">
                <a:latin typeface="Arial MT"/>
                <a:cs typeface="Arial MT"/>
              </a:rPr>
              <a:t>Employees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25" dirty="0">
                <a:latin typeface="Arial MT"/>
                <a:cs typeface="Arial MT"/>
              </a:rPr>
              <a:t>and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dirty="0">
                <a:latin typeface="Arial MT"/>
                <a:cs typeface="Arial MT"/>
              </a:rPr>
              <a:t>Orders where </a:t>
            </a:r>
            <a:r>
              <a:rPr sz="3450" spc="25" dirty="0">
                <a:latin typeface="Arial MT"/>
                <a:cs typeface="Arial MT"/>
              </a:rPr>
              <a:t>the </a:t>
            </a:r>
            <a:r>
              <a:rPr sz="3450" spc="-944" dirty="0">
                <a:latin typeface="Arial MT"/>
                <a:cs typeface="Arial MT"/>
              </a:rPr>
              <a:t> </a:t>
            </a:r>
            <a:r>
              <a:rPr sz="3450" spc="-20" dirty="0">
                <a:latin typeface="Arial MT"/>
                <a:cs typeface="Arial MT"/>
              </a:rPr>
              <a:t>EmployeeID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30" dirty="0">
                <a:latin typeface="Arial MT"/>
                <a:cs typeface="Arial MT"/>
              </a:rPr>
              <a:t>matches</a:t>
            </a:r>
            <a:endParaRPr sz="34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3279"/>
              </a:spcBef>
              <a:buChar char="•"/>
              <a:tabLst>
                <a:tab pos="718820" algn="l"/>
                <a:tab pos="720090" algn="l"/>
              </a:tabLst>
            </a:pPr>
            <a:r>
              <a:rPr sz="3450" spc="-30" dirty="0">
                <a:latin typeface="Arial MT"/>
                <a:cs typeface="Arial MT"/>
              </a:rPr>
              <a:t>This</a:t>
            </a:r>
            <a:r>
              <a:rPr sz="3450" dirty="0">
                <a:latin typeface="Arial MT"/>
                <a:cs typeface="Arial MT"/>
              </a:rPr>
              <a:t> is </a:t>
            </a:r>
            <a:r>
              <a:rPr sz="3450" spc="20" dirty="0">
                <a:latin typeface="Arial MT"/>
                <a:cs typeface="Arial MT"/>
              </a:rPr>
              <a:t>called</a:t>
            </a:r>
            <a:r>
              <a:rPr sz="3450" spc="-5" dirty="0">
                <a:latin typeface="Arial MT"/>
                <a:cs typeface="Arial MT"/>
              </a:rPr>
              <a:t> </a:t>
            </a:r>
            <a:r>
              <a:rPr sz="3450" spc="-30" dirty="0">
                <a:latin typeface="Arial MT"/>
                <a:cs typeface="Arial MT"/>
              </a:rPr>
              <a:t>an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20" dirty="0">
                <a:latin typeface="Arial MT"/>
                <a:cs typeface="Arial MT"/>
              </a:rPr>
              <a:t>"Inner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75" dirty="0">
                <a:latin typeface="Arial MT"/>
                <a:cs typeface="Arial MT"/>
              </a:rPr>
              <a:t>Join"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35" dirty="0">
                <a:latin typeface="Arial MT"/>
                <a:cs typeface="Arial MT"/>
              </a:rPr>
              <a:t>or</a:t>
            </a:r>
            <a:r>
              <a:rPr sz="3450" dirty="0">
                <a:latin typeface="Arial MT"/>
                <a:cs typeface="Arial MT"/>
              </a:rPr>
              <a:t> </a:t>
            </a:r>
            <a:r>
              <a:rPr sz="3450" spc="50" dirty="0">
                <a:latin typeface="Arial MT"/>
                <a:cs typeface="Arial MT"/>
              </a:rPr>
              <a:t>"Equijoin"</a:t>
            </a:r>
            <a:endParaRPr sz="34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691576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29" dirty="0"/>
              <a:t> </a:t>
            </a:r>
            <a:r>
              <a:rPr spc="-210" dirty="0"/>
              <a:t>Joins</a:t>
            </a:r>
            <a:r>
              <a:rPr spc="-204" dirty="0"/>
              <a:t> </a:t>
            </a:r>
            <a:r>
              <a:rPr spc="780" dirty="0"/>
              <a:t>-</a:t>
            </a:r>
            <a:r>
              <a:rPr spc="-215" dirty="0"/>
              <a:t> </a:t>
            </a:r>
            <a:r>
              <a:rPr spc="-130" dirty="0"/>
              <a:t>Basic</a:t>
            </a:r>
            <a:r>
              <a:rPr spc="-220" dirty="0"/>
              <a:t> </a:t>
            </a:r>
            <a:r>
              <a:rPr spc="-114" dirty="0"/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8402" y="2422408"/>
            <a:ext cx="17162780" cy="1447800"/>
          </a:xfrm>
          <a:prstGeom prst="rect">
            <a:avLst/>
          </a:prstGeom>
        </p:spPr>
        <p:txBody>
          <a:bodyPr vert="horz" wrap="square" lIns="0" tIns="106045" rIns="0" bIns="0" rtlCol="0">
            <a:spAutoFit/>
          </a:bodyPr>
          <a:lstStyle/>
          <a:p>
            <a:pPr marL="766445" marR="5080" indent="-754380">
              <a:lnSpc>
                <a:spcPts val="5260"/>
              </a:lnSpc>
              <a:spcBef>
                <a:spcPts val="835"/>
              </a:spcBef>
              <a:tabLst>
                <a:tab pos="7183755" algn="l"/>
              </a:tabLst>
            </a:pPr>
            <a:r>
              <a:rPr sz="4950" spc="5" dirty="0">
                <a:latin typeface="Arial MT"/>
                <a:cs typeface="Arial MT"/>
              </a:rPr>
              <a:t>Provide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listing</a:t>
            </a:r>
            <a:r>
              <a:rPr sz="4950" spc="20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showing	</a:t>
            </a:r>
            <a:r>
              <a:rPr sz="4950" spc="55" dirty="0">
                <a:latin typeface="Arial MT"/>
                <a:cs typeface="Arial MT"/>
              </a:rPr>
              <a:t>Northwinds </a:t>
            </a:r>
            <a:r>
              <a:rPr sz="4950" spc="5" dirty="0">
                <a:latin typeface="Arial MT"/>
                <a:cs typeface="Arial MT"/>
              </a:rPr>
              <a:t>employees </a:t>
            </a:r>
            <a:r>
              <a:rPr sz="4950" spc="25" dirty="0">
                <a:latin typeface="Arial MT"/>
                <a:cs typeface="Arial MT"/>
              </a:rPr>
              <a:t>and </a:t>
            </a:r>
            <a:r>
              <a:rPr sz="4950" spc="-100" dirty="0">
                <a:latin typeface="Arial MT"/>
                <a:cs typeface="Arial MT"/>
              </a:rPr>
              <a:t>a </a:t>
            </a:r>
            <a:r>
              <a:rPr sz="4950" spc="85" dirty="0">
                <a:latin typeface="Arial MT"/>
                <a:cs typeface="Arial MT"/>
              </a:rPr>
              <a:t>count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each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employee’s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orders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sorted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from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highest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lowest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38402" y="4536690"/>
            <a:ext cx="14706600" cy="4695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66445" marR="5080" indent="-754380">
              <a:lnSpc>
                <a:spcPct val="1394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count(OrderID)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SimSun"/>
                <a:cs typeface="SimSun"/>
              </a:rPr>
              <a:t>"</a:t>
            </a:r>
            <a:r>
              <a:rPr sz="3300" spc="-50" dirty="0">
                <a:latin typeface="Courier New"/>
                <a:cs typeface="Courier New"/>
              </a:rPr>
              <a:t>Order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Courier New"/>
                <a:cs typeface="Courier New"/>
              </a:rPr>
              <a:t>Total</a:t>
            </a:r>
            <a:r>
              <a:rPr sz="3300" spc="-50" dirty="0">
                <a:latin typeface="SimSun"/>
                <a:cs typeface="SimSun"/>
              </a:rPr>
              <a:t>" </a:t>
            </a:r>
            <a:r>
              <a:rPr sz="3300" spc="-1635" dirty="0">
                <a:latin typeface="SimSun"/>
                <a:cs typeface="SimSun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"alanparadise/nw"."employees",</a:t>
            </a:r>
            <a:endParaRPr sz="3300">
              <a:latin typeface="Courier New"/>
              <a:cs typeface="Courier New"/>
            </a:endParaRPr>
          </a:p>
          <a:p>
            <a:pPr marL="2022475">
              <a:lnSpc>
                <a:spcPct val="100000"/>
              </a:lnSpc>
              <a:spcBef>
                <a:spcPts val="1560"/>
              </a:spcBef>
            </a:pPr>
            <a:r>
              <a:rPr sz="3300" spc="-10" dirty="0">
                <a:latin typeface="Courier New"/>
                <a:cs typeface="Courier New"/>
              </a:rPr>
              <a:t>"alanparadise/nw"."orders"</a:t>
            </a:r>
            <a:endParaRPr sz="3300">
              <a:latin typeface="Courier New"/>
              <a:cs typeface="Courier New"/>
            </a:endParaRPr>
          </a:p>
          <a:p>
            <a:pPr marL="766445" marR="1115060">
              <a:lnSpc>
                <a:spcPts val="3540"/>
              </a:lnSpc>
              <a:spcBef>
                <a:spcPts val="2050"/>
              </a:spcBef>
              <a:tabLst>
                <a:tab pos="13331190" algn="l"/>
              </a:tabLst>
            </a:pPr>
            <a:r>
              <a:rPr sz="3300" spc="-10" dirty="0">
                <a:latin typeface="Courier New"/>
                <a:cs typeface="Courier New"/>
              </a:rPr>
              <a:t>wher</a:t>
            </a:r>
            <a:r>
              <a:rPr sz="3300" spc="-5" dirty="0">
                <a:latin typeface="Courier New"/>
                <a:cs typeface="Courier New"/>
              </a:rPr>
              <a:t>e </a:t>
            </a:r>
            <a:r>
              <a:rPr sz="3300" spc="-10" dirty="0">
                <a:latin typeface="Courier New"/>
                <a:cs typeface="Courier New"/>
              </a:rPr>
              <a:t>"alanparadise/nw"."</a:t>
            </a:r>
            <a:r>
              <a:rPr sz="3300" spc="-5" dirty="0">
                <a:latin typeface="Courier New"/>
                <a:cs typeface="Courier New"/>
              </a:rPr>
              <a:t>e</a:t>
            </a:r>
            <a:r>
              <a:rPr sz="3300" spc="-10" dirty="0">
                <a:latin typeface="Courier New"/>
                <a:cs typeface="Courier New"/>
              </a:rPr>
              <a:t>mployees"."employeeid</a:t>
            </a:r>
            <a:r>
              <a:rPr sz="3300" spc="-5" dirty="0">
                <a:latin typeface="Courier New"/>
                <a:cs typeface="Courier New"/>
              </a:rPr>
              <a:t>"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=  </a:t>
            </a:r>
            <a:r>
              <a:rPr sz="3300" spc="-10" dirty="0">
                <a:latin typeface="Courier New"/>
                <a:cs typeface="Courier New"/>
              </a:rPr>
              <a:t>"alanparadise/nw"."orders"."employeeid"</a:t>
            </a:r>
            <a:endParaRPr sz="3300">
              <a:latin typeface="Courier New"/>
              <a:cs typeface="Courier New"/>
            </a:endParaRPr>
          </a:p>
          <a:p>
            <a:pPr marL="766445" marR="6895465">
              <a:lnSpc>
                <a:spcPts val="5600"/>
              </a:lnSpc>
              <a:spcBef>
                <a:spcPts val="135"/>
              </a:spcBef>
              <a:tabLst>
                <a:tab pos="3027680" algn="l"/>
              </a:tabLst>
            </a:pPr>
            <a:r>
              <a:rPr sz="3300" spc="-10" dirty="0">
                <a:latin typeface="Courier New"/>
                <a:cs typeface="Courier New"/>
              </a:rPr>
              <a:t>GROUP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LastName, FirstName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Order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3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desc;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843788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65" dirty="0"/>
              <a:t>Query</a:t>
            </a:r>
            <a:r>
              <a:rPr spc="-285" dirty="0"/>
              <a:t> </a:t>
            </a:r>
            <a:r>
              <a:rPr spc="-225" dirty="0"/>
              <a:t>Tuning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7130757" y="10946639"/>
            <a:ext cx="318770" cy="350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615"/>
              </a:lnSpc>
            </a:pPr>
            <a:r>
              <a:rPr sz="2300" dirty="0">
                <a:latin typeface="Times New Roman"/>
                <a:cs typeface="Times New Roman"/>
              </a:rPr>
              <a:t>10</a:t>
            </a:r>
            <a:endParaRPr sz="23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16187" y="2241472"/>
            <a:ext cx="9487535" cy="64814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Arial MT"/>
                <a:cs typeface="Arial MT"/>
              </a:rPr>
              <a:t>First:</a:t>
            </a:r>
            <a:endParaRPr sz="4950">
              <a:latin typeface="Arial MT"/>
              <a:cs typeface="Arial MT"/>
            </a:endParaRPr>
          </a:p>
          <a:p>
            <a:pPr marL="12700" marR="5080">
              <a:lnSpc>
                <a:spcPts val="10720"/>
              </a:lnSpc>
              <a:spcBef>
                <a:spcPts val="1060"/>
              </a:spcBef>
              <a:tabLst>
                <a:tab pos="1501775" algn="l"/>
              </a:tabLst>
            </a:pPr>
            <a:r>
              <a:rPr sz="4950" spc="85" dirty="0">
                <a:latin typeface="Arial MT"/>
                <a:cs typeface="Arial MT"/>
              </a:rPr>
              <a:t>How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does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DBMS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really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work?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40" dirty="0">
                <a:latin typeface="Arial MT"/>
                <a:cs typeface="Arial MT"/>
              </a:rPr>
              <a:t>CPU	</a:t>
            </a:r>
            <a:r>
              <a:rPr sz="4950" spc="-280" dirty="0">
                <a:latin typeface="Arial MT"/>
                <a:cs typeface="Arial MT"/>
              </a:rPr>
              <a:t>–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Memory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80" dirty="0">
                <a:latin typeface="Arial MT"/>
                <a:cs typeface="Arial MT"/>
              </a:rPr>
              <a:t>–</a:t>
            </a:r>
            <a:r>
              <a:rPr sz="4950" spc="-5" dirty="0">
                <a:latin typeface="Arial MT"/>
                <a:cs typeface="Arial MT"/>
              </a:rPr>
              <a:t> Disk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ts val="5735"/>
              </a:lnSpc>
              <a:spcBef>
                <a:spcPts val="3535"/>
              </a:spcBef>
            </a:pPr>
            <a:r>
              <a:rPr sz="4950" spc="-40" dirty="0">
                <a:latin typeface="Arial MT"/>
                <a:cs typeface="Arial MT"/>
              </a:rPr>
              <a:t>Relative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Speeds:</a:t>
            </a:r>
            <a:endParaRPr sz="4950">
              <a:latin typeface="Arial MT"/>
              <a:cs typeface="Arial MT"/>
            </a:endParaRPr>
          </a:p>
          <a:p>
            <a:pPr marL="2070100" indent="-707390">
              <a:lnSpc>
                <a:spcPts val="4315"/>
              </a:lnSpc>
              <a:buChar char="•"/>
              <a:tabLst>
                <a:tab pos="2070100" algn="l"/>
                <a:tab pos="2070735" algn="l"/>
              </a:tabLst>
            </a:pPr>
            <a:r>
              <a:rPr sz="3950" spc="25" dirty="0">
                <a:latin typeface="Arial MT"/>
                <a:cs typeface="Arial MT"/>
              </a:rPr>
              <a:t>nanoseconds</a:t>
            </a:r>
            <a:endParaRPr sz="3950">
              <a:latin typeface="Arial MT"/>
              <a:cs typeface="Arial MT"/>
            </a:endParaRPr>
          </a:p>
          <a:p>
            <a:pPr marL="2070100" indent="-707390">
              <a:lnSpc>
                <a:spcPts val="4295"/>
              </a:lnSpc>
              <a:buChar char="•"/>
              <a:tabLst>
                <a:tab pos="2070100" algn="l"/>
                <a:tab pos="2070735" algn="l"/>
              </a:tabLst>
            </a:pPr>
            <a:r>
              <a:rPr sz="3950" spc="50" dirty="0">
                <a:latin typeface="Arial MT"/>
                <a:cs typeface="Arial MT"/>
              </a:rPr>
              <a:t>microseconds</a:t>
            </a:r>
            <a:endParaRPr sz="3950">
              <a:latin typeface="Arial MT"/>
              <a:cs typeface="Arial MT"/>
            </a:endParaRPr>
          </a:p>
          <a:p>
            <a:pPr marL="2070100" indent="-707390">
              <a:lnSpc>
                <a:spcPts val="4515"/>
              </a:lnSpc>
              <a:buChar char="•"/>
              <a:tabLst>
                <a:tab pos="2070100" algn="l"/>
                <a:tab pos="2070735" algn="l"/>
              </a:tabLst>
            </a:pPr>
            <a:r>
              <a:rPr sz="3950" spc="30" dirty="0">
                <a:latin typeface="Arial MT"/>
                <a:cs typeface="Arial MT"/>
              </a:rPr>
              <a:t>milliseconds</a:t>
            </a:r>
            <a:endParaRPr sz="3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691576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29" dirty="0"/>
              <a:t> </a:t>
            </a:r>
            <a:r>
              <a:rPr spc="-210" dirty="0"/>
              <a:t>Joins</a:t>
            </a:r>
            <a:r>
              <a:rPr spc="-204" dirty="0"/>
              <a:t> </a:t>
            </a:r>
            <a:r>
              <a:rPr spc="780" dirty="0"/>
              <a:t>-</a:t>
            </a:r>
            <a:r>
              <a:rPr spc="-215" dirty="0"/>
              <a:t> </a:t>
            </a:r>
            <a:r>
              <a:rPr spc="-130" dirty="0"/>
              <a:t>Basic</a:t>
            </a:r>
            <a:r>
              <a:rPr spc="-220" dirty="0"/>
              <a:t> </a:t>
            </a:r>
            <a:r>
              <a:rPr spc="-114" dirty="0"/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779" y="2487747"/>
            <a:ext cx="10988040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85" dirty="0">
                <a:latin typeface="Arial MT"/>
                <a:cs typeface="Arial MT"/>
              </a:rPr>
              <a:t>Add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EmployeeID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set: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30588" y="4153736"/>
            <a:ext cx="2777490" cy="53403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790"/>
              </a:lnSpc>
            </a:pPr>
            <a:r>
              <a:rPr sz="3300" spc="-10" dirty="0">
                <a:latin typeface="Courier New"/>
                <a:cs typeface="Courier New"/>
              </a:rPr>
              <a:t>employeeid,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8779" y="4119529"/>
            <a:ext cx="17722215" cy="528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4787265" algn="l"/>
              </a:tabLst>
            </a:pPr>
            <a:r>
              <a:rPr sz="3300" spc="-10" dirty="0">
                <a:latin typeface="Courier New"/>
                <a:cs typeface="Courier New"/>
              </a:rPr>
              <a:t>SELECT	LastName,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count(OrderID)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SimSun"/>
                <a:cs typeface="SimSun"/>
              </a:rPr>
              <a:t>"</a:t>
            </a:r>
            <a:r>
              <a:rPr sz="3300" spc="-50" dirty="0">
                <a:latin typeface="Courier New"/>
                <a:cs typeface="Courier New"/>
              </a:rPr>
              <a:t>Order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Courier New"/>
                <a:cs typeface="Courier New"/>
              </a:rPr>
              <a:t>Total</a:t>
            </a:r>
            <a:r>
              <a:rPr sz="3300" spc="-50" dirty="0">
                <a:latin typeface="SimSun"/>
                <a:cs typeface="SimSun"/>
              </a:rPr>
              <a:t>"</a:t>
            </a:r>
            <a:endParaRPr sz="3300">
              <a:latin typeface="SimSun"/>
              <a:cs typeface="SimSu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2857" y="4619619"/>
            <a:ext cx="13421994" cy="4950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8485" marR="4026535" indent="-1256665">
              <a:lnSpc>
                <a:spcPct val="139900"/>
              </a:lnSpc>
              <a:spcBef>
                <a:spcPts val="100"/>
              </a:spcBef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"alanparadise/nw"."employees",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"alanparadise/nw"."orders"</a:t>
            </a:r>
            <a:endParaRPr sz="3300">
              <a:latin typeface="Courier New"/>
              <a:cs typeface="Courier New"/>
            </a:endParaRPr>
          </a:p>
          <a:p>
            <a:pPr marL="592455" marR="5080">
              <a:lnSpc>
                <a:spcPts val="3540"/>
              </a:lnSpc>
              <a:spcBef>
                <a:spcPts val="2030"/>
              </a:spcBef>
              <a:tabLst>
                <a:tab pos="13157200" algn="l"/>
              </a:tabLst>
            </a:pPr>
            <a:r>
              <a:rPr sz="3300" spc="-10" dirty="0">
                <a:latin typeface="Courier New"/>
                <a:cs typeface="Courier New"/>
              </a:rPr>
              <a:t>wher</a:t>
            </a:r>
            <a:r>
              <a:rPr sz="3300" spc="-5" dirty="0">
                <a:latin typeface="Courier New"/>
                <a:cs typeface="Courier New"/>
              </a:rPr>
              <a:t>e </a:t>
            </a:r>
            <a:r>
              <a:rPr sz="3300" spc="-10" dirty="0">
                <a:latin typeface="Courier New"/>
                <a:cs typeface="Courier New"/>
              </a:rPr>
              <a:t>"alanparadise/nw"."</a:t>
            </a:r>
            <a:r>
              <a:rPr sz="3300" spc="-5" dirty="0">
                <a:latin typeface="Courier New"/>
                <a:cs typeface="Courier New"/>
              </a:rPr>
              <a:t>e</a:t>
            </a:r>
            <a:r>
              <a:rPr sz="3300" spc="-10" dirty="0">
                <a:latin typeface="Courier New"/>
                <a:cs typeface="Courier New"/>
              </a:rPr>
              <a:t>mployees"."employeeid</a:t>
            </a:r>
            <a:r>
              <a:rPr sz="3300" spc="-5" dirty="0">
                <a:latin typeface="Courier New"/>
                <a:cs typeface="Courier New"/>
              </a:rPr>
              <a:t>"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=  </a:t>
            </a:r>
            <a:r>
              <a:rPr sz="3300" spc="-10" dirty="0">
                <a:latin typeface="Courier New"/>
                <a:cs typeface="Courier New"/>
              </a:rPr>
              <a:t>"alanparadise/nw"."orders"."employeeid"</a:t>
            </a:r>
            <a:endParaRPr sz="3300">
              <a:latin typeface="Courier New"/>
              <a:cs typeface="Courier New"/>
            </a:endParaRPr>
          </a:p>
          <a:p>
            <a:pPr marL="592455" marR="5784850">
              <a:lnSpc>
                <a:spcPct val="139400"/>
              </a:lnSpc>
              <a:spcBef>
                <a:spcPts val="30"/>
              </a:spcBef>
              <a:tabLst>
                <a:tab pos="2853690" algn="l"/>
              </a:tabLst>
            </a:pPr>
            <a:r>
              <a:rPr sz="3300" spc="-10" dirty="0">
                <a:latin typeface="Courier New"/>
                <a:cs typeface="Courier New"/>
              </a:rPr>
              <a:t>GROUP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LastName, FirstName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Order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3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desc;</a:t>
            </a:r>
            <a:endParaRPr sz="33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575"/>
              </a:spcBef>
            </a:pPr>
            <a:r>
              <a:rPr sz="4950" spc="-5" dirty="0">
                <a:latin typeface="Arial MT"/>
                <a:cs typeface="Arial MT"/>
              </a:rPr>
              <a:t>What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happens?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375818" y="5449751"/>
            <a:ext cx="99060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Times New Roman"/>
                <a:cs typeface="Times New Roman"/>
              </a:rPr>
              <a:t>7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691576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29" dirty="0"/>
              <a:t> </a:t>
            </a:r>
            <a:r>
              <a:rPr spc="-210" dirty="0"/>
              <a:t>Joins</a:t>
            </a:r>
            <a:r>
              <a:rPr spc="-204" dirty="0"/>
              <a:t> </a:t>
            </a:r>
            <a:r>
              <a:rPr spc="780" dirty="0"/>
              <a:t>-</a:t>
            </a:r>
            <a:r>
              <a:rPr spc="-215" dirty="0"/>
              <a:t> </a:t>
            </a:r>
            <a:r>
              <a:rPr spc="-130" dirty="0"/>
              <a:t>Basic</a:t>
            </a:r>
            <a:r>
              <a:rPr spc="-220" dirty="0"/>
              <a:t> </a:t>
            </a:r>
            <a:r>
              <a:rPr spc="-114" dirty="0"/>
              <a:t>Example</a:t>
            </a: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3736" y="2393349"/>
            <a:ext cx="14465528" cy="7259161"/>
          </a:xfrm>
          <a:prstGeom prst="rect">
            <a:avLst/>
          </a:prstGeom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9106515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85" dirty="0"/>
              <a:t>J</a:t>
            </a:r>
            <a:r>
              <a:rPr sz="9450" spc="-204" dirty="0"/>
              <a:t>oi</a:t>
            </a:r>
            <a:r>
              <a:rPr sz="9450" spc="-229" dirty="0"/>
              <a:t>n</a:t>
            </a:r>
            <a:r>
              <a:rPr sz="9450" spc="-165" dirty="0"/>
              <a:t>s</a:t>
            </a:r>
            <a:r>
              <a:rPr sz="9450" spc="-21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7900" spc="-175" dirty="0"/>
              <a:t>Q</a:t>
            </a:r>
            <a:r>
              <a:rPr sz="7900" spc="-165" dirty="0"/>
              <a:t>u</a:t>
            </a:r>
            <a:r>
              <a:rPr sz="7900" spc="-110" dirty="0"/>
              <a:t>a</a:t>
            </a:r>
            <a:r>
              <a:rPr sz="7900" spc="-114" dirty="0"/>
              <a:t>l</a:t>
            </a:r>
            <a:r>
              <a:rPr sz="7900" spc="-265" dirty="0"/>
              <a:t>i</a:t>
            </a:r>
            <a:r>
              <a:rPr sz="7900" spc="-275" dirty="0"/>
              <a:t>fy</a:t>
            </a:r>
            <a:r>
              <a:rPr sz="7900" spc="-215" dirty="0"/>
              <a:t>i</a:t>
            </a:r>
            <a:r>
              <a:rPr sz="7900" spc="-245" dirty="0"/>
              <a:t>n</a:t>
            </a:r>
            <a:r>
              <a:rPr sz="7900" spc="10" dirty="0"/>
              <a:t>g</a:t>
            </a:r>
            <a:r>
              <a:rPr sz="7900" spc="-204" dirty="0"/>
              <a:t> </a:t>
            </a:r>
            <a:r>
              <a:rPr sz="7900" spc="45" dirty="0"/>
              <a:t>C</a:t>
            </a:r>
            <a:r>
              <a:rPr sz="7900" spc="-100" dirty="0"/>
              <a:t>o</a:t>
            </a:r>
            <a:r>
              <a:rPr sz="7900" spc="-265" dirty="0"/>
              <a:t>l</a:t>
            </a:r>
            <a:r>
              <a:rPr sz="7900" spc="-245" dirty="0"/>
              <a:t>u</a:t>
            </a:r>
            <a:r>
              <a:rPr sz="7900" spc="-100" dirty="0"/>
              <a:t>m</a:t>
            </a:r>
            <a:r>
              <a:rPr sz="7900" spc="5" dirty="0"/>
              <a:t>n</a:t>
            </a:r>
            <a:r>
              <a:rPr sz="7900" spc="-204" dirty="0"/>
              <a:t> </a:t>
            </a:r>
            <a:r>
              <a:rPr sz="7900" spc="45" dirty="0"/>
              <a:t>N</a:t>
            </a:r>
            <a:r>
              <a:rPr sz="7900" spc="-30" dirty="0"/>
              <a:t>ames</a:t>
            </a:r>
            <a:endParaRPr sz="7900"/>
          </a:p>
        </p:txBody>
      </p:sp>
      <p:sp>
        <p:nvSpPr>
          <p:cNvPr id="3" name="object 3"/>
          <p:cNvSpPr txBox="1"/>
          <p:nvPr/>
        </p:nvSpPr>
        <p:spPr>
          <a:xfrm>
            <a:off x="414853" y="2510364"/>
            <a:ext cx="15068550" cy="7057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719455" indent="-707390">
              <a:lnSpc>
                <a:spcPct val="100000"/>
              </a:lnSpc>
              <a:spcBef>
                <a:spcPts val="105"/>
              </a:spcBef>
              <a:buChar char="•"/>
              <a:tabLst>
                <a:tab pos="718820" algn="l"/>
                <a:tab pos="720090" algn="l"/>
              </a:tabLst>
            </a:pPr>
            <a:r>
              <a:rPr sz="3950" spc="40" dirty="0">
                <a:latin typeface="Arial MT"/>
                <a:cs typeface="Arial MT"/>
              </a:rPr>
              <a:t>“EmployeeID”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exists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in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spc="-35" dirty="0">
                <a:latin typeface="Arial MT"/>
                <a:cs typeface="Arial MT"/>
              </a:rPr>
              <a:t>BOTH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20" dirty="0">
                <a:latin typeface="Arial MT"/>
                <a:cs typeface="Arial MT"/>
              </a:rPr>
              <a:t>tables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in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35" dirty="0">
                <a:latin typeface="Arial MT"/>
                <a:cs typeface="Arial MT"/>
              </a:rPr>
              <a:t>this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15" dirty="0">
                <a:latin typeface="Arial MT"/>
                <a:cs typeface="Arial MT"/>
              </a:rPr>
              <a:t>query.</a:t>
            </a:r>
            <a:endParaRPr sz="3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 MT"/>
              <a:buChar char="•"/>
            </a:pPr>
            <a:endParaRPr sz="37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buChar char="•"/>
              <a:tabLst>
                <a:tab pos="718820" algn="l"/>
                <a:tab pos="720090" algn="l"/>
              </a:tabLst>
            </a:pPr>
            <a:r>
              <a:rPr sz="3950" spc="-70" dirty="0">
                <a:latin typeface="Arial MT"/>
                <a:cs typeface="Arial MT"/>
              </a:rPr>
              <a:t>We</a:t>
            </a:r>
            <a:r>
              <a:rPr sz="3950" spc="-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need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110" dirty="0">
                <a:latin typeface="Arial MT"/>
                <a:cs typeface="Arial MT"/>
              </a:rPr>
              <a:t>to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spc="15" dirty="0">
                <a:latin typeface="Arial MT"/>
                <a:cs typeface="Arial MT"/>
              </a:rPr>
              <a:t>tell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spc="-45" dirty="0">
                <a:latin typeface="Arial MT"/>
                <a:cs typeface="Arial MT"/>
              </a:rPr>
              <a:t>SQL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55" dirty="0">
                <a:latin typeface="Arial MT"/>
                <a:cs typeface="Arial MT"/>
              </a:rPr>
              <a:t>which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table</a:t>
            </a:r>
            <a:r>
              <a:rPr sz="3950" spc="-10" dirty="0">
                <a:latin typeface="Arial MT"/>
                <a:cs typeface="Arial MT"/>
              </a:rPr>
              <a:t> </a:t>
            </a:r>
            <a:r>
              <a:rPr sz="3950" spc="110" dirty="0">
                <a:latin typeface="Arial MT"/>
                <a:cs typeface="Arial MT"/>
              </a:rPr>
              <a:t>to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spc="45" dirty="0">
                <a:latin typeface="Arial MT"/>
                <a:cs typeface="Arial MT"/>
              </a:rPr>
              <a:t>get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70" dirty="0">
                <a:latin typeface="Arial MT"/>
                <a:cs typeface="Arial MT"/>
              </a:rPr>
              <a:t>it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45" dirty="0">
                <a:latin typeface="Arial MT"/>
                <a:cs typeface="Arial MT"/>
              </a:rPr>
              <a:t>from.</a:t>
            </a:r>
            <a:endParaRPr sz="3950">
              <a:latin typeface="Arial MT"/>
              <a:cs typeface="Arial MT"/>
            </a:endParaRPr>
          </a:p>
          <a:p>
            <a:pPr marL="719455" marR="5080" indent="-707390">
              <a:lnSpc>
                <a:spcPct val="149900"/>
              </a:lnSpc>
              <a:spcBef>
                <a:spcPts val="2040"/>
              </a:spcBef>
              <a:buChar char="•"/>
              <a:tabLst>
                <a:tab pos="718820" algn="l"/>
                <a:tab pos="720090" algn="l"/>
              </a:tabLst>
            </a:pPr>
            <a:r>
              <a:rPr sz="3950" spc="-70" dirty="0">
                <a:latin typeface="Arial MT"/>
                <a:cs typeface="Arial MT"/>
              </a:rPr>
              <a:t>We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35" dirty="0">
                <a:latin typeface="Arial MT"/>
                <a:cs typeface="Arial MT"/>
              </a:rPr>
              <a:t>prefix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the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table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15" dirty="0">
                <a:latin typeface="Arial MT"/>
                <a:cs typeface="Arial MT"/>
              </a:rPr>
              <a:t>name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in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spc="60" dirty="0">
                <a:latin typeface="Arial MT"/>
                <a:cs typeface="Arial MT"/>
              </a:rPr>
              <a:t>front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70" dirty="0">
                <a:latin typeface="Arial MT"/>
                <a:cs typeface="Arial MT"/>
              </a:rPr>
              <a:t>of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the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50" dirty="0">
                <a:latin typeface="Arial MT"/>
                <a:cs typeface="Arial MT"/>
              </a:rPr>
              <a:t>column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-15" dirty="0">
                <a:latin typeface="Arial MT"/>
                <a:cs typeface="Arial MT"/>
              </a:rPr>
              <a:t>name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15" dirty="0">
                <a:latin typeface="Arial MT"/>
                <a:cs typeface="Arial MT"/>
              </a:rPr>
              <a:t>separated </a:t>
            </a:r>
            <a:r>
              <a:rPr sz="3950" spc="-1085" dirty="0">
                <a:latin typeface="Arial MT"/>
                <a:cs typeface="Arial MT"/>
              </a:rPr>
              <a:t> </a:t>
            </a:r>
            <a:r>
              <a:rPr sz="3950" spc="75" dirty="0">
                <a:latin typeface="Arial MT"/>
                <a:cs typeface="Arial MT"/>
              </a:rPr>
              <a:t>by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75" dirty="0">
                <a:latin typeface="Arial MT"/>
                <a:cs typeface="Arial MT"/>
              </a:rPr>
              <a:t>a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370" dirty="0">
                <a:latin typeface="Arial MT"/>
                <a:cs typeface="Arial MT"/>
              </a:rPr>
              <a:t>“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.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370" dirty="0">
                <a:latin typeface="Arial MT"/>
                <a:cs typeface="Arial MT"/>
              </a:rPr>
              <a:t>”</a:t>
            </a:r>
            <a:endParaRPr sz="3950">
              <a:latin typeface="Arial MT"/>
              <a:cs typeface="Arial MT"/>
            </a:endParaRPr>
          </a:p>
          <a:p>
            <a:pPr marL="719455" marR="2113280" indent="-707390">
              <a:lnSpc>
                <a:spcPct val="151500"/>
              </a:lnSpc>
              <a:spcBef>
                <a:spcPts val="1880"/>
              </a:spcBef>
              <a:buChar char="•"/>
              <a:tabLst>
                <a:tab pos="718820" algn="l"/>
                <a:tab pos="720090" algn="l"/>
              </a:tabLst>
            </a:pPr>
            <a:r>
              <a:rPr sz="3950" spc="-45" dirty="0">
                <a:latin typeface="Arial MT"/>
                <a:cs typeface="Arial MT"/>
              </a:rPr>
              <a:t>Failure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110" dirty="0">
                <a:latin typeface="Arial MT"/>
                <a:cs typeface="Arial MT"/>
              </a:rPr>
              <a:t>to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15" dirty="0">
                <a:latin typeface="Arial MT"/>
                <a:cs typeface="Arial MT"/>
              </a:rPr>
              <a:t>fully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20" dirty="0">
                <a:latin typeface="Arial MT"/>
                <a:cs typeface="Arial MT"/>
              </a:rPr>
              <a:t>qualify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the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50" dirty="0">
                <a:latin typeface="Arial MT"/>
                <a:cs typeface="Arial MT"/>
              </a:rPr>
              <a:t>column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-15" dirty="0">
                <a:latin typeface="Arial MT"/>
                <a:cs typeface="Arial MT"/>
              </a:rPr>
              <a:t>name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30" dirty="0">
                <a:latin typeface="Arial MT"/>
                <a:cs typeface="Arial MT"/>
              </a:rPr>
              <a:t>will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10" dirty="0">
                <a:latin typeface="Arial MT"/>
                <a:cs typeface="Arial MT"/>
              </a:rPr>
              <a:t>result </a:t>
            </a:r>
            <a:r>
              <a:rPr sz="3950" spc="-5" dirty="0">
                <a:latin typeface="Arial MT"/>
                <a:cs typeface="Arial MT"/>
              </a:rPr>
              <a:t>in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-40" dirty="0">
                <a:latin typeface="Arial MT"/>
                <a:cs typeface="Arial MT"/>
              </a:rPr>
              <a:t>an </a:t>
            </a:r>
            <a:r>
              <a:rPr sz="3950" spc="-1080" dirty="0">
                <a:latin typeface="Arial MT"/>
                <a:cs typeface="Arial MT"/>
              </a:rPr>
              <a:t> </a:t>
            </a:r>
            <a:r>
              <a:rPr sz="3950" spc="65" dirty="0">
                <a:latin typeface="Arial MT"/>
                <a:cs typeface="Arial MT"/>
              </a:rPr>
              <a:t>“ambiguous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95" dirty="0">
                <a:latin typeface="Arial MT"/>
                <a:cs typeface="Arial MT"/>
              </a:rPr>
              <a:t>column”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error</a:t>
            </a:r>
            <a:endParaRPr sz="3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 MT"/>
              <a:buChar char="•"/>
            </a:pPr>
            <a:endParaRPr sz="37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buChar char="•"/>
              <a:tabLst>
                <a:tab pos="718820" algn="l"/>
                <a:tab pos="720090" algn="l"/>
              </a:tabLst>
            </a:pPr>
            <a:r>
              <a:rPr sz="3950" spc="-145" dirty="0">
                <a:latin typeface="Arial MT"/>
                <a:cs typeface="Arial MT"/>
              </a:rPr>
              <a:t>(We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spc="60" dirty="0">
                <a:latin typeface="Arial MT"/>
                <a:cs typeface="Arial MT"/>
              </a:rPr>
              <a:t>must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also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70" dirty="0">
                <a:latin typeface="Arial MT"/>
                <a:cs typeface="Arial MT"/>
              </a:rPr>
              <a:t>add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70" dirty="0">
                <a:latin typeface="Arial MT"/>
                <a:cs typeface="Arial MT"/>
              </a:rPr>
              <a:t>it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110" dirty="0">
                <a:latin typeface="Arial MT"/>
                <a:cs typeface="Arial MT"/>
              </a:rPr>
              <a:t>to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the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spc="30" dirty="0">
                <a:latin typeface="Arial MT"/>
                <a:cs typeface="Arial MT"/>
              </a:rPr>
              <a:t>Group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-35" dirty="0">
                <a:latin typeface="Arial MT"/>
                <a:cs typeface="Arial MT"/>
              </a:rPr>
              <a:t>By...)</a:t>
            </a:r>
            <a:endParaRPr sz="3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967325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165" dirty="0"/>
              <a:t>SQL</a:t>
            </a:r>
            <a:r>
              <a:rPr sz="9450" spc="-204" dirty="0"/>
              <a:t> </a:t>
            </a:r>
            <a:r>
              <a:rPr sz="9450" spc="-180" dirty="0"/>
              <a:t>Joins</a:t>
            </a:r>
            <a:r>
              <a:rPr sz="9450" spc="-215" dirty="0"/>
              <a:t> </a:t>
            </a:r>
            <a:r>
              <a:rPr sz="9450" spc="710" dirty="0"/>
              <a:t>-</a:t>
            </a:r>
            <a:r>
              <a:rPr sz="9450" spc="-210" dirty="0"/>
              <a:t> </a:t>
            </a:r>
            <a:r>
              <a:rPr sz="7250" spc="-180" dirty="0"/>
              <a:t>Qualifying</a:t>
            </a:r>
            <a:r>
              <a:rPr sz="7250" spc="-215" dirty="0"/>
              <a:t> </a:t>
            </a:r>
            <a:r>
              <a:rPr sz="7250" spc="-110" dirty="0"/>
              <a:t>Column</a:t>
            </a:r>
            <a:r>
              <a:rPr sz="7250" spc="-210" dirty="0"/>
              <a:t> </a:t>
            </a:r>
            <a:r>
              <a:rPr sz="7250" spc="-10" dirty="0"/>
              <a:t>Names</a:t>
            </a:r>
            <a:endParaRPr sz="7250"/>
          </a:p>
        </p:txBody>
      </p:sp>
      <p:sp>
        <p:nvSpPr>
          <p:cNvPr id="3" name="object 3"/>
          <p:cNvSpPr/>
          <p:nvPr/>
        </p:nvSpPr>
        <p:spPr>
          <a:xfrm>
            <a:off x="2186660" y="4169327"/>
            <a:ext cx="7287895" cy="481965"/>
          </a:xfrm>
          <a:custGeom>
            <a:avLst/>
            <a:gdLst/>
            <a:ahLst/>
            <a:cxnLst/>
            <a:rect l="l" t="t" r="r" b="b"/>
            <a:pathLst>
              <a:path w="7287895" h="481964">
                <a:moveTo>
                  <a:pt x="7287730" y="0"/>
                </a:moveTo>
                <a:lnTo>
                  <a:pt x="5026025" y="0"/>
                </a:lnTo>
                <a:lnTo>
                  <a:pt x="0" y="0"/>
                </a:lnTo>
                <a:lnTo>
                  <a:pt x="0" y="481660"/>
                </a:lnTo>
                <a:lnTo>
                  <a:pt x="5026025" y="481660"/>
                </a:lnTo>
                <a:lnTo>
                  <a:pt x="7287730" y="481660"/>
                </a:lnTo>
                <a:lnTo>
                  <a:pt x="7287730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725699" y="4169316"/>
            <a:ext cx="2764790" cy="481965"/>
          </a:xfrm>
          <a:custGeom>
            <a:avLst/>
            <a:gdLst/>
            <a:ahLst/>
            <a:cxnLst/>
            <a:rect l="l" t="t" r="r" b="b"/>
            <a:pathLst>
              <a:path w="2764790" h="481964">
                <a:moveTo>
                  <a:pt x="2764313" y="0"/>
                </a:moveTo>
                <a:lnTo>
                  <a:pt x="0" y="0"/>
                </a:lnTo>
                <a:lnTo>
                  <a:pt x="0" y="481660"/>
                </a:lnTo>
                <a:lnTo>
                  <a:pt x="2764313" y="481660"/>
                </a:lnTo>
                <a:lnTo>
                  <a:pt x="2764313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443160" y="8137785"/>
            <a:ext cx="7287895" cy="481965"/>
          </a:xfrm>
          <a:custGeom>
            <a:avLst/>
            <a:gdLst/>
            <a:ahLst/>
            <a:cxnLst/>
            <a:rect l="l" t="t" r="r" b="b"/>
            <a:pathLst>
              <a:path w="7287895" h="481965">
                <a:moveTo>
                  <a:pt x="7287742" y="0"/>
                </a:moveTo>
                <a:lnTo>
                  <a:pt x="5026025" y="0"/>
                </a:lnTo>
                <a:lnTo>
                  <a:pt x="0" y="0"/>
                </a:lnTo>
                <a:lnTo>
                  <a:pt x="0" y="481660"/>
                </a:lnTo>
                <a:lnTo>
                  <a:pt x="5026025" y="481660"/>
                </a:lnTo>
                <a:lnTo>
                  <a:pt x="7287742" y="481660"/>
                </a:lnTo>
                <a:lnTo>
                  <a:pt x="7287742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982210" y="8137781"/>
            <a:ext cx="3015615" cy="481965"/>
          </a:xfrm>
          <a:custGeom>
            <a:avLst/>
            <a:gdLst/>
            <a:ahLst/>
            <a:cxnLst/>
            <a:rect l="l" t="t" r="r" b="b"/>
            <a:pathLst>
              <a:path w="3015615" h="481965">
                <a:moveTo>
                  <a:pt x="3015614" y="0"/>
                </a:moveTo>
                <a:lnTo>
                  <a:pt x="0" y="0"/>
                </a:lnTo>
                <a:lnTo>
                  <a:pt x="0" y="481660"/>
                </a:lnTo>
                <a:lnTo>
                  <a:pt x="3015614" y="481660"/>
                </a:lnTo>
                <a:lnTo>
                  <a:pt x="3015614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14853" y="2450052"/>
            <a:ext cx="9929495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85" dirty="0">
                <a:latin typeface="Arial MT"/>
                <a:cs typeface="Arial MT"/>
              </a:rPr>
              <a:t>Add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EmployeeID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set: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14853" y="3875767"/>
            <a:ext cx="18370550" cy="5405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23110" marR="1009650" indent="-2010410">
              <a:lnSpc>
                <a:spcPct val="1414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4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"alanparadise/nw"."employees".employeeid,</a:t>
            </a:r>
            <a:r>
              <a:rPr sz="3300" spc="5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4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count(OrderID)</a:t>
            </a:r>
            <a:r>
              <a:rPr sz="3300" spc="-5" dirty="0">
                <a:latin typeface="Courier New"/>
                <a:cs typeface="Courier New"/>
              </a:rPr>
              <a:t> as </a:t>
            </a:r>
            <a:r>
              <a:rPr sz="3300" spc="-50" dirty="0">
                <a:latin typeface="SimSun"/>
                <a:cs typeface="SimSun"/>
              </a:rPr>
              <a:t>"</a:t>
            </a:r>
            <a:r>
              <a:rPr sz="3300" spc="-50" dirty="0">
                <a:latin typeface="Courier New"/>
                <a:cs typeface="Courier New"/>
              </a:rPr>
              <a:t>Order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Courier New"/>
                <a:cs typeface="Courier New"/>
              </a:rPr>
              <a:t>Total</a:t>
            </a:r>
            <a:r>
              <a:rPr sz="3300" spc="-50" dirty="0">
                <a:latin typeface="SimSun"/>
                <a:cs typeface="SimSun"/>
              </a:rPr>
              <a:t>"</a:t>
            </a:r>
            <a:endParaRPr sz="3300">
              <a:latin typeface="SimSun"/>
              <a:cs typeface="SimSun"/>
            </a:endParaRPr>
          </a:p>
          <a:p>
            <a:pPr marL="2023110" marR="8799830" indent="-1256665">
              <a:lnSpc>
                <a:spcPts val="5520"/>
              </a:lnSpc>
              <a:spcBef>
                <a:spcPts val="365"/>
              </a:spcBef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"alanparadise/nw"."employees",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"alanparadise/nw"."orders"</a:t>
            </a:r>
            <a:endParaRPr sz="3300">
              <a:latin typeface="Courier New"/>
              <a:cs typeface="Courier New"/>
            </a:endParaRPr>
          </a:p>
          <a:p>
            <a:pPr marL="766445" marR="4779010">
              <a:lnSpc>
                <a:spcPts val="3640"/>
              </a:lnSpc>
              <a:spcBef>
                <a:spcPts val="1505"/>
              </a:spcBef>
              <a:tabLst>
                <a:tab pos="13331190" algn="l"/>
              </a:tabLst>
            </a:pPr>
            <a:r>
              <a:rPr sz="3300" spc="-10" dirty="0">
                <a:latin typeface="Courier New"/>
                <a:cs typeface="Courier New"/>
              </a:rPr>
              <a:t>wher</a:t>
            </a:r>
            <a:r>
              <a:rPr sz="3300" spc="-5" dirty="0">
                <a:latin typeface="Courier New"/>
                <a:cs typeface="Courier New"/>
              </a:rPr>
              <a:t>e </a:t>
            </a:r>
            <a:r>
              <a:rPr sz="3300" spc="-10" dirty="0">
                <a:latin typeface="Courier New"/>
                <a:cs typeface="Courier New"/>
              </a:rPr>
              <a:t>"alanparadise/nw"."</a:t>
            </a:r>
            <a:r>
              <a:rPr sz="3300" spc="-5" dirty="0">
                <a:latin typeface="Courier New"/>
                <a:cs typeface="Courier New"/>
              </a:rPr>
              <a:t>e</a:t>
            </a:r>
            <a:r>
              <a:rPr sz="3300" spc="-10" dirty="0">
                <a:latin typeface="Courier New"/>
                <a:cs typeface="Courier New"/>
              </a:rPr>
              <a:t>mployees"."employeeid</a:t>
            </a:r>
            <a:r>
              <a:rPr sz="3300" spc="-5" dirty="0">
                <a:latin typeface="Courier New"/>
                <a:cs typeface="Courier New"/>
              </a:rPr>
              <a:t>"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=  </a:t>
            </a:r>
            <a:r>
              <a:rPr sz="3300" spc="-10" dirty="0">
                <a:latin typeface="Courier New"/>
                <a:cs typeface="Courier New"/>
              </a:rPr>
              <a:t>"alanparadise/nw"."orders"."employeeid"</a:t>
            </a:r>
            <a:endParaRPr sz="3300">
              <a:latin typeface="Courier New"/>
              <a:cs typeface="Courier New"/>
            </a:endParaRPr>
          </a:p>
          <a:p>
            <a:pPr marL="766445" marR="5080">
              <a:lnSpc>
                <a:spcPts val="5520"/>
              </a:lnSpc>
              <a:spcBef>
                <a:spcPts val="180"/>
              </a:spcBef>
              <a:tabLst>
                <a:tab pos="3027680" algn="l"/>
              </a:tabLst>
            </a:pPr>
            <a:r>
              <a:rPr sz="3300" spc="-10" dirty="0">
                <a:latin typeface="Courier New"/>
                <a:cs typeface="Courier New"/>
              </a:rPr>
              <a:t>GROUP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"alanparadise/nw"."employees".employeeid,</a:t>
            </a:r>
            <a:r>
              <a:rPr sz="3300" spc="6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6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Order </a:t>
            </a:r>
            <a:r>
              <a:rPr sz="3300" spc="-5" dirty="0">
                <a:latin typeface="Courier New"/>
                <a:cs typeface="Courier New"/>
              </a:rPr>
              <a:t>By 3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desc;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4631669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114" dirty="0"/>
              <a:t>J</a:t>
            </a:r>
            <a:r>
              <a:rPr spc="-250" dirty="0"/>
              <a:t>o</a:t>
            </a:r>
            <a:r>
              <a:rPr spc="-180" dirty="0"/>
              <a:t>i</a:t>
            </a:r>
            <a:r>
              <a:rPr spc="-305" dirty="0"/>
              <a:t>n</a:t>
            </a:r>
            <a:r>
              <a:rPr spc="-204" dirty="0"/>
              <a:t>s</a:t>
            </a:r>
            <a:r>
              <a:rPr spc="-195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110" dirty="0"/>
              <a:t>Tab</a:t>
            </a:r>
            <a:r>
              <a:rPr spc="-120" dirty="0"/>
              <a:t>l</a:t>
            </a:r>
            <a:r>
              <a:rPr spc="190" dirty="0"/>
              <a:t>e</a:t>
            </a:r>
            <a:r>
              <a:rPr spc="-204" dirty="0"/>
              <a:t> </a:t>
            </a:r>
            <a:r>
              <a:rPr spc="-505" dirty="0"/>
              <a:t>A</a:t>
            </a:r>
            <a:r>
              <a:rPr spc="-325" dirty="0"/>
              <a:t>li</a:t>
            </a:r>
            <a:r>
              <a:rPr spc="-110" dirty="0"/>
              <a:t>as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3576" y="2259063"/>
            <a:ext cx="16695419" cy="7273925"/>
          </a:xfrm>
          <a:prstGeom prst="rect">
            <a:avLst/>
          </a:prstGeom>
        </p:spPr>
        <p:txBody>
          <a:bodyPr vert="horz" wrap="square" lIns="0" tIns="2038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05"/>
              </a:spcBef>
              <a:tabLst>
                <a:tab pos="10251440" algn="l"/>
              </a:tabLst>
            </a:pPr>
            <a:r>
              <a:rPr sz="4450" spc="-45" dirty="0">
                <a:latin typeface="Arial MT"/>
                <a:cs typeface="Arial MT"/>
              </a:rPr>
              <a:t>To</a:t>
            </a:r>
            <a:r>
              <a:rPr sz="4450" spc="10" dirty="0">
                <a:latin typeface="Arial MT"/>
                <a:cs typeface="Arial MT"/>
              </a:rPr>
              <a:t> </a:t>
            </a:r>
            <a:r>
              <a:rPr sz="4450" spc="-45" dirty="0">
                <a:latin typeface="Arial MT"/>
                <a:cs typeface="Arial MT"/>
              </a:rPr>
              <a:t>save</a:t>
            </a:r>
            <a:r>
              <a:rPr sz="4450" spc="10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typing,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35" dirty="0">
                <a:latin typeface="Arial MT"/>
                <a:cs typeface="Arial MT"/>
              </a:rPr>
              <a:t>we</a:t>
            </a:r>
            <a:r>
              <a:rPr sz="4450" spc="1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can</a:t>
            </a:r>
            <a:r>
              <a:rPr sz="4450" spc="10" dirty="0">
                <a:latin typeface="Arial MT"/>
                <a:cs typeface="Arial MT"/>
              </a:rPr>
              <a:t> define </a:t>
            </a:r>
            <a:r>
              <a:rPr sz="4450" spc="-45" dirty="0">
                <a:latin typeface="Arial MT"/>
                <a:cs typeface="Arial MT"/>
              </a:rPr>
              <a:t>an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90" dirty="0">
                <a:latin typeface="Arial MT"/>
                <a:cs typeface="Arial MT"/>
              </a:rPr>
              <a:t>“alias”	</a:t>
            </a:r>
            <a:r>
              <a:rPr sz="4450" spc="50" dirty="0">
                <a:latin typeface="Arial MT"/>
                <a:cs typeface="Arial MT"/>
              </a:rPr>
              <a:t>for</a:t>
            </a:r>
            <a:r>
              <a:rPr sz="4450" spc="-20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each</a:t>
            </a:r>
            <a:r>
              <a:rPr sz="4450" spc="-25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table.</a:t>
            </a:r>
            <a:endParaRPr sz="4450">
              <a:latin typeface="Arial MT"/>
              <a:cs typeface="Arial MT"/>
            </a:endParaRPr>
          </a:p>
          <a:p>
            <a:pPr marL="12700" marR="5080">
              <a:lnSpc>
                <a:spcPts val="4790"/>
              </a:lnSpc>
              <a:spcBef>
                <a:spcPts val="2125"/>
              </a:spcBef>
              <a:tabLst>
                <a:tab pos="14786610" algn="l"/>
              </a:tabLst>
            </a:pPr>
            <a:r>
              <a:rPr sz="4450" spc="-85" dirty="0">
                <a:latin typeface="Arial MT"/>
                <a:cs typeface="Arial MT"/>
              </a:rPr>
              <a:t>We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can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160" dirty="0">
                <a:latin typeface="Arial MT"/>
                <a:cs typeface="Arial MT"/>
              </a:rPr>
              <a:t>t</a:t>
            </a:r>
            <a:r>
              <a:rPr sz="4450" dirty="0">
                <a:latin typeface="Arial MT"/>
                <a:cs typeface="Arial MT"/>
              </a:rPr>
              <a:t>e</a:t>
            </a:r>
            <a:r>
              <a:rPr sz="4450" spc="-5" dirty="0">
                <a:latin typeface="Arial MT"/>
                <a:cs typeface="Arial MT"/>
              </a:rPr>
              <a:t>m</a:t>
            </a:r>
            <a:r>
              <a:rPr sz="4450" spc="160" dirty="0">
                <a:latin typeface="Arial MT"/>
                <a:cs typeface="Arial MT"/>
              </a:rPr>
              <a:t>p</a:t>
            </a:r>
            <a:r>
              <a:rPr sz="4450" spc="80" dirty="0">
                <a:latin typeface="Arial MT"/>
                <a:cs typeface="Arial MT"/>
              </a:rPr>
              <a:t>o</a:t>
            </a:r>
            <a:r>
              <a:rPr sz="4450" dirty="0">
                <a:latin typeface="Arial MT"/>
                <a:cs typeface="Arial MT"/>
              </a:rPr>
              <a:t>r</a:t>
            </a:r>
            <a:r>
              <a:rPr sz="4450" spc="-45" dirty="0">
                <a:latin typeface="Arial MT"/>
                <a:cs typeface="Arial MT"/>
              </a:rPr>
              <a:t>ar</a:t>
            </a:r>
            <a:r>
              <a:rPr sz="4450" spc="-5" dirty="0">
                <a:latin typeface="Arial MT"/>
                <a:cs typeface="Arial MT"/>
              </a:rPr>
              <a:t>il</a:t>
            </a:r>
            <a:r>
              <a:rPr sz="4450" dirty="0">
                <a:latin typeface="Arial MT"/>
                <a:cs typeface="Arial MT"/>
              </a:rPr>
              <a:t>y </a:t>
            </a:r>
            <a:r>
              <a:rPr sz="4450" spc="-250" dirty="0">
                <a:latin typeface="Arial MT"/>
                <a:cs typeface="Arial MT"/>
              </a:rPr>
              <a:t>–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80" dirty="0">
                <a:latin typeface="Arial MT"/>
                <a:cs typeface="Arial MT"/>
              </a:rPr>
              <a:t>o</a:t>
            </a:r>
            <a:r>
              <a:rPr sz="4450" spc="-5" dirty="0">
                <a:latin typeface="Arial MT"/>
                <a:cs typeface="Arial MT"/>
              </a:rPr>
              <a:t>nl</a:t>
            </a:r>
            <a:r>
              <a:rPr sz="4450" dirty="0">
                <a:latin typeface="Arial MT"/>
                <a:cs typeface="Arial MT"/>
              </a:rPr>
              <a:t>y </a:t>
            </a:r>
            <a:r>
              <a:rPr sz="4450" spc="80" dirty="0">
                <a:latin typeface="Arial MT"/>
                <a:cs typeface="Arial MT"/>
              </a:rPr>
              <a:t>fo</a:t>
            </a:r>
            <a:r>
              <a:rPr sz="4450" dirty="0">
                <a:latin typeface="Arial MT"/>
                <a:cs typeface="Arial MT"/>
              </a:rPr>
              <a:t>r </a:t>
            </a:r>
            <a:r>
              <a:rPr sz="4450" spc="160" dirty="0">
                <a:latin typeface="Arial MT"/>
                <a:cs typeface="Arial MT"/>
              </a:rPr>
              <a:t>t</a:t>
            </a:r>
            <a:r>
              <a:rPr sz="4450" spc="-5" dirty="0">
                <a:latin typeface="Arial MT"/>
                <a:cs typeface="Arial MT"/>
              </a:rPr>
              <a:t>h</a:t>
            </a:r>
            <a:r>
              <a:rPr sz="4450" spc="-85" dirty="0">
                <a:latin typeface="Arial MT"/>
                <a:cs typeface="Arial MT"/>
              </a:rPr>
              <a:t>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160" dirty="0">
                <a:latin typeface="Arial MT"/>
                <a:cs typeface="Arial MT"/>
              </a:rPr>
              <a:t>d</a:t>
            </a:r>
            <a:r>
              <a:rPr sz="4450" spc="-5" dirty="0">
                <a:latin typeface="Arial MT"/>
                <a:cs typeface="Arial MT"/>
              </a:rPr>
              <a:t>u</a:t>
            </a:r>
            <a:r>
              <a:rPr sz="4450" dirty="0">
                <a:latin typeface="Arial MT"/>
                <a:cs typeface="Arial MT"/>
              </a:rPr>
              <a:t>r</a:t>
            </a:r>
            <a:r>
              <a:rPr sz="4450" spc="50" dirty="0">
                <a:latin typeface="Arial MT"/>
                <a:cs typeface="Arial MT"/>
              </a:rPr>
              <a:t>a</a:t>
            </a:r>
            <a:r>
              <a:rPr sz="4450" spc="20" dirty="0">
                <a:latin typeface="Arial MT"/>
                <a:cs typeface="Arial MT"/>
              </a:rPr>
              <a:t>t</a:t>
            </a:r>
            <a:r>
              <a:rPr sz="4450" spc="-5" dirty="0">
                <a:latin typeface="Arial MT"/>
                <a:cs typeface="Arial MT"/>
              </a:rPr>
              <a:t>i</a:t>
            </a:r>
            <a:r>
              <a:rPr sz="4450" spc="80" dirty="0">
                <a:latin typeface="Arial MT"/>
                <a:cs typeface="Arial MT"/>
              </a:rPr>
              <a:t>o</a:t>
            </a:r>
            <a:r>
              <a:rPr sz="4450" dirty="0">
                <a:latin typeface="Arial MT"/>
                <a:cs typeface="Arial MT"/>
              </a:rPr>
              <a:t>n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80" dirty="0">
                <a:latin typeface="Arial MT"/>
                <a:cs typeface="Arial MT"/>
              </a:rPr>
              <a:t>of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160" dirty="0">
                <a:latin typeface="Arial MT"/>
                <a:cs typeface="Arial MT"/>
              </a:rPr>
              <a:t>t</a:t>
            </a:r>
            <a:r>
              <a:rPr sz="4450" spc="-5" dirty="0">
                <a:latin typeface="Arial MT"/>
                <a:cs typeface="Arial MT"/>
              </a:rPr>
              <a:t>hi</a:t>
            </a:r>
            <a:r>
              <a:rPr sz="4450" dirty="0">
                <a:latin typeface="Arial MT"/>
                <a:cs typeface="Arial MT"/>
              </a:rPr>
              <a:t>s </a:t>
            </a:r>
            <a:r>
              <a:rPr sz="4450" spc="160" dirty="0">
                <a:latin typeface="Arial MT"/>
                <a:cs typeface="Arial MT"/>
              </a:rPr>
              <a:t>q</a:t>
            </a:r>
            <a:r>
              <a:rPr sz="4450" spc="-5" dirty="0">
                <a:latin typeface="Arial MT"/>
                <a:cs typeface="Arial MT"/>
              </a:rPr>
              <a:t>u</a:t>
            </a:r>
            <a:r>
              <a:rPr sz="4450" spc="-45" dirty="0">
                <a:latin typeface="Arial MT"/>
                <a:cs typeface="Arial MT"/>
              </a:rPr>
              <a:t>er</a:t>
            </a:r>
            <a:r>
              <a:rPr sz="4450" dirty="0">
                <a:latin typeface="Arial MT"/>
                <a:cs typeface="Arial MT"/>
              </a:rPr>
              <a:t>y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45" dirty="0">
                <a:latin typeface="Arial MT"/>
                <a:cs typeface="Arial MT"/>
              </a:rPr>
              <a:t>-</a:t>
            </a:r>
            <a:r>
              <a:rPr sz="4450" spc="250" dirty="0">
                <a:latin typeface="Arial MT"/>
                <a:cs typeface="Arial MT"/>
              </a:rPr>
              <a:t>-</a:t>
            </a:r>
            <a:r>
              <a:rPr sz="4450" dirty="0">
                <a:latin typeface="Arial MT"/>
                <a:cs typeface="Arial MT"/>
              </a:rPr>
              <a:t>	r</a:t>
            </a:r>
            <a:r>
              <a:rPr sz="4450" spc="-45" dirty="0">
                <a:latin typeface="Arial MT"/>
                <a:cs typeface="Arial MT"/>
              </a:rPr>
              <a:t>e</a:t>
            </a:r>
            <a:r>
              <a:rPr sz="4450" spc="-50" dirty="0">
                <a:latin typeface="Arial MT"/>
                <a:cs typeface="Arial MT"/>
              </a:rPr>
              <a:t>n</a:t>
            </a:r>
            <a:r>
              <a:rPr sz="4450" dirty="0">
                <a:latin typeface="Arial MT"/>
                <a:cs typeface="Arial MT"/>
              </a:rPr>
              <a:t>a</a:t>
            </a:r>
            <a:r>
              <a:rPr sz="4450" spc="-5" dirty="0">
                <a:latin typeface="Arial MT"/>
                <a:cs typeface="Arial MT"/>
              </a:rPr>
              <a:t>m</a:t>
            </a:r>
            <a:r>
              <a:rPr sz="4450" spc="-60" dirty="0">
                <a:latin typeface="Arial MT"/>
                <a:cs typeface="Arial MT"/>
              </a:rPr>
              <a:t>e 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" dirty="0">
                <a:latin typeface="Arial MT"/>
                <a:cs typeface="Arial MT"/>
              </a:rPr>
              <a:t>employees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30" dirty="0">
                <a:latin typeface="Arial MT"/>
                <a:cs typeface="Arial MT"/>
              </a:rPr>
              <a:t>table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140" dirty="0">
                <a:latin typeface="Arial MT"/>
                <a:cs typeface="Arial MT"/>
              </a:rPr>
              <a:t>“E”,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and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30" dirty="0">
                <a:latin typeface="Arial MT"/>
                <a:cs typeface="Arial MT"/>
              </a:rPr>
              <a:t>rename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orders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30" dirty="0">
                <a:latin typeface="Arial MT"/>
                <a:cs typeface="Arial MT"/>
              </a:rPr>
              <a:t>table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180" dirty="0">
                <a:latin typeface="Arial MT"/>
                <a:cs typeface="Arial MT"/>
              </a:rPr>
              <a:t>“O”.</a:t>
            </a:r>
            <a:endParaRPr sz="4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4750">
              <a:latin typeface="Arial MT"/>
              <a:cs typeface="Arial MT"/>
            </a:endParaRPr>
          </a:p>
          <a:p>
            <a:pPr marL="766445" marR="1993900" indent="-754380">
              <a:lnSpc>
                <a:spcPct val="137400"/>
              </a:lnSpc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count(OrderID)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SimSun"/>
                <a:cs typeface="SimSun"/>
              </a:rPr>
              <a:t>"</a:t>
            </a:r>
            <a:r>
              <a:rPr sz="3300" spc="-50" dirty="0">
                <a:latin typeface="Courier New"/>
                <a:cs typeface="Courier New"/>
              </a:rPr>
              <a:t>Order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Courier New"/>
                <a:cs typeface="Courier New"/>
              </a:rPr>
              <a:t>Total</a:t>
            </a:r>
            <a:r>
              <a:rPr sz="3300" spc="-50" dirty="0">
                <a:latin typeface="SimSun"/>
                <a:cs typeface="SimSun"/>
              </a:rPr>
              <a:t>" </a:t>
            </a:r>
            <a:r>
              <a:rPr sz="3300" spc="-1635" dirty="0">
                <a:latin typeface="SimSun"/>
                <a:cs typeface="SimSun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"alanparadise/nw"."employees"</a:t>
            </a:r>
            <a:r>
              <a:rPr sz="3300" spc="-5" dirty="0">
                <a:latin typeface="Courier New"/>
                <a:cs typeface="Courier New"/>
              </a:rPr>
              <a:t> E,</a:t>
            </a:r>
            <a:endParaRPr sz="3300">
              <a:latin typeface="Courier New"/>
              <a:cs typeface="Courier New"/>
            </a:endParaRPr>
          </a:p>
          <a:p>
            <a:pPr marL="766445" marR="7124700" indent="1256030">
              <a:lnSpc>
                <a:spcPct val="139400"/>
              </a:lnSpc>
              <a:tabLst>
                <a:tab pos="5792470" algn="l"/>
                <a:tab pos="6546215" algn="l"/>
              </a:tabLst>
            </a:pPr>
            <a:r>
              <a:rPr sz="3300" spc="-10" dirty="0">
                <a:latin typeface="Courier New"/>
                <a:cs typeface="Courier New"/>
              </a:rPr>
              <a:t>"alanparadise/nw"."orders"</a:t>
            </a:r>
            <a:r>
              <a:rPr sz="3300" spc="-5" dirty="0">
                <a:latin typeface="Courier New"/>
                <a:cs typeface="Courier New"/>
              </a:rPr>
              <a:t> O 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wher</a:t>
            </a:r>
            <a:r>
              <a:rPr sz="3300" spc="-5" dirty="0">
                <a:latin typeface="Courier New"/>
                <a:cs typeface="Courier New"/>
              </a:rPr>
              <a:t>e E</a:t>
            </a:r>
            <a:r>
              <a:rPr sz="3300" spc="-10" dirty="0">
                <a:latin typeface="Courier New"/>
                <a:cs typeface="Courier New"/>
              </a:rPr>
              <a:t>.employeei</a:t>
            </a:r>
            <a:r>
              <a:rPr sz="3300" spc="-5" dirty="0">
                <a:latin typeface="Courier New"/>
                <a:cs typeface="Courier New"/>
              </a:rPr>
              <a:t>d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=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O</a:t>
            </a:r>
            <a:r>
              <a:rPr sz="3300" spc="-10" dirty="0">
                <a:latin typeface="Courier New"/>
                <a:cs typeface="Courier New"/>
              </a:rPr>
              <a:t>.employeeid</a:t>
            </a:r>
            <a:endParaRPr sz="3300">
              <a:latin typeface="Courier New"/>
              <a:cs typeface="Courier New"/>
            </a:endParaRPr>
          </a:p>
          <a:p>
            <a:pPr marL="766445" marR="8884285">
              <a:lnSpc>
                <a:spcPct val="139400"/>
              </a:lnSpc>
              <a:spcBef>
                <a:spcPts val="80"/>
              </a:spcBef>
              <a:tabLst>
                <a:tab pos="3027680" algn="l"/>
              </a:tabLst>
            </a:pPr>
            <a:r>
              <a:rPr sz="3300" spc="-10" dirty="0">
                <a:latin typeface="Courier New"/>
                <a:cs typeface="Courier New"/>
              </a:rPr>
              <a:t>GROUP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LastName, FirstName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Order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3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desc;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53041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29" dirty="0"/>
              <a:t> </a:t>
            </a:r>
            <a:r>
              <a:rPr spc="-85" dirty="0"/>
              <a:t>Implicit</a:t>
            </a:r>
            <a:r>
              <a:rPr spc="-225" dirty="0"/>
              <a:t> </a:t>
            </a:r>
            <a:r>
              <a:rPr spc="-75" dirty="0"/>
              <a:t>and</a:t>
            </a:r>
            <a:r>
              <a:rPr spc="-215" dirty="0"/>
              <a:t> </a:t>
            </a:r>
            <a:r>
              <a:rPr spc="-175" dirty="0"/>
              <a:t>Explicit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2" y="2439999"/>
            <a:ext cx="14937105" cy="47161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has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45" dirty="0">
                <a:latin typeface="Arial MT"/>
                <a:cs typeface="Arial MT"/>
              </a:rPr>
              <a:t>two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types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5" dirty="0">
                <a:latin typeface="Arial MT"/>
                <a:cs typeface="Arial MT"/>
              </a:rPr>
              <a:t>inner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joins: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Implicit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Explicit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75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4950" spc="65" dirty="0">
                <a:latin typeface="Arial MT"/>
                <a:cs typeface="Arial MT"/>
              </a:rPr>
              <a:t>Implicit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inner </a:t>
            </a:r>
            <a:r>
              <a:rPr sz="4950" spc="15" dirty="0">
                <a:latin typeface="Arial MT"/>
                <a:cs typeface="Arial MT"/>
              </a:rPr>
              <a:t>join:</a:t>
            </a:r>
            <a:endParaRPr sz="4950">
              <a:latin typeface="Arial MT"/>
              <a:cs typeface="Arial MT"/>
            </a:endParaRPr>
          </a:p>
          <a:p>
            <a:pPr marL="766445" marR="234950" indent="-754380">
              <a:lnSpc>
                <a:spcPct val="137400"/>
              </a:lnSpc>
              <a:spcBef>
                <a:spcPts val="5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count(OrderID)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SimSun"/>
                <a:cs typeface="SimSun"/>
              </a:rPr>
              <a:t>"</a:t>
            </a:r>
            <a:r>
              <a:rPr sz="3300" spc="-50" dirty="0">
                <a:latin typeface="Courier New"/>
                <a:cs typeface="Courier New"/>
              </a:rPr>
              <a:t>Order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Courier New"/>
                <a:cs typeface="Courier New"/>
              </a:rPr>
              <a:t>Total</a:t>
            </a:r>
            <a:r>
              <a:rPr sz="3300" spc="-50" dirty="0">
                <a:latin typeface="SimSun"/>
                <a:cs typeface="SimSun"/>
              </a:rPr>
              <a:t>" </a:t>
            </a:r>
            <a:r>
              <a:rPr sz="3300" spc="-1635" dirty="0">
                <a:latin typeface="SimSun"/>
                <a:cs typeface="SimSun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"alanparadise/nw"."employees"</a:t>
            </a:r>
            <a:r>
              <a:rPr sz="3300" spc="-5" dirty="0">
                <a:latin typeface="Courier New"/>
                <a:cs typeface="Courier New"/>
              </a:rPr>
              <a:t> E,</a:t>
            </a:r>
            <a:endParaRPr sz="3300">
              <a:latin typeface="Courier New"/>
              <a:cs typeface="Courier New"/>
            </a:endParaRPr>
          </a:p>
          <a:p>
            <a:pPr marL="2022475">
              <a:lnSpc>
                <a:spcPct val="100000"/>
              </a:lnSpc>
              <a:spcBef>
                <a:spcPts val="1560"/>
              </a:spcBef>
            </a:pPr>
            <a:r>
              <a:rPr sz="3300" spc="-10" dirty="0">
                <a:latin typeface="Courier New"/>
                <a:cs typeface="Courier New"/>
              </a:rPr>
              <a:t>"alanparadise/nw"."orders"</a:t>
            </a:r>
            <a:r>
              <a:rPr sz="3300" spc="-5" dirty="0">
                <a:latin typeface="Courier New"/>
                <a:cs typeface="Courier New"/>
              </a:rPr>
              <a:t> O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1456" y="7426206"/>
            <a:ext cx="8808720" cy="48196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90"/>
              </a:lnSpc>
              <a:tabLst>
                <a:tab pos="5025390" algn="l"/>
                <a:tab pos="5779770" algn="l"/>
              </a:tabLst>
            </a:pPr>
            <a:r>
              <a:rPr sz="3300" spc="-10" dirty="0">
                <a:latin typeface="Courier New"/>
                <a:cs typeface="Courier New"/>
              </a:rPr>
              <a:t>where</a:t>
            </a:r>
            <a:r>
              <a:rPr sz="3300" spc="3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E.employeeid	</a:t>
            </a:r>
            <a:r>
              <a:rPr sz="3300" spc="-5" dirty="0">
                <a:latin typeface="Courier New"/>
                <a:cs typeface="Courier New"/>
              </a:rPr>
              <a:t>=	</a:t>
            </a:r>
            <a:r>
              <a:rPr sz="3300" spc="-10" dirty="0">
                <a:latin typeface="Courier New"/>
                <a:cs typeface="Courier New"/>
              </a:rPr>
              <a:t>O.employeeid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68756" y="7843815"/>
            <a:ext cx="7061834" cy="1428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9400"/>
              </a:lnSpc>
              <a:spcBef>
                <a:spcPts val="100"/>
              </a:spcBef>
              <a:tabLst>
                <a:tab pos="2273935" algn="l"/>
              </a:tabLst>
            </a:pPr>
            <a:r>
              <a:rPr sz="3300" spc="-10" dirty="0">
                <a:latin typeface="Courier New"/>
                <a:cs typeface="Courier New"/>
              </a:rPr>
              <a:t>GROUP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LastName, FirstName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Order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3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desc;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81102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114" dirty="0"/>
              <a:t>J</a:t>
            </a:r>
            <a:r>
              <a:rPr spc="-250" dirty="0"/>
              <a:t>o</a:t>
            </a:r>
            <a:r>
              <a:rPr spc="-180" dirty="0"/>
              <a:t>i</a:t>
            </a:r>
            <a:r>
              <a:rPr spc="-305" dirty="0"/>
              <a:t>n</a:t>
            </a:r>
            <a:r>
              <a:rPr spc="-204" dirty="0"/>
              <a:t>s</a:t>
            </a:r>
            <a:r>
              <a:rPr spc="-195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160" dirty="0"/>
              <a:t>Alt</a:t>
            </a:r>
            <a:r>
              <a:rPr spc="-165" dirty="0"/>
              <a:t>e</a:t>
            </a:r>
            <a:r>
              <a:rPr spc="-110" dirty="0"/>
              <a:t>rn</a:t>
            </a:r>
            <a:r>
              <a:rPr spc="-100" dirty="0"/>
              <a:t>a</a:t>
            </a:r>
            <a:r>
              <a:rPr spc="35" dirty="0"/>
              <a:t>t</a:t>
            </a:r>
            <a:r>
              <a:rPr spc="245" dirty="0"/>
              <a:t>e</a:t>
            </a:r>
            <a:r>
              <a:rPr spc="-200" dirty="0"/>
              <a:t> </a:t>
            </a:r>
            <a:r>
              <a:rPr spc="-290" dirty="0"/>
              <a:t>S</a:t>
            </a:r>
            <a:r>
              <a:rPr spc="-155" dirty="0"/>
              <a:t>ynt</a:t>
            </a:r>
            <a:r>
              <a:rPr spc="-150" dirty="0"/>
              <a:t>a</a:t>
            </a:r>
            <a:r>
              <a:rPr spc="-204" dirty="0"/>
              <a:t>x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3576" y="2450052"/>
            <a:ext cx="9271635" cy="2433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50" spc="40" dirty="0">
                <a:latin typeface="Arial MT"/>
                <a:cs typeface="Arial MT"/>
              </a:rPr>
              <a:t>Explicit</a:t>
            </a:r>
            <a:r>
              <a:rPr sz="4450" spc="-50" dirty="0">
                <a:latin typeface="Arial MT"/>
                <a:cs typeface="Arial MT"/>
              </a:rPr>
              <a:t> </a:t>
            </a:r>
            <a:r>
              <a:rPr sz="4450" spc="40" dirty="0">
                <a:latin typeface="Arial MT"/>
                <a:cs typeface="Arial MT"/>
              </a:rPr>
              <a:t>Join</a:t>
            </a:r>
            <a:endParaRPr sz="4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7150">
              <a:latin typeface="Arial MT"/>
              <a:cs typeface="Arial MT"/>
            </a:endParaRPr>
          </a:p>
          <a:p>
            <a:pPr marL="2022475">
              <a:lnSpc>
                <a:spcPct val="100000"/>
              </a:lnSpc>
              <a:spcBef>
                <a:spcPts val="5"/>
              </a:spcBef>
            </a:pPr>
            <a:r>
              <a:rPr sz="4450" spc="-25" dirty="0">
                <a:latin typeface="Arial MT"/>
                <a:cs typeface="Arial MT"/>
              </a:rPr>
              <a:t>Uses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25" dirty="0">
                <a:latin typeface="Arial MT"/>
                <a:cs typeface="Arial MT"/>
              </a:rPr>
              <a:t>JOIN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... </a:t>
            </a:r>
            <a:r>
              <a:rPr sz="4450" spc="-45" dirty="0">
                <a:latin typeface="Arial MT"/>
                <a:cs typeface="Arial MT"/>
              </a:rPr>
              <a:t>ON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clause.</a:t>
            </a:r>
            <a:endParaRPr sz="44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53041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29" dirty="0"/>
              <a:t> </a:t>
            </a:r>
            <a:r>
              <a:rPr spc="-85" dirty="0"/>
              <a:t>Implicit</a:t>
            </a:r>
            <a:r>
              <a:rPr spc="-225" dirty="0"/>
              <a:t> </a:t>
            </a:r>
            <a:r>
              <a:rPr spc="-75" dirty="0"/>
              <a:t>and</a:t>
            </a:r>
            <a:r>
              <a:rPr spc="-215" dirty="0"/>
              <a:t> </a:t>
            </a:r>
            <a:r>
              <a:rPr spc="-175" dirty="0"/>
              <a:t>Explicit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2" y="2439999"/>
            <a:ext cx="14706600" cy="307213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 marR="1986914">
              <a:lnSpc>
                <a:spcPts val="5280"/>
              </a:lnSpc>
              <a:spcBef>
                <a:spcPts val="819"/>
              </a:spcBef>
            </a:pP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has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45" dirty="0">
                <a:latin typeface="Arial MT"/>
                <a:cs typeface="Arial MT"/>
              </a:rPr>
              <a:t>two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types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5" dirty="0">
                <a:latin typeface="Arial MT"/>
                <a:cs typeface="Arial MT"/>
              </a:rPr>
              <a:t>inner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joins: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Implicit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Explicit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4950" spc="40" dirty="0">
                <a:latin typeface="Arial MT"/>
                <a:cs typeface="Arial MT"/>
              </a:rPr>
              <a:t>Explicit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inner </a:t>
            </a:r>
            <a:r>
              <a:rPr sz="4950" spc="20" dirty="0">
                <a:latin typeface="Arial MT"/>
                <a:cs typeface="Arial MT"/>
              </a:rPr>
              <a:t>join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49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count(OrderID)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SimSun"/>
                <a:cs typeface="SimSun"/>
              </a:rPr>
              <a:t>"</a:t>
            </a:r>
            <a:r>
              <a:rPr sz="3300" spc="-50" dirty="0">
                <a:latin typeface="Courier New"/>
                <a:cs typeface="Courier New"/>
              </a:rPr>
              <a:t>Order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Courier New"/>
                <a:cs typeface="Courier New"/>
              </a:rPr>
              <a:t>Total</a:t>
            </a:r>
            <a:r>
              <a:rPr sz="3300" spc="-50" dirty="0">
                <a:latin typeface="SimSun"/>
                <a:cs typeface="SimSun"/>
              </a:rPr>
              <a:t>"</a:t>
            </a:r>
            <a:endParaRPr sz="3300">
              <a:latin typeface="SimSun"/>
              <a:cs typeface="SimSu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68756" y="5476556"/>
            <a:ext cx="9072245" cy="1428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68730" marR="5080" indent="-1256665">
              <a:lnSpc>
                <a:spcPct val="139400"/>
              </a:lnSpc>
              <a:spcBef>
                <a:spcPts val="100"/>
              </a:spcBef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"alanparadise/nw"."employees"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E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"alanparadise/nw"."orders"</a:t>
            </a:r>
            <a:r>
              <a:rPr sz="3300" spc="-5" dirty="0">
                <a:latin typeface="Courier New"/>
                <a:cs typeface="Courier New"/>
              </a:rPr>
              <a:t> O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479596" y="5761335"/>
            <a:ext cx="1017905" cy="48196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79"/>
              </a:lnSpc>
            </a:pPr>
            <a:r>
              <a:rPr sz="3300" spc="-10" dirty="0">
                <a:latin typeface="Courier New"/>
                <a:cs typeface="Courier New"/>
              </a:rPr>
              <a:t>JOIN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81456" y="7174905"/>
            <a:ext cx="8054340" cy="48196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90"/>
              </a:lnSpc>
              <a:tabLst>
                <a:tab pos="4271645" algn="l"/>
                <a:tab pos="5025390" algn="l"/>
              </a:tabLst>
            </a:pPr>
            <a:r>
              <a:rPr sz="3300" spc="-5" dirty="0">
                <a:latin typeface="Courier New"/>
                <a:cs typeface="Courier New"/>
              </a:rPr>
              <a:t>on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E.employeeid	</a:t>
            </a:r>
            <a:r>
              <a:rPr sz="3300" spc="-5" dirty="0">
                <a:latin typeface="Courier New"/>
                <a:cs typeface="Courier New"/>
              </a:rPr>
              <a:t>=	</a:t>
            </a:r>
            <a:r>
              <a:rPr sz="3300" spc="-10" dirty="0">
                <a:latin typeface="Courier New"/>
                <a:cs typeface="Courier New"/>
              </a:rPr>
              <a:t>O.employeeid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68756" y="7592513"/>
            <a:ext cx="7061834" cy="1428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9400"/>
              </a:lnSpc>
              <a:spcBef>
                <a:spcPts val="100"/>
              </a:spcBef>
              <a:tabLst>
                <a:tab pos="2273935" algn="l"/>
              </a:tabLst>
            </a:pPr>
            <a:r>
              <a:rPr sz="3300" spc="-10" dirty="0">
                <a:latin typeface="Courier New"/>
                <a:cs typeface="Courier New"/>
              </a:rPr>
              <a:t>GROUP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LastName, FirstName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Order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3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desc;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81102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114" dirty="0"/>
              <a:t>J</a:t>
            </a:r>
            <a:r>
              <a:rPr spc="-250" dirty="0"/>
              <a:t>o</a:t>
            </a:r>
            <a:r>
              <a:rPr spc="-180" dirty="0"/>
              <a:t>i</a:t>
            </a:r>
            <a:r>
              <a:rPr spc="-305" dirty="0"/>
              <a:t>n</a:t>
            </a:r>
            <a:r>
              <a:rPr spc="-204" dirty="0"/>
              <a:t>s</a:t>
            </a:r>
            <a:r>
              <a:rPr spc="-195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160" dirty="0"/>
              <a:t>Alt</a:t>
            </a:r>
            <a:r>
              <a:rPr spc="-165" dirty="0"/>
              <a:t>e</a:t>
            </a:r>
            <a:r>
              <a:rPr spc="-110" dirty="0"/>
              <a:t>rn</a:t>
            </a:r>
            <a:r>
              <a:rPr spc="-100" dirty="0"/>
              <a:t>a</a:t>
            </a:r>
            <a:r>
              <a:rPr spc="35" dirty="0"/>
              <a:t>t</a:t>
            </a:r>
            <a:r>
              <a:rPr spc="245" dirty="0"/>
              <a:t>e</a:t>
            </a:r>
            <a:r>
              <a:rPr spc="-200" dirty="0"/>
              <a:t> </a:t>
            </a:r>
            <a:r>
              <a:rPr spc="-290" dirty="0"/>
              <a:t>S</a:t>
            </a:r>
            <a:r>
              <a:rPr spc="-155" dirty="0"/>
              <a:t>ynt</a:t>
            </a:r>
            <a:r>
              <a:rPr spc="-150" dirty="0"/>
              <a:t>a</a:t>
            </a:r>
            <a:r>
              <a:rPr spc="-204" dirty="0"/>
              <a:t>x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3576" y="2450052"/>
            <a:ext cx="13658850" cy="40690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50" spc="40" dirty="0">
                <a:latin typeface="Arial MT"/>
                <a:cs typeface="Arial MT"/>
              </a:rPr>
              <a:t>Explicit</a:t>
            </a:r>
            <a:r>
              <a:rPr sz="4450" spc="-25" dirty="0">
                <a:latin typeface="Arial MT"/>
                <a:cs typeface="Arial MT"/>
              </a:rPr>
              <a:t> </a:t>
            </a:r>
            <a:r>
              <a:rPr sz="4450" spc="40" dirty="0">
                <a:latin typeface="Arial MT"/>
                <a:cs typeface="Arial MT"/>
              </a:rPr>
              <a:t>or</a:t>
            </a:r>
            <a:r>
              <a:rPr sz="4450" spc="-15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Implicit,</a:t>
            </a:r>
            <a:endParaRPr sz="4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7150">
              <a:latin typeface="Arial MT"/>
              <a:cs typeface="Arial MT"/>
            </a:endParaRPr>
          </a:p>
          <a:p>
            <a:pPr marL="2022475">
              <a:lnSpc>
                <a:spcPct val="100000"/>
              </a:lnSpc>
              <a:spcBef>
                <a:spcPts val="5"/>
              </a:spcBef>
            </a:pPr>
            <a:r>
              <a:rPr sz="4450" spc="-85" dirty="0">
                <a:latin typeface="Arial MT"/>
                <a:cs typeface="Arial MT"/>
              </a:rPr>
              <a:t>The</a:t>
            </a:r>
            <a:r>
              <a:rPr sz="4450" spc="-15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choice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is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YOURS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!</a:t>
            </a:r>
            <a:endParaRPr sz="4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0">
              <a:latin typeface="Arial MT"/>
              <a:cs typeface="Arial MT"/>
            </a:endParaRPr>
          </a:p>
          <a:p>
            <a:pPr marL="4032885">
              <a:lnSpc>
                <a:spcPct val="100000"/>
              </a:lnSpc>
            </a:pPr>
            <a:r>
              <a:rPr sz="4950" spc="-35" dirty="0">
                <a:latin typeface="Arial MT"/>
                <a:cs typeface="Arial MT"/>
              </a:rPr>
              <a:t>BUT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80" dirty="0">
                <a:latin typeface="Arial MT"/>
                <a:cs typeface="Arial MT"/>
              </a:rPr>
              <a:t>–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90" dirty="0">
                <a:latin typeface="Arial MT"/>
                <a:cs typeface="Arial MT"/>
              </a:rPr>
              <a:t>not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with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50" dirty="0">
                <a:latin typeface="Arial MT"/>
                <a:cs typeface="Arial MT"/>
              </a:rPr>
              <a:t>OUTER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JOIN...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44430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114" dirty="0"/>
              <a:t>J</a:t>
            </a:r>
            <a:r>
              <a:rPr spc="-250" dirty="0"/>
              <a:t>o</a:t>
            </a:r>
            <a:r>
              <a:rPr spc="-180" dirty="0"/>
              <a:t>i</a:t>
            </a:r>
            <a:r>
              <a:rPr spc="-305" dirty="0"/>
              <a:t>n</a:t>
            </a:r>
            <a:r>
              <a:rPr spc="-204" dirty="0"/>
              <a:t>s</a:t>
            </a:r>
            <a:r>
              <a:rPr spc="-195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200" dirty="0"/>
              <a:t>T</a:t>
            </a:r>
            <a:r>
              <a:rPr spc="-210" dirty="0"/>
              <a:t>h</a:t>
            </a:r>
            <a:r>
              <a:rPr spc="-120" dirty="0"/>
              <a:t>r</a:t>
            </a:r>
            <a:r>
              <a:rPr spc="85" dirty="0"/>
              <a:t>e</a:t>
            </a:r>
            <a:r>
              <a:rPr spc="190" dirty="0"/>
              <a:t>e</a:t>
            </a:r>
            <a:r>
              <a:rPr spc="-204" dirty="0"/>
              <a:t> </a:t>
            </a:r>
            <a:r>
              <a:rPr spc="-175" dirty="0"/>
              <a:t>Way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3576" y="2450052"/>
            <a:ext cx="15782925" cy="6675120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12700" marR="5080">
              <a:lnSpc>
                <a:spcPts val="4870"/>
              </a:lnSpc>
              <a:spcBef>
                <a:spcPts val="655"/>
              </a:spcBef>
            </a:pPr>
            <a:r>
              <a:rPr sz="4450" spc="30" dirty="0">
                <a:latin typeface="Arial MT"/>
                <a:cs typeface="Arial MT"/>
              </a:rPr>
              <a:t>Suppose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you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60" dirty="0">
                <a:latin typeface="Arial MT"/>
                <a:cs typeface="Arial MT"/>
              </a:rPr>
              <a:t>are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15" dirty="0">
                <a:latin typeface="Arial MT"/>
                <a:cs typeface="Arial MT"/>
              </a:rPr>
              <a:t>asked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120" dirty="0">
                <a:latin typeface="Arial MT"/>
                <a:cs typeface="Arial MT"/>
              </a:rPr>
              <a:t>to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10" dirty="0">
                <a:latin typeface="Arial MT"/>
                <a:cs typeface="Arial MT"/>
              </a:rPr>
              <a:t>create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a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report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40" dirty="0">
                <a:latin typeface="Arial MT"/>
                <a:cs typeface="Arial MT"/>
              </a:rPr>
              <a:t>showing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135" dirty="0">
                <a:latin typeface="Arial MT"/>
                <a:cs typeface="Arial MT"/>
              </a:rPr>
              <a:t>top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five </a:t>
            </a:r>
            <a:r>
              <a:rPr sz="4450" spc="-1220" dirty="0">
                <a:latin typeface="Arial MT"/>
                <a:cs typeface="Arial MT"/>
              </a:rPr>
              <a:t> </a:t>
            </a:r>
            <a:r>
              <a:rPr sz="4450" spc="5" dirty="0">
                <a:latin typeface="Arial MT"/>
                <a:cs typeface="Arial MT"/>
              </a:rPr>
              <a:t>employees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in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35" dirty="0">
                <a:latin typeface="Arial MT"/>
                <a:cs typeface="Arial MT"/>
              </a:rPr>
              <a:t>sales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dollar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10" dirty="0">
                <a:latin typeface="Arial MT"/>
                <a:cs typeface="Arial MT"/>
              </a:rPr>
              <a:t>volume.</a:t>
            </a:r>
            <a:endParaRPr sz="4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5850">
              <a:latin typeface="Arial MT"/>
              <a:cs typeface="Arial MT"/>
            </a:endParaRPr>
          </a:p>
          <a:p>
            <a:pPr marL="766445" indent="-754380">
              <a:lnSpc>
                <a:spcPct val="100000"/>
              </a:lnSpc>
              <a:buChar char="•"/>
              <a:tabLst>
                <a:tab pos="766445" algn="l"/>
                <a:tab pos="767080" algn="l"/>
              </a:tabLst>
            </a:pPr>
            <a:r>
              <a:rPr sz="4950" spc="100" dirty="0">
                <a:latin typeface="Arial MT"/>
                <a:cs typeface="Arial MT"/>
              </a:rPr>
              <a:t>Let's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start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with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understanding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data.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Font typeface="Arial MT"/>
              <a:buChar char="•"/>
            </a:pPr>
            <a:endParaRPr sz="7600">
              <a:latin typeface="Arial MT"/>
              <a:cs typeface="Arial MT"/>
            </a:endParaRPr>
          </a:p>
          <a:p>
            <a:pPr marL="766445" indent="-754380">
              <a:lnSpc>
                <a:spcPct val="100000"/>
              </a:lnSpc>
              <a:spcBef>
                <a:spcPts val="5"/>
              </a:spcBef>
              <a:buChar char="•"/>
              <a:tabLst>
                <a:tab pos="766445" algn="l"/>
                <a:tab pos="767080" algn="l"/>
              </a:tabLst>
            </a:pPr>
            <a:r>
              <a:rPr sz="4950" spc="-5" dirty="0">
                <a:latin typeface="Arial MT"/>
                <a:cs typeface="Arial MT"/>
              </a:rPr>
              <a:t>First,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consider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which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tables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are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needed.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Arial MT"/>
              <a:buChar char="•"/>
            </a:pPr>
            <a:endParaRPr sz="7550">
              <a:latin typeface="Arial MT"/>
              <a:cs typeface="Arial MT"/>
            </a:endParaRPr>
          </a:p>
          <a:p>
            <a:pPr marL="766445" indent="-754380">
              <a:lnSpc>
                <a:spcPct val="100000"/>
              </a:lnSpc>
              <a:buChar char="•"/>
              <a:tabLst>
                <a:tab pos="766445" algn="l"/>
                <a:tab pos="767080" algn="l"/>
              </a:tabLst>
            </a:pPr>
            <a:r>
              <a:rPr sz="4950" spc="-75" dirty="0">
                <a:latin typeface="Arial MT"/>
                <a:cs typeface="Arial MT"/>
              </a:rPr>
              <a:t>Then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determine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join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key.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843788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65" dirty="0"/>
              <a:t>Query</a:t>
            </a:r>
            <a:r>
              <a:rPr spc="-285" dirty="0"/>
              <a:t> </a:t>
            </a:r>
            <a:r>
              <a:rPr spc="-225" dirty="0"/>
              <a:t>Tuning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3725" y="3122463"/>
            <a:ext cx="8450997" cy="6242468"/>
          </a:xfrm>
          <a:prstGeom prst="rect">
            <a:avLst/>
          </a:prstGeom>
        </p:spPr>
      </p:pic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64895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114" dirty="0"/>
              <a:t>J</a:t>
            </a:r>
            <a:r>
              <a:rPr spc="-250" dirty="0"/>
              <a:t>o</a:t>
            </a:r>
            <a:r>
              <a:rPr spc="-180" dirty="0"/>
              <a:t>i</a:t>
            </a:r>
            <a:r>
              <a:rPr spc="-305" dirty="0"/>
              <a:t>n</a:t>
            </a:r>
            <a:r>
              <a:rPr spc="-204" dirty="0"/>
              <a:t>s</a:t>
            </a:r>
            <a:r>
              <a:rPr spc="-195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200" dirty="0"/>
              <a:t>T</a:t>
            </a:r>
            <a:r>
              <a:rPr spc="-210" dirty="0"/>
              <a:t>h</a:t>
            </a:r>
            <a:r>
              <a:rPr spc="-120" dirty="0"/>
              <a:t>r</a:t>
            </a:r>
            <a:r>
              <a:rPr spc="190" dirty="0"/>
              <a:t>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3576" y="2271628"/>
            <a:ext cx="6318885" cy="6378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78790">
              <a:lnSpc>
                <a:spcPct val="131900"/>
              </a:lnSpc>
              <a:spcBef>
                <a:spcPts val="100"/>
              </a:spcBef>
            </a:pPr>
            <a:r>
              <a:rPr sz="3950" spc="35" dirty="0">
                <a:latin typeface="Arial MT"/>
                <a:cs typeface="Arial MT"/>
              </a:rPr>
              <a:t>Join</a:t>
            </a:r>
            <a:r>
              <a:rPr sz="3950" spc="-10" dirty="0">
                <a:latin typeface="Arial MT"/>
                <a:cs typeface="Arial MT"/>
              </a:rPr>
              <a:t> Employees </a:t>
            </a:r>
            <a:r>
              <a:rPr sz="3950" spc="110" dirty="0">
                <a:latin typeface="Arial MT"/>
                <a:cs typeface="Arial MT"/>
              </a:rPr>
              <a:t>to</a:t>
            </a:r>
            <a:r>
              <a:rPr sz="3950" spc="-1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Orders </a:t>
            </a:r>
            <a:r>
              <a:rPr sz="3950" spc="-1080" dirty="0">
                <a:latin typeface="Arial MT"/>
                <a:cs typeface="Arial MT"/>
              </a:rPr>
              <a:t> </a:t>
            </a:r>
            <a:r>
              <a:rPr sz="3950" spc="35" dirty="0">
                <a:latin typeface="Arial MT"/>
                <a:cs typeface="Arial MT"/>
              </a:rPr>
              <a:t>on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20" dirty="0">
                <a:latin typeface="Arial MT"/>
                <a:cs typeface="Arial MT"/>
              </a:rPr>
              <a:t>EmployeeID.</a:t>
            </a:r>
            <a:endParaRPr sz="3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5450">
              <a:latin typeface="Arial MT"/>
              <a:cs typeface="Arial MT"/>
            </a:endParaRPr>
          </a:p>
          <a:p>
            <a:pPr marL="12700" marR="5080">
              <a:lnSpc>
                <a:spcPct val="131900"/>
              </a:lnSpc>
            </a:pPr>
            <a:r>
              <a:rPr sz="3950" spc="35" dirty="0">
                <a:latin typeface="Arial MT"/>
                <a:cs typeface="Arial MT"/>
              </a:rPr>
              <a:t>Join</a:t>
            </a:r>
            <a:r>
              <a:rPr sz="3950" dirty="0">
                <a:latin typeface="Arial MT"/>
                <a:cs typeface="Arial MT"/>
              </a:rPr>
              <a:t> Orders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spc="110" dirty="0">
                <a:latin typeface="Arial MT"/>
                <a:cs typeface="Arial MT"/>
              </a:rPr>
              <a:t>to</a:t>
            </a:r>
            <a:r>
              <a:rPr sz="3950" spc="-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Order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spc="-15" dirty="0">
                <a:latin typeface="Arial MT"/>
                <a:cs typeface="Arial MT"/>
              </a:rPr>
              <a:t>Details </a:t>
            </a:r>
            <a:r>
              <a:rPr sz="3950" spc="-1080" dirty="0">
                <a:latin typeface="Arial MT"/>
                <a:cs typeface="Arial MT"/>
              </a:rPr>
              <a:t> </a:t>
            </a:r>
            <a:r>
              <a:rPr sz="3950" spc="35" dirty="0">
                <a:latin typeface="Arial MT"/>
                <a:cs typeface="Arial MT"/>
              </a:rPr>
              <a:t>on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20" dirty="0">
                <a:latin typeface="Arial MT"/>
                <a:cs typeface="Arial MT"/>
              </a:rPr>
              <a:t>OrderID.</a:t>
            </a:r>
            <a:endParaRPr sz="3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5350">
              <a:latin typeface="Arial MT"/>
              <a:cs typeface="Arial MT"/>
            </a:endParaRPr>
          </a:p>
          <a:p>
            <a:pPr marL="12700" marR="1892935">
              <a:lnSpc>
                <a:spcPct val="132300"/>
              </a:lnSpc>
            </a:pPr>
            <a:r>
              <a:rPr sz="3950" spc="-45" dirty="0">
                <a:latin typeface="Arial MT"/>
                <a:cs typeface="Arial MT"/>
              </a:rPr>
              <a:t>Sales</a:t>
            </a:r>
            <a:r>
              <a:rPr sz="3950" spc="-10" dirty="0">
                <a:latin typeface="Arial MT"/>
                <a:cs typeface="Arial MT"/>
              </a:rPr>
              <a:t> </a:t>
            </a:r>
            <a:r>
              <a:rPr sz="3950" spc="15" dirty="0">
                <a:latin typeface="Arial MT"/>
                <a:cs typeface="Arial MT"/>
              </a:rPr>
              <a:t>volume</a:t>
            </a:r>
            <a:r>
              <a:rPr sz="3950" spc="-10" dirty="0">
                <a:latin typeface="Arial MT"/>
                <a:cs typeface="Arial MT"/>
              </a:rPr>
              <a:t> </a:t>
            </a:r>
            <a:r>
              <a:rPr sz="3950" spc="65" dirty="0">
                <a:latin typeface="Arial MT"/>
                <a:cs typeface="Arial MT"/>
              </a:rPr>
              <a:t>= </a:t>
            </a:r>
            <a:r>
              <a:rPr sz="3950" spc="70" dirty="0">
                <a:latin typeface="Arial MT"/>
                <a:cs typeface="Arial MT"/>
              </a:rPr>
              <a:t> </a:t>
            </a:r>
            <a:r>
              <a:rPr sz="3950" spc="15" dirty="0">
                <a:latin typeface="Arial MT"/>
                <a:cs typeface="Arial MT"/>
              </a:rPr>
              <a:t>UnitPrice</a:t>
            </a:r>
            <a:r>
              <a:rPr sz="3950" spc="-35" dirty="0">
                <a:latin typeface="Arial MT"/>
                <a:cs typeface="Arial MT"/>
              </a:rPr>
              <a:t> </a:t>
            </a:r>
            <a:r>
              <a:rPr sz="3950" spc="-145" dirty="0">
                <a:latin typeface="Arial MT"/>
                <a:cs typeface="Arial MT"/>
              </a:rPr>
              <a:t>*</a:t>
            </a:r>
            <a:r>
              <a:rPr sz="3950" spc="-30" dirty="0">
                <a:latin typeface="Arial MT"/>
                <a:cs typeface="Arial MT"/>
              </a:rPr>
              <a:t> </a:t>
            </a:r>
            <a:r>
              <a:rPr sz="3950" spc="20" dirty="0">
                <a:latin typeface="Arial MT"/>
                <a:cs typeface="Arial MT"/>
              </a:rPr>
              <a:t>Quantity</a:t>
            </a:r>
            <a:endParaRPr sz="3950">
              <a:latin typeface="Arial MT"/>
              <a:cs typeface="Arial MT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912174" y="114289"/>
            <a:ext cx="12981305" cy="9742170"/>
            <a:chOff x="6912174" y="114289"/>
            <a:chExt cx="12981305" cy="974217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12174" y="114289"/>
              <a:ext cx="12981039" cy="974162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2129086" y="2942302"/>
              <a:ext cx="1864360" cy="1746885"/>
            </a:xfrm>
            <a:custGeom>
              <a:avLst/>
              <a:gdLst/>
              <a:ahLst/>
              <a:cxnLst/>
              <a:rect l="l" t="t" r="r" b="b"/>
              <a:pathLst>
                <a:path w="1864359" h="1746885">
                  <a:moveTo>
                    <a:pt x="0" y="873305"/>
                  </a:moveTo>
                  <a:lnTo>
                    <a:pt x="1291" y="826925"/>
                  </a:lnTo>
                  <a:lnTo>
                    <a:pt x="5124" y="781175"/>
                  </a:lnTo>
                  <a:lnTo>
                    <a:pt x="11434" y="736116"/>
                  </a:lnTo>
                  <a:lnTo>
                    <a:pt x="20155" y="691808"/>
                  </a:lnTo>
                  <a:lnTo>
                    <a:pt x="31225" y="648312"/>
                  </a:lnTo>
                  <a:lnTo>
                    <a:pt x="44577" y="605688"/>
                  </a:lnTo>
                  <a:lnTo>
                    <a:pt x="60149" y="563996"/>
                  </a:lnTo>
                  <a:lnTo>
                    <a:pt x="77875" y="523297"/>
                  </a:lnTo>
                  <a:lnTo>
                    <a:pt x="97690" y="483650"/>
                  </a:lnTo>
                  <a:lnTo>
                    <a:pt x="119532" y="445118"/>
                  </a:lnTo>
                  <a:lnTo>
                    <a:pt x="143335" y="407758"/>
                  </a:lnTo>
                  <a:lnTo>
                    <a:pt x="169034" y="371633"/>
                  </a:lnTo>
                  <a:lnTo>
                    <a:pt x="196566" y="336802"/>
                  </a:lnTo>
                  <a:lnTo>
                    <a:pt x="225866" y="303327"/>
                  </a:lnTo>
                  <a:lnTo>
                    <a:pt x="256870" y="271266"/>
                  </a:lnTo>
                  <a:lnTo>
                    <a:pt x="289513" y="240680"/>
                  </a:lnTo>
                  <a:lnTo>
                    <a:pt x="323730" y="211631"/>
                  </a:lnTo>
                  <a:lnTo>
                    <a:pt x="359458" y="184178"/>
                  </a:lnTo>
                  <a:lnTo>
                    <a:pt x="396632" y="158381"/>
                  </a:lnTo>
                  <a:lnTo>
                    <a:pt x="435187" y="134301"/>
                  </a:lnTo>
                  <a:lnTo>
                    <a:pt x="475059" y="111998"/>
                  </a:lnTo>
                  <a:lnTo>
                    <a:pt x="516184" y="91533"/>
                  </a:lnTo>
                  <a:lnTo>
                    <a:pt x="558497" y="72966"/>
                  </a:lnTo>
                  <a:lnTo>
                    <a:pt x="601934" y="56358"/>
                  </a:lnTo>
                  <a:lnTo>
                    <a:pt x="646430" y="41768"/>
                  </a:lnTo>
                  <a:lnTo>
                    <a:pt x="691922" y="29257"/>
                  </a:lnTo>
                  <a:lnTo>
                    <a:pt x="738344" y="18885"/>
                  </a:lnTo>
                  <a:lnTo>
                    <a:pt x="785632" y="10713"/>
                  </a:lnTo>
                  <a:lnTo>
                    <a:pt x="833722" y="4801"/>
                  </a:lnTo>
                  <a:lnTo>
                    <a:pt x="882549" y="1210"/>
                  </a:lnTo>
                  <a:lnTo>
                    <a:pt x="932049" y="0"/>
                  </a:lnTo>
                  <a:lnTo>
                    <a:pt x="981549" y="1210"/>
                  </a:lnTo>
                  <a:lnTo>
                    <a:pt x="1030377" y="4801"/>
                  </a:lnTo>
                  <a:lnTo>
                    <a:pt x="1078467" y="10713"/>
                  </a:lnTo>
                  <a:lnTo>
                    <a:pt x="1125755" y="18885"/>
                  </a:lnTo>
                  <a:lnTo>
                    <a:pt x="1172177" y="29257"/>
                  </a:lnTo>
                  <a:lnTo>
                    <a:pt x="1217668" y="41768"/>
                  </a:lnTo>
                  <a:lnTo>
                    <a:pt x="1262164" y="56358"/>
                  </a:lnTo>
                  <a:lnTo>
                    <a:pt x="1305601" y="72966"/>
                  </a:lnTo>
                  <a:lnTo>
                    <a:pt x="1347914" y="91533"/>
                  </a:lnTo>
                  <a:lnTo>
                    <a:pt x="1389039" y="111998"/>
                  </a:lnTo>
                  <a:lnTo>
                    <a:pt x="1428911" y="134301"/>
                  </a:lnTo>
                  <a:lnTo>
                    <a:pt x="1467466" y="158381"/>
                  </a:lnTo>
                  <a:lnTo>
                    <a:pt x="1504640" y="184178"/>
                  </a:lnTo>
                  <a:lnTo>
                    <a:pt x="1540368" y="211631"/>
                  </a:lnTo>
                  <a:lnTo>
                    <a:pt x="1574585" y="240680"/>
                  </a:lnTo>
                  <a:lnTo>
                    <a:pt x="1607228" y="271266"/>
                  </a:lnTo>
                  <a:lnTo>
                    <a:pt x="1638231" y="303327"/>
                  </a:lnTo>
                  <a:lnTo>
                    <a:pt x="1667531" y="336802"/>
                  </a:lnTo>
                  <a:lnTo>
                    <a:pt x="1695063" y="371633"/>
                  </a:lnTo>
                  <a:lnTo>
                    <a:pt x="1720763" y="407758"/>
                  </a:lnTo>
                  <a:lnTo>
                    <a:pt x="1744566" y="445118"/>
                  </a:lnTo>
                  <a:lnTo>
                    <a:pt x="1766407" y="483650"/>
                  </a:lnTo>
                  <a:lnTo>
                    <a:pt x="1786223" y="523297"/>
                  </a:lnTo>
                  <a:lnTo>
                    <a:pt x="1803949" y="563996"/>
                  </a:lnTo>
                  <a:lnTo>
                    <a:pt x="1819521" y="605688"/>
                  </a:lnTo>
                  <a:lnTo>
                    <a:pt x="1832873" y="648312"/>
                  </a:lnTo>
                  <a:lnTo>
                    <a:pt x="1843943" y="691808"/>
                  </a:lnTo>
                  <a:lnTo>
                    <a:pt x="1852664" y="736116"/>
                  </a:lnTo>
                  <a:lnTo>
                    <a:pt x="1858973" y="781175"/>
                  </a:lnTo>
                  <a:lnTo>
                    <a:pt x="1862806" y="826925"/>
                  </a:lnTo>
                  <a:lnTo>
                    <a:pt x="1864098" y="873305"/>
                  </a:lnTo>
                  <a:lnTo>
                    <a:pt x="1862806" y="919685"/>
                  </a:lnTo>
                  <a:lnTo>
                    <a:pt x="1858973" y="965435"/>
                  </a:lnTo>
                  <a:lnTo>
                    <a:pt x="1852664" y="1010494"/>
                  </a:lnTo>
                  <a:lnTo>
                    <a:pt x="1843943" y="1054802"/>
                  </a:lnTo>
                  <a:lnTo>
                    <a:pt x="1832873" y="1098298"/>
                  </a:lnTo>
                  <a:lnTo>
                    <a:pt x="1819521" y="1140922"/>
                  </a:lnTo>
                  <a:lnTo>
                    <a:pt x="1803949" y="1182614"/>
                  </a:lnTo>
                  <a:lnTo>
                    <a:pt x="1786223" y="1223313"/>
                  </a:lnTo>
                  <a:lnTo>
                    <a:pt x="1766407" y="1262960"/>
                  </a:lnTo>
                  <a:lnTo>
                    <a:pt x="1744566" y="1301493"/>
                  </a:lnTo>
                  <a:lnTo>
                    <a:pt x="1720763" y="1338852"/>
                  </a:lnTo>
                  <a:lnTo>
                    <a:pt x="1695063" y="1374977"/>
                  </a:lnTo>
                  <a:lnTo>
                    <a:pt x="1667531" y="1409808"/>
                  </a:lnTo>
                  <a:lnTo>
                    <a:pt x="1638231" y="1443284"/>
                  </a:lnTo>
                  <a:lnTo>
                    <a:pt x="1607228" y="1475344"/>
                  </a:lnTo>
                  <a:lnTo>
                    <a:pt x="1574585" y="1505930"/>
                  </a:lnTo>
                  <a:lnTo>
                    <a:pt x="1540368" y="1534979"/>
                  </a:lnTo>
                  <a:lnTo>
                    <a:pt x="1504640" y="1562433"/>
                  </a:lnTo>
                  <a:lnTo>
                    <a:pt x="1467466" y="1588229"/>
                  </a:lnTo>
                  <a:lnTo>
                    <a:pt x="1428911" y="1612309"/>
                  </a:lnTo>
                  <a:lnTo>
                    <a:pt x="1389039" y="1634612"/>
                  </a:lnTo>
                  <a:lnTo>
                    <a:pt x="1347914" y="1655077"/>
                  </a:lnTo>
                  <a:lnTo>
                    <a:pt x="1305601" y="1673644"/>
                  </a:lnTo>
                  <a:lnTo>
                    <a:pt x="1262164" y="1690253"/>
                  </a:lnTo>
                  <a:lnTo>
                    <a:pt x="1217668" y="1704843"/>
                  </a:lnTo>
                  <a:lnTo>
                    <a:pt x="1172177" y="1717354"/>
                  </a:lnTo>
                  <a:lnTo>
                    <a:pt x="1125755" y="1727725"/>
                  </a:lnTo>
                  <a:lnTo>
                    <a:pt x="1078467" y="1735897"/>
                  </a:lnTo>
                  <a:lnTo>
                    <a:pt x="1030377" y="1741809"/>
                  </a:lnTo>
                  <a:lnTo>
                    <a:pt x="981549" y="1745400"/>
                  </a:lnTo>
                  <a:lnTo>
                    <a:pt x="932049" y="1746611"/>
                  </a:lnTo>
                  <a:lnTo>
                    <a:pt x="882549" y="1745400"/>
                  </a:lnTo>
                  <a:lnTo>
                    <a:pt x="833722" y="1741809"/>
                  </a:lnTo>
                  <a:lnTo>
                    <a:pt x="785632" y="1735897"/>
                  </a:lnTo>
                  <a:lnTo>
                    <a:pt x="738344" y="1727725"/>
                  </a:lnTo>
                  <a:lnTo>
                    <a:pt x="691922" y="1717354"/>
                  </a:lnTo>
                  <a:lnTo>
                    <a:pt x="646430" y="1704843"/>
                  </a:lnTo>
                  <a:lnTo>
                    <a:pt x="601934" y="1690253"/>
                  </a:lnTo>
                  <a:lnTo>
                    <a:pt x="558497" y="1673644"/>
                  </a:lnTo>
                  <a:lnTo>
                    <a:pt x="516184" y="1655077"/>
                  </a:lnTo>
                  <a:lnTo>
                    <a:pt x="475059" y="1634612"/>
                  </a:lnTo>
                  <a:lnTo>
                    <a:pt x="435187" y="1612309"/>
                  </a:lnTo>
                  <a:lnTo>
                    <a:pt x="396632" y="1588229"/>
                  </a:lnTo>
                  <a:lnTo>
                    <a:pt x="359458" y="1562433"/>
                  </a:lnTo>
                  <a:lnTo>
                    <a:pt x="323730" y="1534979"/>
                  </a:lnTo>
                  <a:lnTo>
                    <a:pt x="289513" y="1505930"/>
                  </a:lnTo>
                  <a:lnTo>
                    <a:pt x="256870" y="1475344"/>
                  </a:lnTo>
                  <a:lnTo>
                    <a:pt x="225866" y="1443284"/>
                  </a:lnTo>
                  <a:lnTo>
                    <a:pt x="196566" y="1409808"/>
                  </a:lnTo>
                  <a:lnTo>
                    <a:pt x="169034" y="1374977"/>
                  </a:lnTo>
                  <a:lnTo>
                    <a:pt x="143335" y="1338852"/>
                  </a:lnTo>
                  <a:lnTo>
                    <a:pt x="119532" y="1301493"/>
                  </a:lnTo>
                  <a:lnTo>
                    <a:pt x="97690" y="1262960"/>
                  </a:lnTo>
                  <a:lnTo>
                    <a:pt x="77875" y="1223313"/>
                  </a:lnTo>
                  <a:lnTo>
                    <a:pt x="60149" y="1182614"/>
                  </a:lnTo>
                  <a:lnTo>
                    <a:pt x="44577" y="1140922"/>
                  </a:lnTo>
                  <a:lnTo>
                    <a:pt x="31225" y="1098298"/>
                  </a:lnTo>
                  <a:lnTo>
                    <a:pt x="20155" y="1054802"/>
                  </a:lnTo>
                  <a:lnTo>
                    <a:pt x="11434" y="1010494"/>
                  </a:lnTo>
                  <a:lnTo>
                    <a:pt x="5124" y="965435"/>
                  </a:lnTo>
                  <a:lnTo>
                    <a:pt x="1291" y="919685"/>
                  </a:lnTo>
                  <a:lnTo>
                    <a:pt x="0" y="873305"/>
                  </a:lnTo>
                  <a:close/>
                </a:path>
              </a:pathLst>
            </a:custGeom>
            <a:ln w="41883">
              <a:solidFill>
                <a:srgbClr val="E221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837799" y="384689"/>
              <a:ext cx="1864360" cy="1746885"/>
            </a:xfrm>
            <a:custGeom>
              <a:avLst/>
              <a:gdLst/>
              <a:ahLst/>
              <a:cxnLst/>
              <a:rect l="l" t="t" r="r" b="b"/>
              <a:pathLst>
                <a:path w="1864359" h="1746885">
                  <a:moveTo>
                    <a:pt x="0" y="873305"/>
                  </a:moveTo>
                  <a:lnTo>
                    <a:pt x="1291" y="826925"/>
                  </a:lnTo>
                  <a:lnTo>
                    <a:pt x="5124" y="781175"/>
                  </a:lnTo>
                  <a:lnTo>
                    <a:pt x="11434" y="736116"/>
                  </a:lnTo>
                  <a:lnTo>
                    <a:pt x="20155" y="691808"/>
                  </a:lnTo>
                  <a:lnTo>
                    <a:pt x="31225" y="648312"/>
                  </a:lnTo>
                  <a:lnTo>
                    <a:pt x="44577" y="605688"/>
                  </a:lnTo>
                  <a:lnTo>
                    <a:pt x="60149" y="563996"/>
                  </a:lnTo>
                  <a:lnTo>
                    <a:pt x="77875" y="523297"/>
                  </a:lnTo>
                  <a:lnTo>
                    <a:pt x="97690" y="483650"/>
                  </a:lnTo>
                  <a:lnTo>
                    <a:pt x="119532" y="445118"/>
                  </a:lnTo>
                  <a:lnTo>
                    <a:pt x="143335" y="407758"/>
                  </a:lnTo>
                  <a:lnTo>
                    <a:pt x="169034" y="371633"/>
                  </a:lnTo>
                  <a:lnTo>
                    <a:pt x="196566" y="336802"/>
                  </a:lnTo>
                  <a:lnTo>
                    <a:pt x="225866" y="303327"/>
                  </a:lnTo>
                  <a:lnTo>
                    <a:pt x="256870" y="271266"/>
                  </a:lnTo>
                  <a:lnTo>
                    <a:pt x="289513" y="240680"/>
                  </a:lnTo>
                  <a:lnTo>
                    <a:pt x="323730" y="211631"/>
                  </a:lnTo>
                  <a:lnTo>
                    <a:pt x="359458" y="184178"/>
                  </a:lnTo>
                  <a:lnTo>
                    <a:pt x="396632" y="158381"/>
                  </a:lnTo>
                  <a:lnTo>
                    <a:pt x="435187" y="134301"/>
                  </a:lnTo>
                  <a:lnTo>
                    <a:pt x="475059" y="111998"/>
                  </a:lnTo>
                  <a:lnTo>
                    <a:pt x="516184" y="91533"/>
                  </a:lnTo>
                  <a:lnTo>
                    <a:pt x="558497" y="72966"/>
                  </a:lnTo>
                  <a:lnTo>
                    <a:pt x="601934" y="56358"/>
                  </a:lnTo>
                  <a:lnTo>
                    <a:pt x="646430" y="41768"/>
                  </a:lnTo>
                  <a:lnTo>
                    <a:pt x="691922" y="29257"/>
                  </a:lnTo>
                  <a:lnTo>
                    <a:pt x="738344" y="18885"/>
                  </a:lnTo>
                  <a:lnTo>
                    <a:pt x="785632" y="10713"/>
                  </a:lnTo>
                  <a:lnTo>
                    <a:pt x="833722" y="4801"/>
                  </a:lnTo>
                  <a:lnTo>
                    <a:pt x="882549" y="1210"/>
                  </a:lnTo>
                  <a:lnTo>
                    <a:pt x="932049" y="0"/>
                  </a:lnTo>
                  <a:lnTo>
                    <a:pt x="981549" y="1210"/>
                  </a:lnTo>
                  <a:lnTo>
                    <a:pt x="1030377" y="4801"/>
                  </a:lnTo>
                  <a:lnTo>
                    <a:pt x="1078467" y="10713"/>
                  </a:lnTo>
                  <a:lnTo>
                    <a:pt x="1125755" y="18885"/>
                  </a:lnTo>
                  <a:lnTo>
                    <a:pt x="1172177" y="29257"/>
                  </a:lnTo>
                  <a:lnTo>
                    <a:pt x="1217668" y="41768"/>
                  </a:lnTo>
                  <a:lnTo>
                    <a:pt x="1262164" y="56358"/>
                  </a:lnTo>
                  <a:lnTo>
                    <a:pt x="1305601" y="72966"/>
                  </a:lnTo>
                  <a:lnTo>
                    <a:pt x="1347914" y="91533"/>
                  </a:lnTo>
                  <a:lnTo>
                    <a:pt x="1389039" y="111998"/>
                  </a:lnTo>
                  <a:lnTo>
                    <a:pt x="1428911" y="134301"/>
                  </a:lnTo>
                  <a:lnTo>
                    <a:pt x="1467466" y="158381"/>
                  </a:lnTo>
                  <a:lnTo>
                    <a:pt x="1504640" y="184178"/>
                  </a:lnTo>
                  <a:lnTo>
                    <a:pt x="1540368" y="211631"/>
                  </a:lnTo>
                  <a:lnTo>
                    <a:pt x="1574585" y="240680"/>
                  </a:lnTo>
                  <a:lnTo>
                    <a:pt x="1607228" y="271266"/>
                  </a:lnTo>
                  <a:lnTo>
                    <a:pt x="1638231" y="303327"/>
                  </a:lnTo>
                  <a:lnTo>
                    <a:pt x="1667531" y="336802"/>
                  </a:lnTo>
                  <a:lnTo>
                    <a:pt x="1695063" y="371633"/>
                  </a:lnTo>
                  <a:lnTo>
                    <a:pt x="1720763" y="407758"/>
                  </a:lnTo>
                  <a:lnTo>
                    <a:pt x="1744566" y="445118"/>
                  </a:lnTo>
                  <a:lnTo>
                    <a:pt x="1766407" y="483650"/>
                  </a:lnTo>
                  <a:lnTo>
                    <a:pt x="1786223" y="523297"/>
                  </a:lnTo>
                  <a:lnTo>
                    <a:pt x="1803949" y="563996"/>
                  </a:lnTo>
                  <a:lnTo>
                    <a:pt x="1819521" y="605688"/>
                  </a:lnTo>
                  <a:lnTo>
                    <a:pt x="1832873" y="648312"/>
                  </a:lnTo>
                  <a:lnTo>
                    <a:pt x="1843943" y="691808"/>
                  </a:lnTo>
                  <a:lnTo>
                    <a:pt x="1852664" y="736116"/>
                  </a:lnTo>
                  <a:lnTo>
                    <a:pt x="1858973" y="781175"/>
                  </a:lnTo>
                  <a:lnTo>
                    <a:pt x="1862806" y="826925"/>
                  </a:lnTo>
                  <a:lnTo>
                    <a:pt x="1864098" y="873305"/>
                  </a:lnTo>
                  <a:lnTo>
                    <a:pt x="1862806" y="919685"/>
                  </a:lnTo>
                  <a:lnTo>
                    <a:pt x="1858973" y="965435"/>
                  </a:lnTo>
                  <a:lnTo>
                    <a:pt x="1852664" y="1010494"/>
                  </a:lnTo>
                  <a:lnTo>
                    <a:pt x="1843943" y="1054802"/>
                  </a:lnTo>
                  <a:lnTo>
                    <a:pt x="1832873" y="1098298"/>
                  </a:lnTo>
                  <a:lnTo>
                    <a:pt x="1819521" y="1140922"/>
                  </a:lnTo>
                  <a:lnTo>
                    <a:pt x="1803949" y="1182614"/>
                  </a:lnTo>
                  <a:lnTo>
                    <a:pt x="1786223" y="1223313"/>
                  </a:lnTo>
                  <a:lnTo>
                    <a:pt x="1766407" y="1262960"/>
                  </a:lnTo>
                  <a:lnTo>
                    <a:pt x="1744566" y="1301493"/>
                  </a:lnTo>
                  <a:lnTo>
                    <a:pt x="1720763" y="1338852"/>
                  </a:lnTo>
                  <a:lnTo>
                    <a:pt x="1695063" y="1374977"/>
                  </a:lnTo>
                  <a:lnTo>
                    <a:pt x="1667531" y="1409808"/>
                  </a:lnTo>
                  <a:lnTo>
                    <a:pt x="1638231" y="1443284"/>
                  </a:lnTo>
                  <a:lnTo>
                    <a:pt x="1607228" y="1475344"/>
                  </a:lnTo>
                  <a:lnTo>
                    <a:pt x="1574585" y="1505930"/>
                  </a:lnTo>
                  <a:lnTo>
                    <a:pt x="1540368" y="1534979"/>
                  </a:lnTo>
                  <a:lnTo>
                    <a:pt x="1504640" y="1562433"/>
                  </a:lnTo>
                  <a:lnTo>
                    <a:pt x="1467466" y="1588229"/>
                  </a:lnTo>
                  <a:lnTo>
                    <a:pt x="1428911" y="1612309"/>
                  </a:lnTo>
                  <a:lnTo>
                    <a:pt x="1389039" y="1634612"/>
                  </a:lnTo>
                  <a:lnTo>
                    <a:pt x="1347914" y="1655077"/>
                  </a:lnTo>
                  <a:lnTo>
                    <a:pt x="1305601" y="1673644"/>
                  </a:lnTo>
                  <a:lnTo>
                    <a:pt x="1262164" y="1690253"/>
                  </a:lnTo>
                  <a:lnTo>
                    <a:pt x="1217668" y="1704843"/>
                  </a:lnTo>
                  <a:lnTo>
                    <a:pt x="1172177" y="1717354"/>
                  </a:lnTo>
                  <a:lnTo>
                    <a:pt x="1125755" y="1727725"/>
                  </a:lnTo>
                  <a:lnTo>
                    <a:pt x="1078467" y="1735897"/>
                  </a:lnTo>
                  <a:lnTo>
                    <a:pt x="1030377" y="1741809"/>
                  </a:lnTo>
                  <a:lnTo>
                    <a:pt x="981549" y="1745400"/>
                  </a:lnTo>
                  <a:lnTo>
                    <a:pt x="932049" y="1746611"/>
                  </a:lnTo>
                  <a:lnTo>
                    <a:pt x="882549" y="1745400"/>
                  </a:lnTo>
                  <a:lnTo>
                    <a:pt x="833722" y="1741809"/>
                  </a:lnTo>
                  <a:lnTo>
                    <a:pt x="785632" y="1735897"/>
                  </a:lnTo>
                  <a:lnTo>
                    <a:pt x="738344" y="1727725"/>
                  </a:lnTo>
                  <a:lnTo>
                    <a:pt x="691922" y="1717354"/>
                  </a:lnTo>
                  <a:lnTo>
                    <a:pt x="646430" y="1704843"/>
                  </a:lnTo>
                  <a:lnTo>
                    <a:pt x="601934" y="1690253"/>
                  </a:lnTo>
                  <a:lnTo>
                    <a:pt x="558497" y="1673644"/>
                  </a:lnTo>
                  <a:lnTo>
                    <a:pt x="516184" y="1655077"/>
                  </a:lnTo>
                  <a:lnTo>
                    <a:pt x="475059" y="1634612"/>
                  </a:lnTo>
                  <a:lnTo>
                    <a:pt x="435187" y="1612309"/>
                  </a:lnTo>
                  <a:lnTo>
                    <a:pt x="396632" y="1588229"/>
                  </a:lnTo>
                  <a:lnTo>
                    <a:pt x="359458" y="1562433"/>
                  </a:lnTo>
                  <a:lnTo>
                    <a:pt x="323730" y="1534979"/>
                  </a:lnTo>
                  <a:lnTo>
                    <a:pt x="289513" y="1505930"/>
                  </a:lnTo>
                  <a:lnTo>
                    <a:pt x="256870" y="1475344"/>
                  </a:lnTo>
                  <a:lnTo>
                    <a:pt x="225866" y="1443284"/>
                  </a:lnTo>
                  <a:lnTo>
                    <a:pt x="196566" y="1409808"/>
                  </a:lnTo>
                  <a:lnTo>
                    <a:pt x="169034" y="1374977"/>
                  </a:lnTo>
                  <a:lnTo>
                    <a:pt x="143335" y="1338852"/>
                  </a:lnTo>
                  <a:lnTo>
                    <a:pt x="119532" y="1301493"/>
                  </a:lnTo>
                  <a:lnTo>
                    <a:pt x="97690" y="1262960"/>
                  </a:lnTo>
                  <a:lnTo>
                    <a:pt x="77875" y="1223313"/>
                  </a:lnTo>
                  <a:lnTo>
                    <a:pt x="60149" y="1182614"/>
                  </a:lnTo>
                  <a:lnTo>
                    <a:pt x="44577" y="1140922"/>
                  </a:lnTo>
                  <a:lnTo>
                    <a:pt x="31225" y="1098298"/>
                  </a:lnTo>
                  <a:lnTo>
                    <a:pt x="20155" y="1054802"/>
                  </a:lnTo>
                  <a:lnTo>
                    <a:pt x="11434" y="1010494"/>
                  </a:lnTo>
                  <a:lnTo>
                    <a:pt x="5124" y="965435"/>
                  </a:lnTo>
                  <a:lnTo>
                    <a:pt x="1291" y="919685"/>
                  </a:lnTo>
                  <a:lnTo>
                    <a:pt x="0" y="873305"/>
                  </a:lnTo>
                  <a:close/>
                </a:path>
              </a:pathLst>
            </a:custGeom>
            <a:ln w="41883">
              <a:solidFill>
                <a:srgbClr val="E221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2009759" y="486372"/>
              <a:ext cx="1864360" cy="1746885"/>
            </a:xfrm>
            <a:custGeom>
              <a:avLst/>
              <a:gdLst/>
              <a:ahLst/>
              <a:cxnLst/>
              <a:rect l="l" t="t" r="r" b="b"/>
              <a:pathLst>
                <a:path w="1864359" h="1746885">
                  <a:moveTo>
                    <a:pt x="0" y="873305"/>
                  </a:moveTo>
                  <a:lnTo>
                    <a:pt x="1291" y="826925"/>
                  </a:lnTo>
                  <a:lnTo>
                    <a:pt x="5124" y="781175"/>
                  </a:lnTo>
                  <a:lnTo>
                    <a:pt x="11434" y="736116"/>
                  </a:lnTo>
                  <a:lnTo>
                    <a:pt x="20155" y="691808"/>
                  </a:lnTo>
                  <a:lnTo>
                    <a:pt x="31225" y="648312"/>
                  </a:lnTo>
                  <a:lnTo>
                    <a:pt x="44577" y="605688"/>
                  </a:lnTo>
                  <a:lnTo>
                    <a:pt x="60149" y="563996"/>
                  </a:lnTo>
                  <a:lnTo>
                    <a:pt x="77875" y="523297"/>
                  </a:lnTo>
                  <a:lnTo>
                    <a:pt x="97690" y="483650"/>
                  </a:lnTo>
                  <a:lnTo>
                    <a:pt x="119532" y="445118"/>
                  </a:lnTo>
                  <a:lnTo>
                    <a:pt x="143335" y="407758"/>
                  </a:lnTo>
                  <a:lnTo>
                    <a:pt x="169034" y="371633"/>
                  </a:lnTo>
                  <a:lnTo>
                    <a:pt x="196566" y="336802"/>
                  </a:lnTo>
                  <a:lnTo>
                    <a:pt x="225866" y="303327"/>
                  </a:lnTo>
                  <a:lnTo>
                    <a:pt x="256870" y="271266"/>
                  </a:lnTo>
                  <a:lnTo>
                    <a:pt x="289513" y="240680"/>
                  </a:lnTo>
                  <a:lnTo>
                    <a:pt x="323730" y="211631"/>
                  </a:lnTo>
                  <a:lnTo>
                    <a:pt x="359458" y="184178"/>
                  </a:lnTo>
                  <a:lnTo>
                    <a:pt x="396632" y="158381"/>
                  </a:lnTo>
                  <a:lnTo>
                    <a:pt x="435187" y="134301"/>
                  </a:lnTo>
                  <a:lnTo>
                    <a:pt x="475059" y="111998"/>
                  </a:lnTo>
                  <a:lnTo>
                    <a:pt x="516184" y="91533"/>
                  </a:lnTo>
                  <a:lnTo>
                    <a:pt x="558497" y="72966"/>
                  </a:lnTo>
                  <a:lnTo>
                    <a:pt x="601934" y="56358"/>
                  </a:lnTo>
                  <a:lnTo>
                    <a:pt x="646430" y="41768"/>
                  </a:lnTo>
                  <a:lnTo>
                    <a:pt x="691922" y="29257"/>
                  </a:lnTo>
                  <a:lnTo>
                    <a:pt x="738344" y="18885"/>
                  </a:lnTo>
                  <a:lnTo>
                    <a:pt x="785632" y="10713"/>
                  </a:lnTo>
                  <a:lnTo>
                    <a:pt x="833722" y="4801"/>
                  </a:lnTo>
                  <a:lnTo>
                    <a:pt x="882549" y="1210"/>
                  </a:lnTo>
                  <a:lnTo>
                    <a:pt x="932049" y="0"/>
                  </a:lnTo>
                  <a:lnTo>
                    <a:pt x="981549" y="1210"/>
                  </a:lnTo>
                  <a:lnTo>
                    <a:pt x="1030377" y="4801"/>
                  </a:lnTo>
                  <a:lnTo>
                    <a:pt x="1078467" y="10713"/>
                  </a:lnTo>
                  <a:lnTo>
                    <a:pt x="1125755" y="18885"/>
                  </a:lnTo>
                  <a:lnTo>
                    <a:pt x="1172177" y="29257"/>
                  </a:lnTo>
                  <a:lnTo>
                    <a:pt x="1217668" y="41768"/>
                  </a:lnTo>
                  <a:lnTo>
                    <a:pt x="1262164" y="56358"/>
                  </a:lnTo>
                  <a:lnTo>
                    <a:pt x="1305601" y="72966"/>
                  </a:lnTo>
                  <a:lnTo>
                    <a:pt x="1347914" y="91533"/>
                  </a:lnTo>
                  <a:lnTo>
                    <a:pt x="1389039" y="111998"/>
                  </a:lnTo>
                  <a:lnTo>
                    <a:pt x="1428911" y="134301"/>
                  </a:lnTo>
                  <a:lnTo>
                    <a:pt x="1467466" y="158381"/>
                  </a:lnTo>
                  <a:lnTo>
                    <a:pt x="1504640" y="184178"/>
                  </a:lnTo>
                  <a:lnTo>
                    <a:pt x="1540368" y="211631"/>
                  </a:lnTo>
                  <a:lnTo>
                    <a:pt x="1574585" y="240680"/>
                  </a:lnTo>
                  <a:lnTo>
                    <a:pt x="1607228" y="271266"/>
                  </a:lnTo>
                  <a:lnTo>
                    <a:pt x="1638231" y="303327"/>
                  </a:lnTo>
                  <a:lnTo>
                    <a:pt x="1667531" y="336802"/>
                  </a:lnTo>
                  <a:lnTo>
                    <a:pt x="1695063" y="371633"/>
                  </a:lnTo>
                  <a:lnTo>
                    <a:pt x="1720763" y="407758"/>
                  </a:lnTo>
                  <a:lnTo>
                    <a:pt x="1744566" y="445118"/>
                  </a:lnTo>
                  <a:lnTo>
                    <a:pt x="1766407" y="483650"/>
                  </a:lnTo>
                  <a:lnTo>
                    <a:pt x="1786223" y="523297"/>
                  </a:lnTo>
                  <a:lnTo>
                    <a:pt x="1803949" y="563996"/>
                  </a:lnTo>
                  <a:lnTo>
                    <a:pt x="1819521" y="605688"/>
                  </a:lnTo>
                  <a:lnTo>
                    <a:pt x="1832873" y="648312"/>
                  </a:lnTo>
                  <a:lnTo>
                    <a:pt x="1843943" y="691808"/>
                  </a:lnTo>
                  <a:lnTo>
                    <a:pt x="1852664" y="736116"/>
                  </a:lnTo>
                  <a:lnTo>
                    <a:pt x="1858973" y="781175"/>
                  </a:lnTo>
                  <a:lnTo>
                    <a:pt x="1862806" y="826925"/>
                  </a:lnTo>
                  <a:lnTo>
                    <a:pt x="1864098" y="873305"/>
                  </a:lnTo>
                  <a:lnTo>
                    <a:pt x="1862806" y="919685"/>
                  </a:lnTo>
                  <a:lnTo>
                    <a:pt x="1858973" y="965435"/>
                  </a:lnTo>
                  <a:lnTo>
                    <a:pt x="1852664" y="1010494"/>
                  </a:lnTo>
                  <a:lnTo>
                    <a:pt x="1843943" y="1054802"/>
                  </a:lnTo>
                  <a:lnTo>
                    <a:pt x="1832873" y="1098298"/>
                  </a:lnTo>
                  <a:lnTo>
                    <a:pt x="1819521" y="1140922"/>
                  </a:lnTo>
                  <a:lnTo>
                    <a:pt x="1803949" y="1182614"/>
                  </a:lnTo>
                  <a:lnTo>
                    <a:pt x="1786223" y="1223313"/>
                  </a:lnTo>
                  <a:lnTo>
                    <a:pt x="1766407" y="1262960"/>
                  </a:lnTo>
                  <a:lnTo>
                    <a:pt x="1744566" y="1301493"/>
                  </a:lnTo>
                  <a:lnTo>
                    <a:pt x="1720763" y="1338852"/>
                  </a:lnTo>
                  <a:lnTo>
                    <a:pt x="1695063" y="1374977"/>
                  </a:lnTo>
                  <a:lnTo>
                    <a:pt x="1667531" y="1409808"/>
                  </a:lnTo>
                  <a:lnTo>
                    <a:pt x="1638231" y="1443284"/>
                  </a:lnTo>
                  <a:lnTo>
                    <a:pt x="1607228" y="1475344"/>
                  </a:lnTo>
                  <a:lnTo>
                    <a:pt x="1574585" y="1505930"/>
                  </a:lnTo>
                  <a:lnTo>
                    <a:pt x="1540368" y="1534979"/>
                  </a:lnTo>
                  <a:lnTo>
                    <a:pt x="1504640" y="1562433"/>
                  </a:lnTo>
                  <a:lnTo>
                    <a:pt x="1467466" y="1588229"/>
                  </a:lnTo>
                  <a:lnTo>
                    <a:pt x="1428911" y="1612309"/>
                  </a:lnTo>
                  <a:lnTo>
                    <a:pt x="1389039" y="1634612"/>
                  </a:lnTo>
                  <a:lnTo>
                    <a:pt x="1347914" y="1655077"/>
                  </a:lnTo>
                  <a:lnTo>
                    <a:pt x="1305601" y="1673644"/>
                  </a:lnTo>
                  <a:lnTo>
                    <a:pt x="1262164" y="1690253"/>
                  </a:lnTo>
                  <a:lnTo>
                    <a:pt x="1217668" y="1704843"/>
                  </a:lnTo>
                  <a:lnTo>
                    <a:pt x="1172177" y="1717354"/>
                  </a:lnTo>
                  <a:lnTo>
                    <a:pt x="1125755" y="1727725"/>
                  </a:lnTo>
                  <a:lnTo>
                    <a:pt x="1078467" y="1735897"/>
                  </a:lnTo>
                  <a:lnTo>
                    <a:pt x="1030377" y="1741809"/>
                  </a:lnTo>
                  <a:lnTo>
                    <a:pt x="981549" y="1745400"/>
                  </a:lnTo>
                  <a:lnTo>
                    <a:pt x="932049" y="1746611"/>
                  </a:lnTo>
                  <a:lnTo>
                    <a:pt x="882549" y="1745400"/>
                  </a:lnTo>
                  <a:lnTo>
                    <a:pt x="833722" y="1741809"/>
                  </a:lnTo>
                  <a:lnTo>
                    <a:pt x="785632" y="1735897"/>
                  </a:lnTo>
                  <a:lnTo>
                    <a:pt x="738344" y="1727725"/>
                  </a:lnTo>
                  <a:lnTo>
                    <a:pt x="691922" y="1717354"/>
                  </a:lnTo>
                  <a:lnTo>
                    <a:pt x="646430" y="1704843"/>
                  </a:lnTo>
                  <a:lnTo>
                    <a:pt x="601934" y="1690253"/>
                  </a:lnTo>
                  <a:lnTo>
                    <a:pt x="558497" y="1673644"/>
                  </a:lnTo>
                  <a:lnTo>
                    <a:pt x="516184" y="1655077"/>
                  </a:lnTo>
                  <a:lnTo>
                    <a:pt x="475059" y="1634612"/>
                  </a:lnTo>
                  <a:lnTo>
                    <a:pt x="435187" y="1612309"/>
                  </a:lnTo>
                  <a:lnTo>
                    <a:pt x="396632" y="1588229"/>
                  </a:lnTo>
                  <a:lnTo>
                    <a:pt x="359458" y="1562433"/>
                  </a:lnTo>
                  <a:lnTo>
                    <a:pt x="323730" y="1534979"/>
                  </a:lnTo>
                  <a:lnTo>
                    <a:pt x="289513" y="1505930"/>
                  </a:lnTo>
                  <a:lnTo>
                    <a:pt x="256870" y="1475344"/>
                  </a:lnTo>
                  <a:lnTo>
                    <a:pt x="225866" y="1443284"/>
                  </a:lnTo>
                  <a:lnTo>
                    <a:pt x="196566" y="1409808"/>
                  </a:lnTo>
                  <a:lnTo>
                    <a:pt x="169034" y="1374977"/>
                  </a:lnTo>
                  <a:lnTo>
                    <a:pt x="143335" y="1338852"/>
                  </a:lnTo>
                  <a:lnTo>
                    <a:pt x="119532" y="1301493"/>
                  </a:lnTo>
                  <a:lnTo>
                    <a:pt x="97690" y="1262960"/>
                  </a:lnTo>
                  <a:lnTo>
                    <a:pt x="77875" y="1223313"/>
                  </a:lnTo>
                  <a:lnTo>
                    <a:pt x="60149" y="1182614"/>
                  </a:lnTo>
                  <a:lnTo>
                    <a:pt x="44577" y="1140922"/>
                  </a:lnTo>
                  <a:lnTo>
                    <a:pt x="31225" y="1098298"/>
                  </a:lnTo>
                  <a:lnTo>
                    <a:pt x="20155" y="1054802"/>
                  </a:lnTo>
                  <a:lnTo>
                    <a:pt x="11434" y="1010494"/>
                  </a:lnTo>
                  <a:lnTo>
                    <a:pt x="5124" y="965435"/>
                  </a:lnTo>
                  <a:lnTo>
                    <a:pt x="1291" y="919685"/>
                  </a:lnTo>
                  <a:lnTo>
                    <a:pt x="0" y="873305"/>
                  </a:lnTo>
                  <a:close/>
                </a:path>
              </a:pathLst>
            </a:custGeom>
            <a:ln w="41883">
              <a:solidFill>
                <a:srgbClr val="E221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3887367" y="1875518"/>
              <a:ext cx="1223645" cy="1480820"/>
            </a:xfrm>
            <a:custGeom>
              <a:avLst/>
              <a:gdLst/>
              <a:ahLst/>
              <a:cxnLst/>
              <a:rect l="l" t="t" r="r" b="b"/>
              <a:pathLst>
                <a:path w="1223644" h="1480820">
                  <a:moveTo>
                    <a:pt x="0" y="1480230"/>
                  </a:moveTo>
                  <a:lnTo>
                    <a:pt x="1223416" y="0"/>
                  </a:lnTo>
                </a:path>
              </a:pathLst>
            </a:custGeom>
            <a:ln w="41883">
              <a:solidFill>
                <a:srgbClr val="E221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3873724" y="1304114"/>
              <a:ext cx="950594" cy="30480"/>
            </a:xfrm>
            <a:custGeom>
              <a:avLst/>
              <a:gdLst/>
              <a:ahLst/>
              <a:cxnLst/>
              <a:rect l="l" t="t" r="r" b="b"/>
              <a:pathLst>
                <a:path w="950594" h="30480">
                  <a:moveTo>
                    <a:pt x="0" y="29859"/>
                  </a:moveTo>
                  <a:lnTo>
                    <a:pt x="950561" y="0"/>
                  </a:lnTo>
                </a:path>
              </a:pathLst>
            </a:custGeom>
            <a:ln w="41883">
              <a:solidFill>
                <a:srgbClr val="E221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44430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114" dirty="0"/>
              <a:t>J</a:t>
            </a:r>
            <a:r>
              <a:rPr spc="-250" dirty="0"/>
              <a:t>o</a:t>
            </a:r>
            <a:r>
              <a:rPr spc="-180" dirty="0"/>
              <a:t>i</a:t>
            </a:r>
            <a:r>
              <a:rPr spc="-305" dirty="0"/>
              <a:t>n</a:t>
            </a:r>
            <a:r>
              <a:rPr spc="-204" dirty="0"/>
              <a:t>s</a:t>
            </a:r>
            <a:r>
              <a:rPr spc="-195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200" dirty="0"/>
              <a:t>T</a:t>
            </a:r>
            <a:r>
              <a:rPr spc="-210" dirty="0"/>
              <a:t>h</a:t>
            </a:r>
            <a:r>
              <a:rPr spc="-120" dirty="0"/>
              <a:t>r</a:t>
            </a:r>
            <a:r>
              <a:rPr spc="85" dirty="0"/>
              <a:t>e</a:t>
            </a:r>
            <a:r>
              <a:rPr spc="190" dirty="0"/>
              <a:t>e</a:t>
            </a:r>
            <a:r>
              <a:rPr spc="-204" dirty="0"/>
              <a:t> </a:t>
            </a:r>
            <a:r>
              <a:rPr spc="-175" dirty="0"/>
              <a:t>Way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3576" y="2973596"/>
            <a:ext cx="17470755" cy="35236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66445" marR="5080" indent="-754380">
              <a:lnSpc>
                <a:spcPct val="1374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sum(unitprice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*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quantity)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SimSun"/>
                <a:cs typeface="SimSun"/>
              </a:rPr>
              <a:t>"</a:t>
            </a:r>
            <a:r>
              <a:rPr sz="3300" spc="-50" dirty="0">
                <a:latin typeface="Courier New"/>
                <a:cs typeface="Courier New"/>
              </a:rPr>
              <a:t>Total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Courier New"/>
                <a:cs typeface="Courier New"/>
              </a:rPr>
              <a:t>Sales</a:t>
            </a:r>
            <a:r>
              <a:rPr sz="3300" spc="-50" dirty="0">
                <a:latin typeface="SimSun"/>
                <a:cs typeface="SimSun"/>
              </a:rPr>
              <a:t>" </a:t>
            </a:r>
            <a:r>
              <a:rPr sz="3300" spc="-1635" dirty="0">
                <a:latin typeface="SimSun"/>
                <a:cs typeface="SimSun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"alanparadise/nw"."employees"</a:t>
            </a:r>
            <a:r>
              <a:rPr sz="3300" spc="-5" dirty="0">
                <a:latin typeface="Courier New"/>
                <a:cs typeface="Courier New"/>
              </a:rPr>
              <a:t> E</a:t>
            </a:r>
            <a:endParaRPr sz="3300">
              <a:latin typeface="Courier New"/>
              <a:cs typeface="Courier New"/>
            </a:endParaRPr>
          </a:p>
          <a:p>
            <a:pPr marL="2022475">
              <a:lnSpc>
                <a:spcPct val="100000"/>
              </a:lnSpc>
              <a:spcBef>
                <a:spcPts val="1580"/>
              </a:spcBef>
            </a:pPr>
            <a:r>
              <a:rPr sz="3300" spc="-10" dirty="0">
                <a:latin typeface="Courier New"/>
                <a:cs typeface="Courier New"/>
              </a:rPr>
              <a:t>JOIN</a:t>
            </a:r>
            <a:endParaRPr sz="3300">
              <a:latin typeface="Courier New"/>
              <a:cs typeface="Courier New"/>
            </a:endParaRPr>
          </a:p>
          <a:p>
            <a:pPr marL="2776855" marR="109855" indent="-754380">
              <a:lnSpc>
                <a:spcPts val="5600"/>
              </a:lnSpc>
              <a:spcBef>
                <a:spcPts val="180"/>
              </a:spcBef>
              <a:tabLst>
                <a:tab pos="9310370" algn="l"/>
                <a:tab pos="13582650" algn="l"/>
                <a:tab pos="14336394" algn="l"/>
              </a:tabLst>
            </a:pPr>
            <a:r>
              <a:rPr sz="3300" spc="-10" dirty="0">
                <a:latin typeface="Courier New"/>
                <a:cs typeface="Courier New"/>
              </a:rPr>
              <a:t>"alanparadise/nw"."orders</a:t>
            </a:r>
            <a:r>
              <a:rPr sz="3300" spc="-5" dirty="0">
                <a:latin typeface="Courier New"/>
                <a:cs typeface="Courier New"/>
              </a:rPr>
              <a:t>" O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10" dirty="0">
                <a:latin typeface="Courier New"/>
                <a:cs typeface="Courier New"/>
              </a:rPr>
              <a:t>O</a:t>
            </a:r>
            <a:r>
              <a:rPr sz="3300" spc="-5" dirty="0">
                <a:latin typeface="Courier New"/>
                <a:cs typeface="Courier New"/>
              </a:rPr>
              <a:t>N E</a:t>
            </a:r>
            <a:r>
              <a:rPr sz="3300" spc="-10" dirty="0">
                <a:latin typeface="Courier New"/>
                <a:cs typeface="Courier New"/>
              </a:rPr>
              <a:t>.employeei</a:t>
            </a:r>
            <a:r>
              <a:rPr sz="3300" spc="-5" dirty="0">
                <a:latin typeface="Courier New"/>
                <a:cs typeface="Courier New"/>
              </a:rPr>
              <a:t>d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=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O</a:t>
            </a:r>
            <a:r>
              <a:rPr sz="3300" spc="-10" dirty="0">
                <a:latin typeface="Courier New"/>
                <a:cs typeface="Courier New"/>
              </a:rPr>
              <a:t>.employeeid  JOIN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73576" y="6471710"/>
            <a:ext cx="14600555" cy="2131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764155">
              <a:lnSpc>
                <a:spcPct val="139400"/>
              </a:lnSpc>
              <a:spcBef>
                <a:spcPts val="100"/>
              </a:spcBef>
              <a:tabLst>
                <a:tab pos="2273935" algn="l"/>
              </a:tabLst>
            </a:pPr>
            <a:r>
              <a:rPr sz="3300" spc="-10" dirty="0">
                <a:latin typeface="Courier New"/>
                <a:cs typeface="Courier New"/>
              </a:rPr>
              <a:t>"alanparadise/nw"."orderdetails"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D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ON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O.orderid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GROUP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</a:t>
            </a:r>
            <a:endParaRPr sz="33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580"/>
              </a:spcBef>
            </a:pPr>
            <a:r>
              <a:rPr sz="3300" spc="-10" dirty="0">
                <a:latin typeface="Courier New"/>
                <a:cs typeface="Courier New"/>
              </a:rPr>
              <a:t>Order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3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desc</a:t>
            </a:r>
            <a:r>
              <a:rPr sz="3300" spc="-10" dirty="0">
                <a:latin typeface="Courier New"/>
                <a:cs typeface="Courier New"/>
              </a:rPr>
              <a:t> LIMIT </a:t>
            </a:r>
            <a:r>
              <a:rPr sz="3300" spc="-5" dirty="0">
                <a:latin typeface="Courier New"/>
                <a:cs typeface="Courier New"/>
              </a:rPr>
              <a:t>5;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351648" y="6670237"/>
            <a:ext cx="3041015" cy="528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766445" algn="l"/>
              </a:tabLst>
            </a:pPr>
            <a:r>
              <a:rPr sz="3300" spc="-5" dirty="0">
                <a:latin typeface="Courier New"/>
                <a:cs typeface="Courier New"/>
              </a:rPr>
              <a:t>=	</a:t>
            </a:r>
            <a:r>
              <a:rPr sz="3300" spc="-10" dirty="0">
                <a:latin typeface="Courier New"/>
                <a:cs typeface="Courier New"/>
              </a:rPr>
              <a:t>D.orderid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44430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114" dirty="0"/>
              <a:t>J</a:t>
            </a:r>
            <a:r>
              <a:rPr spc="-250" dirty="0"/>
              <a:t>o</a:t>
            </a:r>
            <a:r>
              <a:rPr spc="-180" dirty="0"/>
              <a:t>i</a:t>
            </a:r>
            <a:r>
              <a:rPr spc="-305" dirty="0"/>
              <a:t>n</a:t>
            </a:r>
            <a:r>
              <a:rPr spc="-204" dirty="0"/>
              <a:t>s</a:t>
            </a:r>
            <a:r>
              <a:rPr spc="-195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200" dirty="0"/>
              <a:t>T</a:t>
            </a:r>
            <a:r>
              <a:rPr spc="-210" dirty="0"/>
              <a:t>h</a:t>
            </a:r>
            <a:r>
              <a:rPr spc="-120" dirty="0"/>
              <a:t>r</a:t>
            </a:r>
            <a:r>
              <a:rPr spc="85" dirty="0"/>
              <a:t>e</a:t>
            </a:r>
            <a:r>
              <a:rPr spc="190" dirty="0"/>
              <a:t>e</a:t>
            </a:r>
            <a:r>
              <a:rPr spc="-204" dirty="0"/>
              <a:t> </a:t>
            </a:r>
            <a:r>
              <a:rPr spc="-175" dirty="0"/>
              <a:t>Way</a:t>
            </a: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2163" y="2604057"/>
            <a:ext cx="13949422" cy="6392453"/>
          </a:xfrm>
          <a:prstGeom prst="rect">
            <a:avLst/>
          </a:prstGeom>
        </p:spPr>
      </p:pic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19453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85" dirty="0"/>
              <a:t>J</a:t>
            </a:r>
            <a:r>
              <a:rPr sz="9450" spc="-204" dirty="0"/>
              <a:t>oi</a:t>
            </a:r>
            <a:r>
              <a:rPr sz="9450" spc="-229" dirty="0"/>
              <a:t>n</a:t>
            </a:r>
            <a:r>
              <a:rPr sz="9450" spc="-165" dirty="0"/>
              <a:t>s</a:t>
            </a:r>
            <a:r>
              <a:rPr sz="9450" spc="-21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-40" dirty="0"/>
              <a:t>Cartes</a:t>
            </a:r>
            <a:r>
              <a:rPr sz="9450" spc="-80" dirty="0"/>
              <a:t>i</a:t>
            </a:r>
            <a:r>
              <a:rPr sz="9450" spc="-90" dirty="0"/>
              <a:t>a</a:t>
            </a:r>
            <a:r>
              <a:rPr sz="9450" spc="15" dirty="0"/>
              <a:t>n</a:t>
            </a:r>
            <a:r>
              <a:rPr sz="9450" spc="-195" dirty="0"/>
              <a:t> </a:t>
            </a:r>
            <a:r>
              <a:rPr sz="9450" spc="-90" dirty="0"/>
              <a:t>Pr</a:t>
            </a:r>
            <a:r>
              <a:rPr sz="9450" spc="-100" dirty="0"/>
              <a:t>o</a:t>
            </a:r>
            <a:r>
              <a:rPr sz="9450" spc="-95" dirty="0"/>
              <a:t>d</a:t>
            </a:r>
            <a:r>
              <a:rPr sz="9450" spc="-30" dirty="0"/>
              <a:t>uct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334113" y="2598319"/>
            <a:ext cx="13233400" cy="26314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Arial MT"/>
                <a:cs typeface="Arial MT"/>
              </a:rPr>
              <a:t>Beware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Cartesian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Product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!!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75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4950" spc="75" dirty="0">
                <a:latin typeface="Arial MT"/>
                <a:cs typeface="Arial MT"/>
              </a:rPr>
              <a:t>Product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=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one </a:t>
            </a:r>
            <a:r>
              <a:rPr sz="4950" spc="30" dirty="0">
                <a:latin typeface="Arial MT"/>
                <a:cs typeface="Arial MT"/>
              </a:rPr>
              <a:t>table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multiplied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by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another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table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4113" y="6315065"/>
            <a:ext cx="16144875" cy="146050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12700" marR="5080">
              <a:lnSpc>
                <a:spcPts val="5360"/>
              </a:lnSpc>
              <a:spcBef>
                <a:spcPts val="755"/>
              </a:spcBef>
              <a:tabLst>
                <a:tab pos="2828925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JOIN	</a:t>
            </a:r>
            <a:r>
              <a:rPr sz="4950" spc="45" dirty="0">
                <a:latin typeface="Arial MT"/>
                <a:cs typeface="Arial MT"/>
              </a:rPr>
              <a:t>often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creates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00" dirty="0">
                <a:latin typeface="Arial MT"/>
                <a:cs typeface="Arial MT"/>
              </a:rPr>
              <a:t>product,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then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selects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rows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from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14" dirty="0">
                <a:latin typeface="Arial MT"/>
                <a:cs typeface="Arial MT"/>
              </a:rPr>
              <a:t>product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where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keys </a:t>
            </a:r>
            <a:r>
              <a:rPr sz="4950" spc="70" dirty="0">
                <a:latin typeface="Arial MT"/>
                <a:cs typeface="Arial MT"/>
              </a:rPr>
              <a:t>match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190849" y="5818326"/>
            <a:ext cx="1893570" cy="3778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300" dirty="0">
                <a:latin typeface="Calibri"/>
                <a:cs typeface="Calibri"/>
              </a:rPr>
              <a:t>René</a:t>
            </a:r>
            <a:r>
              <a:rPr sz="2300" spc="-75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DesCartes</a:t>
            </a:r>
            <a:endParaRPr sz="23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701010" y="1685864"/>
            <a:ext cx="2874130" cy="4093964"/>
          </a:xfrm>
          <a:prstGeom prst="rect">
            <a:avLst/>
          </a:prstGeom>
        </p:spPr>
      </p:pic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19453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85" dirty="0"/>
              <a:t>J</a:t>
            </a:r>
            <a:r>
              <a:rPr sz="9450" spc="-204" dirty="0"/>
              <a:t>oi</a:t>
            </a:r>
            <a:r>
              <a:rPr sz="9450" spc="-229" dirty="0"/>
              <a:t>n</a:t>
            </a:r>
            <a:r>
              <a:rPr sz="9450" spc="-165" dirty="0"/>
              <a:t>s</a:t>
            </a:r>
            <a:r>
              <a:rPr sz="9450" spc="-21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-40" dirty="0"/>
              <a:t>Cartes</a:t>
            </a:r>
            <a:r>
              <a:rPr sz="9450" spc="-80" dirty="0"/>
              <a:t>i</a:t>
            </a:r>
            <a:r>
              <a:rPr sz="9450" spc="-90" dirty="0"/>
              <a:t>a</a:t>
            </a:r>
            <a:r>
              <a:rPr sz="9450" spc="15" dirty="0"/>
              <a:t>n</a:t>
            </a:r>
            <a:r>
              <a:rPr sz="9450" spc="-195" dirty="0"/>
              <a:t> </a:t>
            </a:r>
            <a:r>
              <a:rPr sz="9450" spc="-90" dirty="0"/>
              <a:t>Pr</a:t>
            </a:r>
            <a:r>
              <a:rPr sz="9450" spc="-100" dirty="0"/>
              <a:t>o</a:t>
            </a:r>
            <a:r>
              <a:rPr sz="9450" spc="-95" dirty="0"/>
              <a:t>d</a:t>
            </a:r>
            <a:r>
              <a:rPr sz="9450" spc="-30" dirty="0"/>
              <a:t>uct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334113" y="2598319"/>
            <a:ext cx="8975090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Arial MT"/>
                <a:cs typeface="Arial MT"/>
              </a:rPr>
              <a:t>Beware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Cartesian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Product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!!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4113" y="4450410"/>
            <a:ext cx="13233400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75" dirty="0">
                <a:latin typeface="Arial MT"/>
                <a:cs typeface="Arial MT"/>
              </a:rPr>
              <a:t>Product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=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one </a:t>
            </a:r>
            <a:r>
              <a:rPr sz="4950" spc="30" dirty="0">
                <a:latin typeface="Arial MT"/>
                <a:cs typeface="Arial MT"/>
              </a:rPr>
              <a:t>table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multiplied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by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another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table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4113" y="6315065"/>
            <a:ext cx="16144875" cy="146050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12700" marR="5080">
              <a:lnSpc>
                <a:spcPts val="5360"/>
              </a:lnSpc>
              <a:spcBef>
                <a:spcPts val="755"/>
              </a:spcBef>
              <a:tabLst>
                <a:tab pos="2828925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JOIN	</a:t>
            </a:r>
            <a:r>
              <a:rPr sz="4950" spc="45" dirty="0">
                <a:latin typeface="Arial MT"/>
                <a:cs typeface="Arial MT"/>
              </a:rPr>
              <a:t>often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creates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00" dirty="0">
                <a:latin typeface="Arial MT"/>
                <a:cs typeface="Arial MT"/>
              </a:rPr>
              <a:t>product,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then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selects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rows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from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14" dirty="0">
                <a:latin typeface="Arial MT"/>
                <a:cs typeface="Arial MT"/>
              </a:rPr>
              <a:t>product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where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keys </a:t>
            </a:r>
            <a:r>
              <a:rPr sz="4950" spc="70" dirty="0">
                <a:latin typeface="Arial MT"/>
                <a:cs typeface="Arial MT"/>
              </a:rPr>
              <a:t>match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7190849" y="5818326"/>
            <a:ext cx="1893570" cy="3778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300" dirty="0">
                <a:latin typeface="Calibri"/>
                <a:cs typeface="Calibri"/>
              </a:rPr>
              <a:t>René</a:t>
            </a:r>
            <a:r>
              <a:rPr sz="2300" spc="-75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DesCartes</a:t>
            </a:r>
            <a:endParaRPr sz="230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701010" y="1685864"/>
            <a:ext cx="2874130" cy="4093964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11558935" y="2367176"/>
            <a:ext cx="5067935" cy="1376045"/>
            <a:chOff x="11558935" y="2367176"/>
            <a:chExt cx="5067935" cy="1376045"/>
          </a:xfrm>
        </p:grpSpPr>
        <p:sp>
          <p:nvSpPr>
            <p:cNvPr id="9" name="object 9"/>
            <p:cNvSpPr/>
            <p:nvPr/>
          </p:nvSpPr>
          <p:spPr>
            <a:xfrm>
              <a:off x="11564169" y="2372411"/>
              <a:ext cx="4835525" cy="1365885"/>
            </a:xfrm>
            <a:custGeom>
              <a:avLst/>
              <a:gdLst/>
              <a:ahLst/>
              <a:cxnLst/>
              <a:rect l="l" t="t" r="r" b="b"/>
              <a:pathLst>
                <a:path w="4835525" h="1365885">
                  <a:moveTo>
                    <a:pt x="2954422" y="0"/>
                  </a:moveTo>
                  <a:lnTo>
                    <a:pt x="2900590" y="1008"/>
                  </a:lnTo>
                  <a:lnTo>
                    <a:pt x="2847626" y="4273"/>
                  </a:lnTo>
                  <a:lnTo>
                    <a:pt x="2796021" y="9730"/>
                  </a:lnTo>
                  <a:lnTo>
                    <a:pt x="2746266" y="17317"/>
                  </a:lnTo>
                  <a:lnTo>
                    <a:pt x="2698853" y="26971"/>
                  </a:lnTo>
                  <a:lnTo>
                    <a:pt x="2654271" y="38627"/>
                  </a:lnTo>
                  <a:lnTo>
                    <a:pt x="2613014" y="52224"/>
                  </a:lnTo>
                  <a:lnTo>
                    <a:pt x="2575571" y="67697"/>
                  </a:lnTo>
                  <a:lnTo>
                    <a:pt x="2514092" y="104021"/>
                  </a:lnTo>
                  <a:lnTo>
                    <a:pt x="2482282" y="92806"/>
                  </a:lnTo>
                  <a:lnTo>
                    <a:pt x="2412866" y="73198"/>
                  </a:lnTo>
                  <a:lnTo>
                    <a:pt x="2375531" y="64882"/>
                  </a:lnTo>
                  <a:lnTo>
                    <a:pt x="2323542" y="55437"/>
                  </a:lnTo>
                  <a:lnTo>
                    <a:pt x="2270434" y="48072"/>
                  </a:lnTo>
                  <a:lnTo>
                    <a:pt x="2216544" y="42745"/>
                  </a:lnTo>
                  <a:lnTo>
                    <a:pt x="2162211" y="39417"/>
                  </a:lnTo>
                  <a:lnTo>
                    <a:pt x="2107773" y="38049"/>
                  </a:lnTo>
                  <a:lnTo>
                    <a:pt x="2053568" y="38599"/>
                  </a:lnTo>
                  <a:lnTo>
                    <a:pt x="1999932" y="41029"/>
                  </a:lnTo>
                  <a:lnTo>
                    <a:pt x="1947206" y="45299"/>
                  </a:lnTo>
                  <a:lnTo>
                    <a:pt x="1895725" y="51369"/>
                  </a:lnTo>
                  <a:lnTo>
                    <a:pt x="1845829" y="59198"/>
                  </a:lnTo>
                  <a:lnTo>
                    <a:pt x="1797855" y="68748"/>
                  </a:lnTo>
                  <a:lnTo>
                    <a:pt x="1752140" y="79978"/>
                  </a:lnTo>
                  <a:lnTo>
                    <a:pt x="1709024" y="92849"/>
                  </a:lnTo>
                  <a:lnTo>
                    <a:pt x="1668843" y="107320"/>
                  </a:lnTo>
                  <a:lnTo>
                    <a:pt x="1631936" y="123352"/>
                  </a:lnTo>
                  <a:lnTo>
                    <a:pt x="1569294" y="159939"/>
                  </a:lnTo>
                  <a:lnTo>
                    <a:pt x="1524855" y="150680"/>
                  </a:lnTo>
                  <a:lnTo>
                    <a:pt x="1479113" y="142619"/>
                  </a:lnTo>
                  <a:lnTo>
                    <a:pt x="1432231" y="135768"/>
                  </a:lnTo>
                  <a:lnTo>
                    <a:pt x="1384372" y="130140"/>
                  </a:lnTo>
                  <a:lnTo>
                    <a:pt x="1335702" y="125747"/>
                  </a:lnTo>
                  <a:lnTo>
                    <a:pt x="1286382" y="122603"/>
                  </a:lnTo>
                  <a:lnTo>
                    <a:pt x="1236577" y="120719"/>
                  </a:lnTo>
                  <a:lnTo>
                    <a:pt x="1186450" y="120109"/>
                  </a:lnTo>
                  <a:lnTo>
                    <a:pt x="1136164" y="120784"/>
                  </a:lnTo>
                  <a:lnTo>
                    <a:pt x="1085885" y="122758"/>
                  </a:lnTo>
                  <a:lnTo>
                    <a:pt x="1018209" y="127496"/>
                  </a:lnTo>
                  <a:lnTo>
                    <a:pt x="953054" y="134428"/>
                  </a:lnTo>
                  <a:lnTo>
                    <a:pt x="890647" y="143439"/>
                  </a:lnTo>
                  <a:lnTo>
                    <a:pt x="831217" y="154413"/>
                  </a:lnTo>
                  <a:lnTo>
                    <a:pt x="774993" y="167235"/>
                  </a:lnTo>
                  <a:lnTo>
                    <a:pt x="722201" y="181789"/>
                  </a:lnTo>
                  <a:lnTo>
                    <a:pt x="673071" y="197961"/>
                  </a:lnTo>
                  <a:lnTo>
                    <a:pt x="627831" y="215635"/>
                  </a:lnTo>
                  <a:lnTo>
                    <a:pt x="586709" y="234695"/>
                  </a:lnTo>
                  <a:lnTo>
                    <a:pt x="549932" y="255026"/>
                  </a:lnTo>
                  <a:lnTo>
                    <a:pt x="517730" y="276513"/>
                  </a:lnTo>
                  <a:lnTo>
                    <a:pt x="467961" y="322493"/>
                  </a:lnTo>
                  <a:lnTo>
                    <a:pt x="439227" y="371710"/>
                  </a:lnTo>
                  <a:lnTo>
                    <a:pt x="433318" y="397245"/>
                  </a:lnTo>
                  <a:lnTo>
                    <a:pt x="433353" y="423243"/>
                  </a:lnTo>
                  <a:lnTo>
                    <a:pt x="439559" y="449589"/>
                  </a:lnTo>
                  <a:lnTo>
                    <a:pt x="435486" y="453840"/>
                  </a:lnTo>
                  <a:lnTo>
                    <a:pt x="378622" y="457434"/>
                  </a:lnTo>
                  <a:lnTo>
                    <a:pt x="323825" y="463530"/>
                  </a:lnTo>
                  <a:lnTo>
                    <a:pt x="271589" y="472005"/>
                  </a:lnTo>
                  <a:lnTo>
                    <a:pt x="222410" y="482735"/>
                  </a:lnTo>
                  <a:lnTo>
                    <a:pt x="176780" y="495599"/>
                  </a:lnTo>
                  <a:lnTo>
                    <a:pt x="135195" y="510473"/>
                  </a:lnTo>
                  <a:lnTo>
                    <a:pt x="98149" y="527233"/>
                  </a:lnTo>
                  <a:lnTo>
                    <a:pt x="34405" y="570738"/>
                  </a:lnTo>
                  <a:lnTo>
                    <a:pt x="1605" y="622907"/>
                  </a:lnTo>
                  <a:lnTo>
                    <a:pt x="0" y="649302"/>
                  </a:lnTo>
                  <a:lnTo>
                    <a:pt x="7898" y="675374"/>
                  </a:lnTo>
                  <a:lnTo>
                    <a:pt x="51132" y="724957"/>
                  </a:lnTo>
                  <a:lnTo>
                    <a:pt x="85930" y="747673"/>
                  </a:lnTo>
                  <a:lnTo>
                    <a:pt x="129158" y="768476"/>
                  </a:lnTo>
                  <a:lnTo>
                    <a:pt x="180546" y="786968"/>
                  </a:lnTo>
                  <a:lnTo>
                    <a:pt x="239827" y="802751"/>
                  </a:lnTo>
                  <a:lnTo>
                    <a:pt x="187233" y="828489"/>
                  </a:lnTo>
                  <a:lnTo>
                    <a:pt x="147511" y="857014"/>
                  </a:lnTo>
                  <a:lnTo>
                    <a:pt x="121262" y="887626"/>
                  </a:lnTo>
                  <a:lnTo>
                    <a:pt x="109088" y="919627"/>
                  </a:lnTo>
                  <a:lnTo>
                    <a:pt x="111590" y="952315"/>
                  </a:lnTo>
                  <a:lnTo>
                    <a:pt x="143988" y="1000902"/>
                  </a:lnTo>
                  <a:lnTo>
                    <a:pt x="206363" y="1043064"/>
                  </a:lnTo>
                  <a:lnTo>
                    <a:pt x="247181" y="1061247"/>
                  </a:lnTo>
                  <a:lnTo>
                    <a:pt x="293561" y="1077239"/>
                  </a:lnTo>
                  <a:lnTo>
                    <a:pt x="344856" y="1090842"/>
                  </a:lnTo>
                  <a:lnTo>
                    <a:pt x="400424" y="1101864"/>
                  </a:lnTo>
                  <a:lnTo>
                    <a:pt x="459619" y="1110107"/>
                  </a:lnTo>
                  <a:lnTo>
                    <a:pt x="521798" y="1115377"/>
                  </a:lnTo>
                  <a:lnTo>
                    <a:pt x="586315" y="1117478"/>
                  </a:lnTo>
                  <a:lnTo>
                    <a:pt x="652526" y="1116216"/>
                  </a:lnTo>
                  <a:lnTo>
                    <a:pt x="661646" y="1122215"/>
                  </a:lnTo>
                  <a:lnTo>
                    <a:pt x="728738" y="1159386"/>
                  </a:lnTo>
                  <a:lnTo>
                    <a:pt x="766291" y="1176263"/>
                  </a:lnTo>
                  <a:lnTo>
                    <a:pt x="806280" y="1191977"/>
                  </a:lnTo>
                  <a:lnTo>
                    <a:pt x="848529" y="1206512"/>
                  </a:lnTo>
                  <a:lnTo>
                    <a:pt x="892862" y="1219851"/>
                  </a:lnTo>
                  <a:lnTo>
                    <a:pt x="939102" y="1231977"/>
                  </a:lnTo>
                  <a:lnTo>
                    <a:pt x="987072" y="1242873"/>
                  </a:lnTo>
                  <a:lnTo>
                    <a:pt x="1036597" y="1252522"/>
                  </a:lnTo>
                  <a:lnTo>
                    <a:pt x="1087499" y="1260908"/>
                  </a:lnTo>
                  <a:lnTo>
                    <a:pt x="1139603" y="1268012"/>
                  </a:lnTo>
                  <a:lnTo>
                    <a:pt x="1192732" y="1273818"/>
                  </a:lnTo>
                  <a:lnTo>
                    <a:pt x="1246710" y="1278310"/>
                  </a:lnTo>
                  <a:lnTo>
                    <a:pt x="1301360" y="1281469"/>
                  </a:lnTo>
                  <a:lnTo>
                    <a:pt x="1356506" y="1283280"/>
                  </a:lnTo>
                  <a:lnTo>
                    <a:pt x="1411971" y="1283726"/>
                  </a:lnTo>
                  <a:lnTo>
                    <a:pt x="1467580" y="1282788"/>
                  </a:lnTo>
                  <a:lnTo>
                    <a:pt x="1523155" y="1280451"/>
                  </a:lnTo>
                  <a:lnTo>
                    <a:pt x="1578521" y="1276698"/>
                  </a:lnTo>
                  <a:lnTo>
                    <a:pt x="1633500" y="1271511"/>
                  </a:lnTo>
                  <a:lnTo>
                    <a:pt x="1687917" y="1264873"/>
                  </a:lnTo>
                  <a:lnTo>
                    <a:pt x="1741595" y="1256768"/>
                  </a:lnTo>
                  <a:lnTo>
                    <a:pt x="1794358" y="1247179"/>
                  </a:lnTo>
                  <a:lnTo>
                    <a:pt x="1846029" y="1236088"/>
                  </a:lnTo>
                  <a:lnTo>
                    <a:pt x="1884617" y="1256392"/>
                  </a:lnTo>
                  <a:lnTo>
                    <a:pt x="1927356" y="1275233"/>
                  </a:lnTo>
                  <a:lnTo>
                    <a:pt x="1973960" y="1292528"/>
                  </a:lnTo>
                  <a:lnTo>
                    <a:pt x="2024139" y="1308195"/>
                  </a:lnTo>
                  <a:lnTo>
                    <a:pt x="2077604" y="1322151"/>
                  </a:lnTo>
                  <a:lnTo>
                    <a:pt x="2134067" y="1334315"/>
                  </a:lnTo>
                  <a:lnTo>
                    <a:pt x="2193240" y="1344602"/>
                  </a:lnTo>
                  <a:lnTo>
                    <a:pt x="2254833" y="1352931"/>
                  </a:lnTo>
                  <a:lnTo>
                    <a:pt x="2314813" y="1358927"/>
                  </a:lnTo>
                  <a:lnTo>
                    <a:pt x="2374886" y="1362969"/>
                  </a:lnTo>
                  <a:lnTo>
                    <a:pt x="2434811" y="1365108"/>
                  </a:lnTo>
                  <a:lnTo>
                    <a:pt x="2494344" y="1365393"/>
                  </a:lnTo>
                  <a:lnTo>
                    <a:pt x="2553245" y="1363874"/>
                  </a:lnTo>
                  <a:lnTo>
                    <a:pt x="2611270" y="1360602"/>
                  </a:lnTo>
                  <a:lnTo>
                    <a:pt x="2668178" y="1355626"/>
                  </a:lnTo>
                  <a:lnTo>
                    <a:pt x="2723725" y="1348996"/>
                  </a:lnTo>
                  <a:lnTo>
                    <a:pt x="2777671" y="1340763"/>
                  </a:lnTo>
                  <a:lnTo>
                    <a:pt x="2829773" y="1330976"/>
                  </a:lnTo>
                  <a:lnTo>
                    <a:pt x="2879788" y="1319685"/>
                  </a:lnTo>
                  <a:lnTo>
                    <a:pt x="2927474" y="1306941"/>
                  </a:lnTo>
                  <a:lnTo>
                    <a:pt x="2972589" y="1292793"/>
                  </a:lnTo>
                  <a:lnTo>
                    <a:pt x="3014891" y="1277291"/>
                  </a:lnTo>
                  <a:lnTo>
                    <a:pt x="3054138" y="1260486"/>
                  </a:lnTo>
                  <a:lnTo>
                    <a:pt x="3090087" y="1242427"/>
                  </a:lnTo>
                  <a:lnTo>
                    <a:pt x="3151123" y="1202749"/>
                  </a:lnTo>
                  <a:lnTo>
                    <a:pt x="3196061" y="1158656"/>
                  </a:lnTo>
                  <a:lnTo>
                    <a:pt x="3240358" y="1168372"/>
                  </a:lnTo>
                  <a:lnTo>
                    <a:pt x="3286329" y="1176687"/>
                  </a:lnTo>
                  <a:lnTo>
                    <a:pt x="3333746" y="1183575"/>
                  </a:lnTo>
                  <a:lnTo>
                    <a:pt x="3382385" y="1189012"/>
                  </a:lnTo>
                  <a:lnTo>
                    <a:pt x="3432019" y="1192972"/>
                  </a:lnTo>
                  <a:lnTo>
                    <a:pt x="3482423" y="1195429"/>
                  </a:lnTo>
                  <a:lnTo>
                    <a:pt x="3533370" y="1196359"/>
                  </a:lnTo>
                  <a:lnTo>
                    <a:pt x="3599522" y="1195280"/>
                  </a:lnTo>
                  <a:lnTo>
                    <a:pt x="3663816" y="1191712"/>
                  </a:lnTo>
                  <a:lnTo>
                    <a:pt x="3725923" y="1185778"/>
                  </a:lnTo>
                  <a:lnTo>
                    <a:pt x="3785517" y="1177604"/>
                  </a:lnTo>
                  <a:lnTo>
                    <a:pt x="3842269" y="1167312"/>
                  </a:lnTo>
                  <a:lnTo>
                    <a:pt x="3895852" y="1155027"/>
                  </a:lnTo>
                  <a:lnTo>
                    <a:pt x="3945939" y="1140873"/>
                  </a:lnTo>
                  <a:lnTo>
                    <a:pt x="3992201" y="1124973"/>
                  </a:lnTo>
                  <a:lnTo>
                    <a:pt x="4034310" y="1107452"/>
                  </a:lnTo>
                  <a:lnTo>
                    <a:pt x="4071940" y="1088434"/>
                  </a:lnTo>
                  <a:lnTo>
                    <a:pt x="4104762" y="1068042"/>
                  </a:lnTo>
                  <a:lnTo>
                    <a:pt x="4154672" y="1023632"/>
                  </a:lnTo>
                  <a:lnTo>
                    <a:pt x="4181419" y="975215"/>
                  </a:lnTo>
                  <a:lnTo>
                    <a:pt x="4185288" y="949814"/>
                  </a:lnTo>
                  <a:lnTo>
                    <a:pt x="4240075" y="946006"/>
                  </a:lnTo>
                  <a:lnTo>
                    <a:pt x="4293809" y="940681"/>
                  </a:lnTo>
                  <a:lnTo>
                    <a:pt x="4346283" y="933873"/>
                  </a:lnTo>
                  <a:lnTo>
                    <a:pt x="4397289" y="925614"/>
                  </a:lnTo>
                  <a:lnTo>
                    <a:pt x="4446623" y="915939"/>
                  </a:lnTo>
                  <a:lnTo>
                    <a:pt x="4494077" y="904879"/>
                  </a:lnTo>
                  <a:lnTo>
                    <a:pt x="4539444" y="892470"/>
                  </a:lnTo>
                  <a:lnTo>
                    <a:pt x="4598481" y="873136"/>
                  </a:lnTo>
                  <a:lnTo>
                    <a:pt x="4651133" y="852017"/>
                  </a:lnTo>
                  <a:lnTo>
                    <a:pt x="4697332" y="829320"/>
                  </a:lnTo>
                  <a:lnTo>
                    <a:pt x="4737008" y="805250"/>
                  </a:lnTo>
                  <a:lnTo>
                    <a:pt x="4770089" y="780011"/>
                  </a:lnTo>
                  <a:lnTo>
                    <a:pt x="4816190" y="726852"/>
                  </a:lnTo>
                  <a:lnTo>
                    <a:pt x="4835077" y="671484"/>
                  </a:lnTo>
                  <a:lnTo>
                    <a:pt x="4834139" y="643485"/>
                  </a:lnTo>
                  <a:lnTo>
                    <a:pt x="4811152" y="587884"/>
                  </a:lnTo>
                  <a:lnTo>
                    <a:pt x="4759549" y="534180"/>
                  </a:lnTo>
                  <a:lnTo>
                    <a:pt x="4722841" y="508554"/>
                  </a:lnTo>
                  <a:lnTo>
                    <a:pt x="4678770" y="484017"/>
                  </a:lnTo>
                  <a:lnTo>
                    <a:pt x="4686618" y="476612"/>
                  </a:lnTo>
                  <a:lnTo>
                    <a:pt x="4720475" y="427570"/>
                  </a:lnTo>
                  <a:lnTo>
                    <a:pt x="4726801" y="401402"/>
                  </a:lnTo>
                  <a:lnTo>
                    <a:pt x="4725369" y="375539"/>
                  </a:lnTo>
                  <a:lnTo>
                    <a:pt x="4700488" y="325578"/>
                  </a:lnTo>
                  <a:lnTo>
                    <a:pt x="4648346" y="279379"/>
                  </a:lnTo>
                  <a:lnTo>
                    <a:pt x="4612837" y="258219"/>
                  </a:lnTo>
                  <a:lnTo>
                    <a:pt x="4571454" y="238635"/>
                  </a:lnTo>
                  <a:lnTo>
                    <a:pt x="4524513" y="220838"/>
                  </a:lnTo>
                  <a:lnTo>
                    <a:pt x="4472327" y="205040"/>
                  </a:lnTo>
                  <a:lnTo>
                    <a:pt x="4415211" y="191452"/>
                  </a:lnTo>
                  <a:lnTo>
                    <a:pt x="4353477" y="180287"/>
                  </a:lnTo>
                  <a:lnTo>
                    <a:pt x="4287442" y="171755"/>
                  </a:lnTo>
                  <a:lnTo>
                    <a:pt x="4269029" y="143790"/>
                  </a:lnTo>
                  <a:lnTo>
                    <a:pt x="4240959" y="117252"/>
                  </a:lnTo>
                  <a:lnTo>
                    <a:pt x="4203767" y="92496"/>
                  </a:lnTo>
                  <a:lnTo>
                    <a:pt x="4157985" y="69877"/>
                  </a:lnTo>
                  <a:lnTo>
                    <a:pt x="4104149" y="49749"/>
                  </a:lnTo>
                  <a:lnTo>
                    <a:pt x="4059984" y="36795"/>
                  </a:lnTo>
                  <a:lnTo>
                    <a:pt x="4013536" y="25826"/>
                  </a:lnTo>
                  <a:lnTo>
                    <a:pt x="3965187" y="16832"/>
                  </a:lnTo>
                  <a:lnTo>
                    <a:pt x="3915324" y="9798"/>
                  </a:lnTo>
                  <a:lnTo>
                    <a:pt x="3864330" y="4714"/>
                  </a:lnTo>
                  <a:lnTo>
                    <a:pt x="3812590" y="1568"/>
                  </a:lnTo>
                  <a:lnTo>
                    <a:pt x="3760490" y="346"/>
                  </a:lnTo>
                  <a:lnTo>
                    <a:pt x="3708413" y="1037"/>
                  </a:lnTo>
                  <a:lnTo>
                    <a:pt x="3656745" y="3629"/>
                  </a:lnTo>
                  <a:lnTo>
                    <a:pt x="3605871" y="8110"/>
                  </a:lnTo>
                  <a:lnTo>
                    <a:pt x="3556174" y="14466"/>
                  </a:lnTo>
                  <a:lnTo>
                    <a:pt x="3508039" y="22687"/>
                  </a:lnTo>
                  <a:lnTo>
                    <a:pt x="3461852" y="32760"/>
                  </a:lnTo>
                  <a:lnTo>
                    <a:pt x="3417997" y="44672"/>
                  </a:lnTo>
                  <a:lnTo>
                    <a:pt x="3376858" y="58413"/>
                  </a:lnTo>
                  <a:lnTo>
                    <a:pt x="3338821" y="73968"/>
                  </a:lnTo>
                  <a:lnTo>
                    <a:pt x="3302529" y="57673"/>
                  </a:lnTo>
                  <a:lnTo>
                    <a:pt x="3261783" y="43123"/>
                  </a:lnTo>
                  <a:lnTo>
                    <a:pt x="3217003" y="30449"/>
                  </a:lnTo>
                  <a:lnTo>
                    <a:pt x="3168607" y="19788"/>
                  </a:lnTo>
                  <a:lnTo>
                    <a:pt x="3116214" y="11141"/>
                  </a:lnTo>
                  <a:lnTo>
                    <a:pt x="3062725" y="5003"/>
                  </a:lnTo>
                  <a:lnTo>
                    <a:pt x="3008631" y="1310"/>
                  </a:lnTo>
                  <a:lnTo>
                    <a:pt x="2954422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19806" y="2935062"/>
              <a:ext cx="301530" cy="227477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11564170" y="2372411"/>
              <a:ext cx="4835525" cy="1365885"/>
            </a:xfrm>
            <a:custGeom>
              <a:avLst/>
              <a:gdLst/>
              <a:ahLst/>
              <a:cxnLst/>
              <a:rect l="l" t="t" r="r" b="b"/>
              <a:pathLst>
                <a:path w="4835525" h="1365885">
                  <a:moveTo>
                    <a:pt x="439553" y="449589"/>
                  </a:moveTo>
                  <a:lnTo>
                    <a:pt x="433348" y="423243"/>
                  </a:lnTo>
                  <a:lnTo>
                    <a:pt x="433315" y="397245"/>
                  </a:lnTo>
                  <a:lnTo>
                    <a:pt x="439224" y="371710"/>
                  </a:lnTo>
                  <a:lnTo>
                    <a:pt x="467960" y="322492"/>
                  </a:lnTo>
                  <a:lnTo>
                    <a:pt x="517730" y="276513"/>
                  </a:lnTo>
                  <a:lnTo>
                    <a:pt x="549932" y="255026"/>
                  </a:lnTo>
                  <a:lnTo>
                    <a:pt x="586709" y="234695"/>
                  </a:lnTo>
                  <a:lnTo>
                    <a:pt x="627831" y="215635"/>
                  </a:lnTo>
                  <a:lnTo>
                    <a:pt x="673071" y="197961"/>
                  </a:lnTo>
                  <a:lnTo>
                    <a:pt x="722201" y="181789"/>
                  </a:lnTo>
                  <a:lnTo>
                    <a:pt x="774992" y="167235"/>
                  </a:lnTo>
                  <a:lnTo>
                    <a:pt x="831216" y="154413"/>
                  </a:lnTo>
                  <a:lnTo>
                    <a:pt x="890645" y="143439"/>
                  </a:lnTo>
                  <a:lnTo>
                    <a:pt x="953052" y="134428"/>
                  </a:lnTo>
                  <a:lnTo>
                    <a:pt x="1018206" y="127496"/>
                  </a:lnTo>
                  <a:lnTo>
                    <a:pt x="1085882" y="122759"/>
                  </a:lnTo>
                  <a:lnTo>
                    <a:pt x="1136163" y="120785"/>
                  </a:lnTo>
                  <a:lnTo>
                    <a:pt x="1186449" y="120109"/>
                  </a:lnTo>
                  <a:lnTo>
                    <a:pt x="1236576" y="120720"/>
                  </a:lnTo>
                  <a:lnTo>
                    <a:pt x="1286381" y="122603"/>
                  </a:lnTo>
                  <a:lnTo>
                    <a:pt x="1335700" y="125747"/>
                  </a:lnTo>
                  <a:lnTo>
                    <a:pt x="1384370" y="130140"/>
                  </a:lnTo>
                  <a:lnTo>
                    <a:pt x="1432228" y="135768"/>
                  </a:lnTo>
                  <a:lnTo>
                    <a:pt x="1479110" y="142619"/>
                  </a:lnTo>
                  <a:lnTo>
                    <a:pt x="1524852" y="150680"/>
                  </a:lnTo>
                  <a:lnTo>
                    <a:pt x="1569292" y="159940"/>
                  </a:lnTo>
                  <a:lnTo>
                    <a:pt x="1598639" y="140906"/>
                  </a:lnTo>
                  <a:lnTo>
                    <a:pt x="1668842" y="107320"/>
                  </a:lnTo>
                  <a:lnTo>
                    <a:pt x="1709023" y="92849"/>
                  </a:lnTo>
                  <a:lnTo>
                    <a:pt x="1752139" y="79978"/>
                  </a:lnTo>
                  <a:lnTo>
                    <a:pt x="1797853" y="68748"/>
                  </a:lnTo>
                  <a:lnTo>
                    <a:pt x="1845828" y="59199"/>
                  </a:lnTo>
                  <a:lnTo>
                    <a:pt x="1895724" y="51369"/>
                  </a:lnTo>
                  <a:lnTo>
                    <a:pt x="1947204" y="45299"/>
                  </a:lnTo>
                  <a:lnTo>
                    <a:pt x="1999931" y="41029"/>
                  </a:lnTo>
                  <a:lnTo>
                    <a:pt x="2053566" y="38599"/>
                  </a:lnTo>
                  <a:lnTo>
                    <a:pt x="2107771" y="38049"/>
                  </a:lnTo>
                  <a:lnTo>
                    <a:pt x="2162209" y="39417"/>
                  </a:lnTo>
                  <a:lnTo>
                    <a:pt x="2216543" y="42745"/>
                  </a:lnTo>
                  <a:lnTo>
                    <a:pt x="2270433" y="48072"/>
                  </a:lnTo>
                  <a:lnTo>
                    <a:pt x="2323542" y="55438"/>
                  </a:lnTo>
                  <a:lnTo>
                    <a:pt x="2375532" y="64882"/>
                  </a:lnTo>
                  <a:lnTo>
                    <a:pt x="2412863" y="73198"/>
                  </a:lnTo>
                  <a:lnTo>
                    <a:pt x="2482277" y="92806"/>
                  </a:lnTo>
                  <a:lnTo>
                    <a:pt x="2514087" y="104020"/>
                  </a:lnTo>
                  <a:lnTo>
                    <a:pt x="2542429" y="84983"/>
                  </a:lnTo>
                  <a:lnTo>
                    <a:pt x="2613012" y="52224"/>
                  </a:lnTo>
                  <a:lnTo>
                    <a:pt x="2654270" y="38627"/>
                  </a:lnTo>
                  <a:lnTo>
                    <a:pt x="2698852" y="26971"/>
                  </a:lnTo>
                  <a:lnTo>
                    <a:pt x="2746266" y="17318"/>
                  </a:lnTo>
                  <a:lnTo>
                    <a:pt x="2796021" y="9731"/>
                  </a:lnTo>
                  <a:lnTo>
                    <a:pt x="2847626" y="4273"/>
                  </a:lnTo>
                  <a:lnTo>
                    <a:pt x="2900590" y="1008"/>
                  </a:lnTo>
                  <a:lnTo>
                    <a:pt x="2954422" y="0"/>
                  </a:lnTo>
                  <a:lnTo>
                    <a:pt x="3008630" y="1310"/>
                  </a:lnTo>
                  <a:lnTo>
                    <a:pt x="3062724" y="5002"/>
                  </a:lnTo>
                  <a:lnTo>
                    <a:pt x="3116213" y="11141"/>
                  </a:lnTo>
                  <a:lnTo>
                    <a:pt x="3168605" y="19787"/>
                  </a:lnTo>
                  <a:lnTo>
                    <a:pt x="3217000" y="30449"/>
                  </a:lnTo>
                  <a:lnTo>
                    <a:pt x="3261780" y="43122"/>
                  </a:lnTo>
                  <a:lnTo>
                    <a:pt x="3302526" y="57673"/>
                  </a:lnTo>
                  <a:lnTo>
                    <a:pt x="3338817" y="73968"/>
                  </a:lnTo>
                  <a:lnTo>
                    <a:pt x="3376854" y="58412"/>
                  </a:lnTo>
                  <a:lnTo>
                    <a:pt x="3417993" y="44672"/>
                  </a:lnTo>
                  <a:lnTo>
                    <a:pt x="3461848" y="32760"/>
                  </a:lnTo>
                  <a:lnTo>
                    <a:pt x="3508035" y="22687"/>
                  </a:lnTo>
                  <a:lnTo>
                    <a:pt x="3556169" y="14466"/>
                  </a:lnTo>
                  <a:lnTo>
                    <a:pt x="3605866" y="8110"/>
                  </a:lnTo>
                  <a:lnTo>
                    <a:pt x="3656741" y="3629"/>
                  </a:lnTo>
                  <a:lnTo>
                    <a:pt x="3708409" y="1037"/>
                  </a:lnTo>
                  <a:lnTo>
                    <a:pt x="3760486" y="346"/>
                  </a:lnTo>
                  <a:lnTo>
                    <a:pt x="3812586" y="1568"/>
                  </a:lnTo>
                  <a:lnTo>
                    <a:pt x="3864325" y="4714"/>
                  </a:lnTo>
                  <a:lnTo>
                    <a:pt x="3915319" y="9798"/>
                  </a:lnTo>
                  <a:lnTo>
                    <a:pt x="3965183" y="16831"/>
                  </a:lnTo>
                  <a:lnTo>
                    <a:pt x="4013531" y="25826"/>
                  </a:lnTo>
                  <a:lnTo>
                    <a:pt x="4059980" y="36794"/>
                  </a:lnTo>
                  <a:lnTo>
                    <a:pt x="4104145" y="49749"/>
                  </a:lnTo>
                  <a:lnTo>
                    <a:pt x="4157985" y="69876"/>
                  </a:lnTo>
                  <a:lnTo>
                    <a:pt x="4203768" y="92496"/>
                  </a:lnTo>
                  <a:lnTo>
                    <a:pt x="4240961" y="117252"/>
                  </a:lnTo>
                  <a:lnTo>
                    <a:pt x="4269031" y="143790"/>
                  </a:lnTo>
                  <a:lnTo>
                    <a:pt x="4287444" y="171754"/>
                  </a:lnTo>
                  <a:lnTo>
                    <a:pt x="4353480" y="180286"/>
                  </a:lnTo>
                  <a:lnTo>
                    <a:pt x="4415213" y="191452"/>
                  </a:lnTo>
                  <a:lnTo>
                    <a:pt x="4472329" y="205039"/>
                  </a:lnTo>
                  <a:lnTo>
                    <a:pt x="4524515" y="220838"/>
                  </a:lnTo>
                  <a:lnTo>
                    <a:pt x="4571456" y="238635"/>
                  </a:lnTo>
                  <a:lnTo>
                    <a:pt x="4612838" y="258219"/>
                  </a:lnTo>
                  <a:lnTo>
                    <a:pt x="4648347" y="279378"/>
                  </a:lnTo>
                  <a:lnTo>
                    <a:pt x="4700489" y="325578"/>
                  </a:lnTo>
                  <a:lnTo>
                    <a:pt x="4725371" y="375539"/>
                  </a:lnTo>
                  <a:lnTo>
                    <a:pt x="4726803" y="401402"/>
                  </a:lnTo>
                  <a:lnTo>
                    <a:pt x="4720477" y="427570"/>
                  </a:lnTo>
                  <a:lnTo>
                    <a:pt x="4700279" y="461512"/>
                  </a:lnTo>
                  <a:lnTo>
                    <a:pt x="4678773" y="484018"/>
                  </a:lnTo>
                  <a:lnTo>
                    <a:pt x="4722845" y="508554"/>
                  </a:lnTo>
                  <a:lnTo>
                    <a:pt x="4759552" y="534180"/>
                  </a:lnTo>
                  <a:lnTo>
                    <a:pt x="4788966" y="560692"/>
                  </a:lnTo>
                  <a:lnTo>
                    <a:pt x="4826190" y="615549"/>
                  </a:lnTo>
                  <a:lnTo>
                    <a:pt x="4835080" y="671483"/>
                  </a:lnTo>
                  <a:lnTo>
                    <a:pt x="4829073" y="699341"/>
                  </a:lnTo>
                  <a:lnTo>
                    <a:pt x="4796509" y="753810"/>
                  </a:lnTo>
                  <a:lnTo>
                    <a:pt x="4737010" y="805249"/>
                  </a:lnTo>
                  <a:lnTo>
                    <a:pt x="4697335" y="829320"/>
                  </a:lnTo>
                  <a:lnTo>
                    <a:pt x="4651136" y="852017"/>
                  </a:lnTo>
                  <a:lnTo>
                    <a:pt x="4598483" y="873135"/>
                  </a:lnTo>
                  <a:lnTo>
                    <a:pt x="4539447" y="892470"/>
                  </a:lnTo>
                  <a:lnTo>
                    <a:pt x="4494076" y="904879"/>
                  </a:lnTo>
                  <a:lnTo>
                    <a:pt x="4446621" y="915938"/>
                  </a:lnTo>
                  <a:lnTo>
                    <a:pt x="4397288" y="925614"/>
                  </a:lnTo>
                  <a:lnTo>
                    <a:pt x="4346282" y="933873"/>
                  </a:lnTo>
                  <a:lnTo>
                    <a:pt x="4293810" y="940681"/>
                  </a:lnTo>
                  <a:lnTo>
                    <a:pt x="4240077" y="946006"/>
                  </a:lnTo>
                  <a:lnTo>
                    <a:pt x="4185289" y="949814"/>
                  </a:lnTo>
                  <a:lnTo>
                    <a:pt x="4181420" y="975215"/>
                  </a:lnTo>
                  <a:lnTo>
                    <a:pt x="4154671" y="1023632"/>
                  </a:lnTo>
                  <a:lnTo>
                    <a:pt x="4104759" y="1068042"/>
                  </a:lnTo>
                  <a:lnTo>
                    <a:pt x="4071937" y="1088434"/>
                  </a:lnTo>
                  <a:lnTo>
                    <a:pt x="4034307" y="1107452"/>
                  </a:lnTo>
                  <a:lnTo>
                    <a:pt x="3992197" y="1124973"/>
                  </a:lnTo>
                  <a:lnTo>
                    <a:pt x="3945935" y="1140873"/>
                  </a:lnTo>
                  <a:lnTo>
                    <a:pt x="3895849" y="1155027"/>
                  </a:lnTo>
                  <a:lnTo>
                    <a:pt x="3842266" y="1167312"/>
                  </a:lnTo>
                  <a:lnTo>
                    <a:pt x="3785513" y="1177604"/>
                  </a:lnTo>
                  <a:lnTo>
                    <a:pt x="3725920" y="1185778"/>
                  </a:lnTo>
                  <a:lnTo>
                    <a:pt x="3663813" y="1191712"/>
                  </a:lnTo>
                  <a:lnTo>
                    <a:pt x="3599519" y="1195280"/>
                  </a:lnTo>
                  <a:lnTo>
                    <a:pt x="3533368" y="1196359"/>
                  </a:lnTo>
                  <a:lnTo>
                    <a:pt x="3482421" y="1195429"/>
                  </a:lnTo>
                  <a:lnTo>
                    <a:pt x="3432017" y="1192972"/>
                  </a:lnTo>
                  <a:lnTo>
                    <a:pt x="3382383" y="1189012"/>
                  </a:lnTo>
                  <a:lnTo>
                    <a:pt x="3333744" y="1183575"/>
                  </a:lnTo>
                  <a:lnTo>
                    <a:pt x="3286326" y="1176687"/>
                  </a:lnTo>
                  <a:lnTo>
                    <a:pt x="3240356" y="1168372"/>
                  </a:lnTo>
                  <a:lnTo>
                    <a:pt x="3196059" y="1158655"/>
                  </a:lnTo>
                  <a:lnTo>
                    <a:pt x="3175723" y="1181229"/>
                  </a:lnTo>
                  <a:lnTo>
                    <a:pt x="3122494" y="1223165"/>
                  </a:lnTo>
                  <a:lnTo>
                    <a:pt x="3054137" y="1260486"/>
                  </a:lnTo>
                  <a:lnTo>
                    <a:pt x="3014890" y="1277291"/>
                  </a:lnTo>
                  <a:lnTo>
                    <a:pt x="2972588" y="1292793"/>
                  </a:lnTo>
                  <a:lnTo>
                    <a:pt x="2927474" y="1306941"/>
                  </a:lnTo>
                  <a:lnTo>
                    <a:pt x="2879788" y="1319685"/>
                  </a:lnTo>
                  <a:lnTo>
                    <a:pt x="2829773" y="1330976"/>
                  </a:lnTo>
                  <a:lnTo>
                    <a:pt x="2777672" y="1340763"/>
                  </a:lnTo>
                  <a:lnTo>
                    <a:pt x="2723726" y="1348996"/>
                  </a:lnTo>
                  <a:lnTo>
                    <a:pt x="2668179" y="1355626"/>
                  </a:lnTo>
                  <a:lnTo>
                    <a:pt x="2611271" y="1360602"/>
                  </a:lnTo>
                  <a:lnTo>
                    <a:pt x="2553246" y="1363874"/>
                  </a:lnTo>
                  <a:lnTo>
                    <a:pt x="2494346" y="1365393"/>
                  </a:lnTo>
                  <a:lnTo>
                    <a:pt x="2434813" y="1365108"/>
                  </a:lnTo>
                  <a:lnTo>
                    <a:pt x="2374889" y="1362970"/>
                  </a:lnTo>
                  <a:lnTo>
                    <a:pt x="2314816" y="1358928"/>
                  </a:lnTo>
                  <a:lnTo>
                    <a:pt x="2254837" y="1352932"/>
                  </a:lnTo>
                  <a:lnTo>
                    <a:pt x="2193242" y="1344603"/>
                  </a:lnTo>
                  <a:lnTo>
                    <a:pt x="2134069" y="1334315"/>
                  </a:lnTo>
                  <a:lnTo>
                    <a:pt x="2077604" y="1322151"/>
                  </a:lnTo>
                  <a:lnTo>
                    <a:pt x="2024138" y="1308195"/>
                  </a:lnTo>
                  <a:lnTo>
                    <a:pt x="1973959" y="1292528"/>
                  </a:lnTo>
                  <a:lnTo>
                    <a:pt x="1927356" y="1275232"/>
                  </a:lnTo>
                  <a:lnTo>
                    <a:pt x="1884617" y="1256392"/>
                  </a:lnTo>
                  <a:lnTo>
                    <a:pt x="1846032" y="1236088"/>
                  </a:lnTo>
                  <a:lnTo>
                    <a:pt x="1794360" y="1247179"/>
                  </a:lnTo>
                  <a:lnTo>
                    <a:pt x="1741596" y="1256768"/>
                  </a:lnTo>
                  <a:lnTo>
                    <a:pt x="1687918" y="1264873"/>
                  </a:lnTo>
                  <a:lnTo>
                    <a:pt x="1633500" y="1271511"/>
                  </a:lnTo>
                  <a:lnTo>
                    <a:pt x="1578520" y="1276698"/>
                  </a:lnTo>
                  <a:lnTo>
                    <a:pt x="1523154" y="1280451"/>
                  </a:lnTo>
                  <a:lnTo>
                    <a:pt x="1467579" y="1282788"/>
                  </a:lnTo>
                  <a:lnTo>
                    <a:pt x="1411970" y="1283726"/>
                  </a:lnTo>
                  <a:lnTo>
                    <a:pt x="1356504" y="1283280"/>
                  </a:lnTo>
                  <a:lnTo>
                    <a:pt x="1301358" y="1281469"/>
                  </a:lnTo>
                  <a:lnTo>
                    <a:pt x="1246708" y="1278310"/>
                  </a:lnTo>
                  <a:lnTo>
                    <a:pt x="1192730" y="1273818"/>
                  </a:lnTo>
                  <a:lnTo>
                    <a:pt x="1139601" y="1268012"/>
                  </a:lnTo>
                  <a:lnTo>
                    <a:pt x="1087497" y="1260908"/>
                  </a:lnTo>
                  <a:lnTo>
                    <a:pt x="1036594" y="1252523"/>
                  </a:lnTo>
                  <a:lnTo>
                    <a:pt x="987069" y="1242874"/>
                  </a:lnTo>
                  <a:lnTo>
                    <a:pt x="939099" y="1231978"/>
                  </a:lnTo>
                  <a:lnTo>
                    <a:pt x="892860" y="1219852"/>
                  </a:lnTo>
                  <a:lnTo>
                    <a:pt x="848527" y="1206512"/>
                  </a:lnTo>
                  <a:lnTo>
                    <a:pt x="806278" y="1191977"/>
                  </a:lnTo>
                  <a:lnTo>
                    <a:pt x="766289" y="1176263"/>
                  </a:lnTo>
                  <a:lnTo>
                    <a:pt x="728737" y="1159387"/>
                  </a:lnTo>
                  <a:lnTo>
                    <a:pt x="693797" y="1141365"/>
                  </a:lnTo>
                  <a:lnTo>
                    <a:pt x="658551" y="1120228"/>
                  </a:lnTo>
                  <a:lnTo>
                    <a:pt x="652523" y="1116217"/>
                  </a:lnTo>
                  <a:lnTo>
                    <a:pt x="586312" y="1117479"/>
                  </a:lnTo>
                  <a:lnTo>
                    <a:pt x="521795" y="1115377"/>
                  </a:lnTo>
                  <a:lnTo>
                    <a:pt x="459617" y="1110107"/>
                  </a:lnTo>
                  <a:lnTo>
                    <a:pt x="400421" y="1101864"/>
                  </a:lnTo>
                  <a:lnTo>
                    <a:pt x="344853" y="1090843"/>
                  </a:lnTo>
                  <a:lnTo>
                    <a:pt x="293557" y="1077239"/>
                  </a:lnTo>
                  <a:lnTo>
                    <a:pt x="247177" y="1061247"/>
                  </a:lnTo>
                  <a:lnTo>
                    <a:pt x="206359" y="1043064"/>
                  </a:lnTo>
                  <a:lnTo>
                    <a:pt x="171745" y="1022884"/>
                  </a:lnTo>
                  <a:lnTo>
                    <a:pt x="123713" y="977314"/>
                  </a:lnTo>
                  <a:lnTo>
                    <a:pt x="109085" y="919627"/>
                  </a:lnTo>
                  <a:lnTo>
                    <a:pt x="121260" y="887626"/>
                  </a:lnTo>
                  <a:lnTo>
                    <a:pt x="147509" y="857013"/>
                  </a:lnTo>
                  <a:lnTo>
                    <a:pt x="187233" y="828488"/>
                  </a:lnTo>
                  <a:lnTo>
                    <a:pt x="239830" y="802751"/>
                  </a:lnTo>
                  <a:lnTo>
                    <a:pt x="180549" y="786968"/>
                  </a:lnTo>
                  <a:lnTo>
                    <a:pt x="129160" y="768476"/>
                  </a:lnTo>
                  <a:lnTo>
                    <a:pt x="85932" y="747673"/>
                  </a:lnTo>
                  <a:lnTo>
                    <a:pt x="51133" y="724957"/>
                  </a:lnTo>
                  <a:lnTo>
                    <a:pt x="7898" y="675374"/>
                  </a:lnTo>
                  <a:lnTo>
                    <a:pt x="0" y="649302"/>
                  </a:lnTo>
                  <a:lnTo>
                    <a:pt x="1605" y="622907"/>
                  </a:lnTo>
                  <a:lnTo>
                    <a:pt x="34403" y="570738"/>
                  </a:lnTo>
                  <a:lnTo>
                    <a:pt x="66133" y="545758"/>
                  </a:lnTo>
                  <a:lnTo>
                    <a:pt x="135191" y="510473"/>
                  </a:lnTo>
                  <a:lnTo>
                    <a:pt x="176776" y="495599"/>
                  </a:lnTo>
                  <a:lnTo>
                    <a:pt x="222405" y="482735"/>
                  </a:lnTo>
                  <a:lnTo>
                    <a:pt x="271585" y="472004"/>
                  </a:lnTo>
                  <a:lnTo>
                    <a:pt x="323822" y="463530"/>
                  </a:lnTo>
                  <a:lnTo>
                    <a:pt x="378620" y="457434"/>
                  </a:lnTo>
                  <a:lnTo>
                    <a:pt x="435485" y="453840"/>
                  </a:lnTo>
                  <a:lnTo>
                    <a:pt x="439553" y="449589"/>
                  </a:lnTo>
                  <a:close/>
                </a:path>
              </a:pathLst>
            </a:custGeom>
            <a:ln w="1047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314570" y="2929827"/>
              <a:ext cx="312005" cy="237948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11809182" y="2441943"/>
              <a:ext cx="4431665" cy="1161415"/>
            </a:xfrm>
            <a:custGeom>
              <a:avLst/>
              <a:gdLst/>
              <a:ahLst/>
              <a:cxnLst/>
              <a:rect l="l" t="t" r="r" b="b"/>
              <a:pathLst>
                <a:path w="4431665" h="1161414">
                  <a:moveTo>
                    <a:pt x="283198" y="753084"/>
                  </a:moveTo>
                  <a:lnTo>
                    <a:pt x="233844" y="753597"/>
                  </a:lnTo>
                  <a:lnTo>
                    <a:pt x="184860" y="752183"/>
                  </a:lnTo>
                  <a:lnTo>
                    <a:pt x="136615" y="748873"/>
                  </a:lnTo>
                  <a:lnTo>
                    <a:pt x="89478" y="743702"/>
                  </a:lnTo>
                  <a:lnTo>
                    <a:pt x="43816" y="736701"/>
                  </a:lnTo>
                  <a:lnTo>
                    <a:pt x="0" y="727903"/>
                  </a:lnTo>
                </a:path>
                <a:path w="4431665" h="1161414">
                  <a:moveTo>
                    <a:pt x="533068" y="1028644"/>
                  </a:moveTo>
                  <a:lnTo>
                    <a:pt x="502917" y="1032825"/>
                  </a:lnTo>
                  <a:lnTo>
                    <a:pt x="472149" y="1036234"/>
                  </a:lnTo>
                  <a:lnTo>
                    <a:pt x="440864" y="1038861"/>
                  </a:lnTo>
                  <a:lnTo>
                    <a:pt x="409162" y="1040695"/>
                  </a:lnTo>
                </a:path>
                <a:path w="4431665" h="1161414">
                  <a:moveTo>
                    <a:pt x="1600744" y="1161053"/>
                  </a:moveTo>
                  <a:lnTo>
                    <a:pt x="1579243" y="1147902"/>
                  </a:lnTo>
                  <a:lnTo>
                    <a:pt x="1559606" y="1134336"/>
                  </a:lnTo>
                  <a:lnTo>
                    <a:pt x="1541874" y="1120385"/>
                  </a:lnTo>
                  <a:lnTo>
                    <a:pt x="1526086" y="1106079"/>
                  </a:lnTo>
                </a:path>
                <a:path w="4431665" h="1161414">
                  <a:moveTo>
                    <a:pt x="2981343" y="1023968"/>
                  </a:moveTo>
                  <a:lnTo>
                    <a:pt x="2977000" y="1039260"/>
                  </a:lnTo>
                  <a:lnTo>
                    <a:pt x="2970573" y="1054433"/>
                  </a:lnTo>
                  <a:lnTo>
                    <a:pt x="2962079" y="1069453"/>
                  </a:lnTo>
                  <a:lnTo>
                    <a:pt x="2951532" y="1084289"/>
                  </a:lnTo>
                </a:path>
                <a:path w="4431665" h="1161414">
                  <a:moveTo>
                    <a:pt x="3574099" y="651257"/>
                  </a:moveTo>
                  <a:lnTo>
                    <a:pt x="3638785" y="665177"/>
                  </a:lnTo>
                  <a:lnTo>
                    <a:pt x="3698145" y="681616"/>
                  </a:lnTo>
                  <a:lnTo>
                    <a:pt x="3751817" y="700348"/>
                  </a:lnTo>
                  <a:lnTo>
                    <a:pt x="3799434" y="721148"/>
                  </a:lnTo>
                  <a:lnTo>
                    <a:pt x="3840634" y="743788"/>
                  </a:lnTo>
                  <a:lnTo>
                    <a:pt x="3875051" y="768044"/>
                  </a:lnTo>
                  <a:lnTo>
                    <a:pt x="3922079" y="820497"/>
                  </a:lnTo>
                  <a:lnTo>
                    <a:pt x="3933961" y="848242"/>
                  </a:lnTo>
                  <a:lnTo>
                    <a:pt x="3937603" y="876698"/>
                  </a:lnTo>
                </a:path>
                <a:path w="4431665" h="1161414">
                  <a:moveTo>
                    <a:pt x="4431482" y="411145"/>
                  </a:moveTo>
                  <a:lnTo>
                    <a:pt x="4400749" y="434882"/>
                  </a:lnTo>
                  <a:lnTo>
                    <a:pt x="4363256" y="457026"/>
                  </a:lnTo>
                  <a:lnTo>
                    <a:pt x="4319412" y="477363"/>
                  </a:lnTo>
                  <a:lnTo>
                    <a:pt x="4269622" y="495680"/>
                  </a:lnTo>
                </a:path>
                <a:path w="4431665" h="1161414">
                  <a:moveTo>
                    <a:pt x="4043094" y="97483"/>
                  </a:moveTo>
                  <a:lnTo>
                    <a:pt x="4047108" y="107396"/>
                  </a:lnTo>
                  <a:lnTo>
                    <a:pt x="4049873" y="117366"/>
                  </a:lnTo>
                  <a:lnTo>
                    <a:pt x="4051384" y="127375"/>
                  </a:lnTo>
                  <a:lnTo>
                    <a:pt x="4051639" y="137407"/>
                  </a:lnTo>
                </a:path>
                <a:path w="4431665" h="1161414">
                  <a:moveTo>
                    <a:pt x="3009404" y="50914"/>
                  </a:moveTo>
                  <a:lnTo>
                    <a:pt x="3026490" y="37347"/>
                  </a:lnTo>
                  <a:lnTo>
                    <a:pt x="3046060" y="24305"/>
                  </a:lnTo>
                  <a:lnTo>
                    <a:pt x="3068031" y="11839"/>
                  </a:lnTo>
                  <a:lnTo>
                    <a:pt x="3092323" y="0"/>
                  </a:lnTo>
                </a:path>
                <a:path w="4431665" h="1161414">
                  <a:moveTo>
                    <a:pt x="2233858" y="75178"/>
                  </a:moveTo>
                  <a:lnTo>
                    <a:pt x="2241223" y="63856"/>
                  </a:lnTo>
                  <a:lnTo>
                    <a:pt x="2250390" y="52742"/>
                  </a:lnTo>
                  <a:lnTo>
                    <a:pt x="2261332" y="41869"/>
                  </a:lnTo>
                  <a:lnTo>
                    <a:pt x="2274019" y="31268"/>
                  </a:lnTo>
                </a:path>
                <a:path w="4431665" h="1161414">
                  <a:moveTo>
                    <a:pt x="1323706" y="90090"/>
                  </a:moveTo>
                  <a:lnTo>
                    <a:pt x="1362510" y="99453"/>
                  </a:lnTo>
                  <a:lnTo>
                    <a:pt x="1399732" y="109694"/>
                  </a:lnTo>
                  <a:lnTo>
                    <a:pt x="1435272" y="120783"/>
                  </a:lnTo>
                  <a:lnTo>
                    <a:pt x="1469030" y="132691"/>
                  </a:lnTo>
                </a:path>
                <a:path w="4431665" h="1161414">
                  <a:moveTo>
                    <a:pt x="219920" y="424889"/>
                  </a:moveTo>
                  <a:lnTo>
                    <a:pt x="211854" y="413835"/>
                  </a:lnTo>
                  <a:lnTo>
                    <a:pt x="204934" y="402671"/>
                  </a:lnTo>
                  <a:lnTo>
                    <a:pt x="199166" y="391411"/>
                  </a:lnTo>
                  <a:lnTo>
                    <a:pt x="194559" y="380068"/>
                  </a:lnTo>
                </a:path>
              </a:pathLst>
            </a:custGeom>
            <a:ln w="1047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12643061" y="2582404"/>
            <a:ext cx="2336165" cy="82740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2600" spc="5" dirty="0">
                <a:latin typeface="Calibri"/>
                <a:cs typeface="Calibri"/>
              </a:rPr>
              <a:t>I</a:t>
            </a:r>
            <a:r>
              <a:rPr sz="2600" spc="-20" dirty="0">
                <a:latin typeface="Calibri"/>
                <a:cs typeface="Calibri"/>
              </a:rPr>
              <a:t> </a:t>
            </a:r>
            <a:r>
              <a:rPr sz="2600" spc="10" dirty="0">
                <a:latin typeface="Calibri"/>
                <a:cs typeface="Calibri"/>
              </a:rPr>
              <a:t>think...</a:t>
            </a:r>
            <a:endParaRPr sz="26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30"/>
              </a:spcBef>
            </a:pPr>
            <a:r>
              <a:rPr sz="2600" spc="10" dirty="0">
                <a:latin typeface="Calibri"/>
                <a:cs typeface="Calibri"/>
              </a:rPr>
              <a:t>Therefore</a:t>
            </a:r>
            <a:r>
              <a:rPr sz="2600" spc="-10" dirty="0">
                <a:latin typeface="Calibri"/>
                <a:cs typeface="Calibri"/>
              </a:rPr>
              <a:t> </a:t>
            </a:r>
            <a:r>
              <a:rPr sz="2600" spc="5" dirty="0">
                <a:latin typeface="Calibri"/>
                <a:cs typeface="Calibri"/>
              </a:rPr>
              <a:t>I</a:t>
            </a:r>
            <a:r>
              <a:rPr sz="2600" dirty="0">
                <a:latin typeface="Calibri"/>
                <a:cs typeface="Calibri"/>
              </a:rPr>
              <a:t> </a:t>
            </a:r>
            <a:r>
              <a:rPr sz="2600" spc="20" dirty="0">
                <a:latin typeface="Calibri"/>
                <a:cs typeface="Calibri"/>
              </a:rPr>
              <a:t>am</a:t>
            </a:r>
            <a:r>
              <a:rPr sz="2600" dirty="0">
                <a:latin typeface="Calibri"/>
                <a:cs typeface="Calibri"/>
              </a:rPr>
              <a:t> </a:t>
            </a:r>
            <a:r>
              <a:rPr sz="2600" spc="10" dirty="0">
                <a:latin typeface="Calibri"/>
                <a:cs typeface="Calibri"/>
              </a:rPr>
              <a:t>!!</a:t>
            </a:r>
            <a:endParaRPr sz="2600">
              <a:latin typeface="Calibri"/>
              <a:cs typeface="Calibri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4415"/>
              </a:lnSpc>
            </a:pPr>
            <a:r>
              <a:rPr dirty="0"/>
              <a:t>2</a:t>
            </a: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19453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85" dirty="0"/>
              <a:t>J</a:t>
            </a:r>
            <a:r>
              <a:rPr sz="9450" spc="-204" dirty="0"/>
              <a:t>oi</a:t>
            </a:r>
            <a:r>
              <a:rPr sz="9450" spc="-229" dirty="0"/>
              <a:t>n</a:t>
            </a:r>
            <a:r>
              <a:rPr sz="9450" spc="-165" dirty="0"/>
              <a:t>s</a:t>
            </a:r>
            <a:r>
              <a:rPr sz="9450" spc="-21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-40" dirty="0"/>
              <a:t>Cartes</a:t>
            </a:r>
            <a:r>
              <a:rPr sz="9450" spc="-80" dirty="0"/>
              <a:t>i</a:t>
            </a:r>
            <a:r>
              <a:rPr sz="9450" spc="-90" dirty="0"/>
              <a:t>a</a:t>
            </a:r>
            <a:r>
              <a:rPr sz="9450" spc="15" dirty="0"/>
              <a:t>n</a:t>
            </a:r>
            <a:r>
              <a:rPr sz="9450" spc="-195" dirty="0"/>
              <a:t> </a:t>
            </a:r>
            <a:r>
              <a:rPr sz="9450" spc="-90" dirty="0"/>
              <a:t>Pr</a:t>
            </a:r>
            <a:r>
              <a:rPr sz="9450" spc="-100" dirty="0"/>
              <a:t>o</a:t>
            </a:r>
            <a:r>
              <a:rPr sz="9450" spc="-95" dirty="0"/>
              <a:t>d</a:t>
            </a:r>
            <a:r>
              <a:rPr sz="9450" spc="-30" dirty="0"/>
              <a:t>uct</a:t>
            </a:r>
            <a:endParaRPr sz="945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4415"/>
              </a:lnSpc>
            </a:pPr>
            <a:r>
              <a:rPr dirty="0"/>
              <a:t>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54874" y="2470156"/>
            <a:ext cx="16872585" cy="4410710"/>
          </a:xfrm>
          <a:prstGeom prst="rect">
            <a:avLst/>
          </a:prstGeom>
        </p:spPr>
        <p:txBody>
          <a:bodyPr vert="horz" wrap="square" lIns="0" tIns="177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0"/>
              </a:spcBef>
            </a:pPr>
            <a:r>
              <a:rPr sz="4950" spc="-35" dirty="0">
                <a:latin typeface="Arial MT"/>
                <a:cs typeface="Arial MT"/>
              </a:rPr>
              <a:t>For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example,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let’s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join</a:t>
            </a:r>
            <a:r>
              <a:rPr sz="4950" spc="-5" dirty="0">
                <a:latin typeface="Arial MT"/>
                <a:cs typeface="Arial MT"/>
              </a:rPr>
              <a:t> Orders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Employees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130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5" dirty="0">
                <a:latin typeface="Arial MT"/>
                <a:cs typeface="Arial MT"/>
              </a:rPr>
              <a:t>Orders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has</a:t>
            </a:r>
            <a:r>
              <a:rPr sz="4950" spc="-5" dirty="0">
                <a:latin typeface="Arial MT"/>
                <a:cs typeface="Arial MT"/>
              </a:rPr>
              <a:t> 14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columns,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830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rows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1400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15" dirty="0">
                <a:latin typeface="Arial MT"/>
                <a:cs typeface="Arial MT"/>
              </a:rPr>
              <a:t>Employees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has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17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columns,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9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rows</a:t>
            </a:r>
            <a:endParaRPr sz="4950">
              <a:latin typeface="Arial MT"/>
              <a:cs typeface="Arial MT"/>
            </a:endParaRPr>
          </a:p>
          <a:p>
            <a:pPr marL="719455" marR="5080" indent="-707390">
              <a:lnSpc>
                <a:spcPts val="5360"/>
              </a:lnSpc>
              <a:spcBef>
                <a:spcPts val="206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Cartesian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14" dirty="0">
                <a:latin typeface="Arial MT"/>
                <a:cs typeface="Arial MT"/>
              </a:rPr>
              <a:t>product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has</a:t>
            </a:r>
            <a:r>
              <a:rPr sz="4950" spc="-5" dirty="0">
                <a:latin typeface="Arial MT"/>
                <a:cs typeface="Arial MT"/>
              </a:rPr>
              <a:t> 31 </a:t>
            </a:r>
            <a:r>
              <a:rPr sz="4950" spc="-100" dirty="0">
                <a:latin typeface="Arial MT"/>
                <a:cs typeface="Arial MT"/>
              </a:rPr>
              <a:t>(14+17)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columns,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</a:t>
            </a:r>
            <a:r>
              <a:rPr sz="4950" spc="-5" dirty="0">
                <a:latin typeface="Arial MT"/>
                <a:cs typeface="Arial MT"/>
              </a:rPr>
              <a:t> 7470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95" dirty="0">
                <a:latin typeface="Arial MT"/>
                <a:cs typeface="Arial MT"/>
              </a:rPr>
              <a:t>(830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85" dirty="0">
                <a:latin typeface="Arial MT"/>
                <a:cs typeface="Arial MT"/>
              </a:rPr>
              <a:t>*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85" dirty="0">
                <a:latin typeface="Arial MT"/>
                <a:cs typeface="Arial MT"/>
              </a:rPr>
              <a:t>9)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rows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280" dirty="0">
                <a:latin typeface="Arial MT"/>
                <a:cs typeface="Arial MT"/>
              </a:rPr>
              <a:t>–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most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which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are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meaningless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375818" y="5449751"/>
            <a:ext cx="99060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Times New Roman"/>
                <a:cs typeface="Times New Roman"/>
              </a:rPr>
              <a:t>4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4853" y="215565"/>
            <a:ext cx="17082135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b="1" spc="-165" dirty="0">
                <a:latin typeface="Arial"/>
                <a:cs typeface="Arial"/>
              </a:rPr>
              <a:t>SQL</a:t>
            </a:r>
            <a:r>
              <a:rPr sz="9450" b="1" spc="-210" dirty="0">
                <a:latin typeface="Arial"/>
                <a:cs typeface="Arial"/>
              </a:rPr>
              <a:t> </a:t>
            </a:r>
            <a:r>
              <a:rPr sz="9450" b="1" spc="-180" dirty="0">
                <a:latin typeface="Arial"/>
                <a:cs typeface="Arial"/>
              </a:rPr>
              <a:t>Joins</a:t>
            </a:r>
            <a:r>
              <a:rPr sz="9450" b="1" spc="-220" dirty="0">
                <a:latin typeface="Arial"/>
                <a:cs typeface="Arial"/>
              </a:rPr>
              <a:t> </a:t>
            </a:r>
            <a:r>
              <a:rPr sz="9450" b="1" spc="710" dirty="0">
                <a:latin typeface="Arial"/>
                <a:cs typeface="Arial"/>
              </a:rPr>
              <a:t>-</a:t>
            </a:r>
            <a:r>
              <a:rPr sz="9450" b="1" spc="-215" dirty="0">
                <a:latin typeface="Arial"/>
                <a:cs typeface="Arial"/>
              </a:rPr>
              <a:t> </a:t>
            </a:r>
            <a:r>
              <a:rPr sz="9450" b="1" spc="-45" dirty="0">
                <a:latin typeface="Arial"/>
                <a:cs typeface="Arial"/>
              </a:rPr>
              <a:t>Cartesian</a:t>
            </a:r>
            <a:r>
              <a:rPr sz="9450" b="1" spc="-210" dirty="0">
                <a:latin typeface="Arial"/>
                <a:cs typeface="Arial"/>
              </a:rPr>
              <a:t> </a:t>
            </a:r>
            <a:r>
              <a:rPr sz="9450" b="1" spc="-65" dirty="0">
                <a:latin typeface="Arial"/>
                <a:cs typeface="Arial"/>
              </a:rPr>
              <a:t>Product</a:t>
            </a:r>
            <a:endParaRPr sz="94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346777" y="2246498"/>
            <a:ext cx="12204065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5448300" algn="l"/>
              </a:tabLst>
            </a:pPr>
            <a:r>
              <a:rPr sz="4950" spc="-15" dirty="0">
                <a:latin typeface="Arial MT"/>
                <a:cs typeface="Arial MT"/>
              </a:rPr>
              <a:t>Cartesian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Product	</a:t>
            </a:r>
            <a:r>
              <a:rPr sz="4950" spc="65" dirty="0">
                <a:latin typeface="Arial MT"/>
                <a:cs typeface="Arial MT"/>
              </a:rPr>
              <a:t>from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an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unqualified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join:</a:t>
            </a:r>
            <a:endParaRPr sz="4950">
              <a:latin typeface="Arial MT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04090" y="3265383"/>
            <a:ext cx="13695918" cy="6282531"/>
          </a:xfrm>
          <a:prstGeom prst="rect">
            <a:avLst/>
          </a:prstGeom>
        </p:spPr>
      </p:pic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945860" cy="2298065"/>
          </a:xfrm>
          <a:custGeom>
            <a:avLst/>
            <a:gdLst/>
            <a:ahLst/>
            <a:cxnLst/>
            <a:rect l="l" t="t" r="r" b="b"/>
            <a:pathLst>
              <a:path w="18945860" h="2298065">
                <a:moveTo>
                  <a:pt x="18945318" y="0"/>
                </a:moveTo>
                <a:lnTo>
                  <a:pt x="0" y="0"/>
                </a:lnTo>
                <a:lnTo>
                  <a:pt x="0" y="2298017"/>
                </a:lnTo>
                <a:lnTo>
                  <a:pt x="18945318" y="2298017"/>
                </a:lnTo>
                <a:lnTo>
                  <a:pt x="18945318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689" y="243208"/>
            <a:ext cx="17082135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165" dirty="0"/>
              <a:t>SQL</a:t>
            </a:r>
            <a:r>
              <a:rPr sz="9450" spc="-210" dirty="0"/>
              <a:t> </a:t>
            </a:r>
            <a:r>
              <a:rPr sz="9450" spc="-180" dirty="0"/>
              <a:t>Joins</a:t>
            </a:r>
            <a:r>
              <a:rPr sz="9450" spc="-220" dirty="0"/>
              <a:t> </a:t>
            </a:r>
            <a:r>
              <a:rPr sz="9450" spc="710" dirty="0"/>
              <a:t>-</a:t>
            </a:r>
            <a:r>
              <a:rPr sz="9450" spc="-215" dirty="0"/>
              <a:t> </a:t>
            </a:r>
            <a:r>
              <a:rPr sz="9450" spc="-45" dirty="0"/>
              <a:t>Cartesian</a:t>
            </a:r>
            <a:r>
              <a:rPr sz="9450" spc="-210" dirty="0"/>
              <a:t> </a:t>
            </a:r>
            <a:r>
              <a:rPr sz="9450" spc="-65" dirty="0"/>
              <a:t>Product</a:t>
            </a:r>
            <a:endParaRPr sz="9450"/>
          </a:p>
        </p:txBody>
      </p:sp>
      <p:sp>
        <p:nvSpPr>
          <p:cNvPr id="4" name="object 4"/>
          <p:cNvSpPr txBox="1"/>
          <p:nvPr/>
        </p:nvSpPr>
        <p:spPr>
          <a:xfrm>
            <a:off x="230974" y="2249204"/>
            <a:ext cx="17494885" cy="7449184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14"/>
              </a:spcBef>
            </a:pPr>
            <a:r>
              <a:rPr sz="4950" spc="-15" dirty="0">
                <a:latin typeface="Arial MT"/>
                <a:cs typeface="Arial MT"/>
              </a:rPr>
              <a:t>Cartesian</a:t>
            </a:r>
            <a:r>
              <a:rPr sz="4950" spc="-45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Product</a:t>
            </a:r>
            <a:endParaRPr sz="4950">
              <a:latin typeface="Arial MT"/>
              <a:cs typeface="Arial MT"/>
            </a:endParaRPr>
          </a:p>
          <a:p>
            <a:pPr marL="577850" marR="113030" indent="-565785">
              <a:lnSpc>
                <a:spcPts val="4610"/>
              </a:lnSpc>
              <a:spcBef>
                <a:spcPts val="2090"/>
              </a:spcBef>
              <a:buChar char="•"/>
              <a:tabLst>
                <a:tab pos="577850" algn="l"/>
                <a:tab pos="578485" algn="l"/>
              </a:tabLst>
            </a:pPr>
            <a:r>
              <a:rPr sz="4250" spc="-30" dirty="0">
                <a:latin typeface="Arial MT"/>
                <a:cs typeface="Arial MT"/>
              </a:rPr>
              <a:t>SQL </a:t>
            </a:r>
            <a:r>
              <a:rPr sz="4250" spc="45" dirty="0">
                <a:latin typeface="Arial MT"/>
                <a:cs typeface="Arial MT"/>
              </a:rPr>
              <a:t>will </a:t>
            </a:r>
            <a:r>
              <a:rPr sz="4250" spc="95" dirty="0">
                <a:latin typeface="Arial MT"/>
                <a:cs typeface="Arial MT"/>
              </a:rPr>
              <a:t>go </a:t>
            </a:r>
            <a:r>
              <a:rPr sz="4250" spc="60" dirty="0">
                <a:latin typeface="Arial MT"/>
                <a:cs typeface="Arial MT"/>
              </a:rPr>
              <a:t>through </a:t>
            </a:r>
            <a:r>
              <a:rPr sz="4250" spc="35" dirty="0">
                <a:latin typeface="Arial MT"/>
                <a:cs typeface="Arial MT"/>
              </a:rPr>
              <a:t>the </a:t>
            </a:r>
            <a:r>
              <a:rPr sz="4250" dirty="0">
                <a:latin typeface="Arial MT"/>
                <a:cs typeface="Arial MT"/>
              </a:rPr>
              <a:t>Cartesian </a:t>
            </a:r>
            <a:r>
              <a:rPr sz="4250" spc="80" dirty="0">
                <a:latin typeface="Arial MT"/>
                <a:cs typeface="Arial MT"/>
              </a:rPr>
              <a:t>Product </a:t>
            </a:r>
            <a:r>
              <a:rPr sz="4250" spc="10" dirty="0">
                <a:latin typeface="Arial MT"/>
                <a:cs typeface="Arial MT"/>
              </a:rPr>
              <a:t>(which is </a:t>
            </a:r>
            <a:r>
              <a:rPr sz="4250" spc="-25" dirty="0">
                <a:latin typeface="Arial MT"/>
                <a:cs typeface="Arial MT"/>
              </a:rPr>
              <a:t>an </a:t>
            </a:r>
            <a:r>
              <a:rPr sz="4250" spc="-60" dirty="0">
                <a:latin typeface="Arial MT"/>
                <a:cs typeface="Arial MT"/>
              </a:rPr>
              <a:t>INTERIM </a:t>
            </a:r>
            <a:r>
              <a:rPr sz="4250" spc="-55" dirty="0">
                <a:latin typeface="Arial MT"/>
                <a:cs typeface="Arial MT"/>
              </a:rPr>
              <a:t> </a:t>
            </a:r>
            <a:r>
              <a:rPr sz="4250" spc="10" dirty="0">
                <a:latin typeface="Arial MT"/>
                <a:cs typeface="Arial MT"/>
              </a:rPr>
              <a:t>answer </a:t>
            </a:r>
            <a:r>
              <a:rPr sz="4250" spc="-50" dirty="0">
                <a:latin typeface="Arial MT"/>
                <a:cs typeface="Arial MT"/>
              </a:rPr>
              <a:t>set) </a:t>
            </a:r>
            <a:r>
              <a:rPr sz="4250" spc="114" dirty="0">
                <a:latin typeface="Arial MT"/>
                <a:cs typeface="Arial MT"/>
              </a:rPr>
              <a:t>row-by-row, </a:t>
            </a:r>
            <a:r>
              <a:rPr sz="4250" spc="40" dirty="0">
                <a:latin typeface="Arial MT"/>
                <a:cs typeface="Arial MT"/>
              </a:rPr>
              <a:t>and </a:t>
            </a:r>
            <a:r>
              <a:rPr sz="4250" spc="35" dirty="0">
                <a:latin typeface="Arial MT"/>
                <a:cs typeface="Arial MT"/>
              </a:rPr>
              <a:t>select </a:t>
            </a:r>
            <a:r>
              <a:rPr sz="4250" spc="30" dirty="0">
                <a:latin typeface="Arial MT"/>
                <a:cs typeface="Arial MT"/>
              </a:rPr>
              <a:t>only </a:t>
            </a:r>
            <a:r>
              <a:rPr sz="4250" spc="45" dirty="0">
                <a:latin typeface="Arial MT"/>
                <a:cs typeface="Arial MT"/>
              </a:rPr>
              <a:t>those </a:t>
            </a:r>
            <a:r>
              <a:rPr sz="4250" spc="75" dirty="0">
                <a:latin typeface="Arial MT"/>
                <a:cs typeface="Arial MT"/>
              </a:rPr>
              <a:t>rows </a:t>
            </a:r>
            <a:r>
              <a:rPr sz="4250" spc="15" dirty="0">
                <a:latin typeface="Arial MT"/>
                <a:cs typeface="Arial MT"/>
              </a:rPr>
              <a:t>where </a:t>
            </a:r>
            <a:r>
              <a:rPr sz="4250" spc="35" dirty="0">
                <a:latin typeface="Arial MT"/>
                <a:cs typeface="Arial MT"/>
              </a:rPr>
              <a:t>the </a:t>
            </a:r>
            <a:r>
              <a:rPr sz="4250" spc="40" dirty="0">
                <a:latin typeface="Arial MT"/>
                <a:cs typeface="Arial MT"/>
              </a:rPr>
              <a:t> </a:t>
            </a:r>
            <a:r>
              <a:rPr sz="4250" spc="-10" dirty="0">
                <a:latin typeface="Arial MT"/>
                <a:cs typeface="Arial MT"/>
              </a:rPr>
              <a:t>EmployeeID</a:t>
            </a:r>
            <a:r>
              <a:rPr sz="4250" spc="20" dirty="0">
                <a:latin typeface="Arial MT"/>
                <a:cs typeface="Arial MT"/>
              </a:rPr>
              <a:t> </a:t>
            </a:r>
            <a:r>
              <a:rPr sz="4250" spc="75" dirty="0">
                <a:latin typeface="Arial MT"/>
                <a:cs typeface="Arial MT"/>
              </a:rPr>
              <a:t>from</a:t>
            </a:r>
            <a:r>
              <a:rPr sz="4250" spc="25" dirty="0">
                <a:latin typeface="Arial MT"/>
                <a:cs typeface="Arial MT"/>
              </a:rPr>
              <a:t> </a:t>
            </a:r>
            <a:r>
              <a:rPr sz="4250" spc="5" dirty="0">
                <a:latin typeface="Arial MT"/>
                <a:cs typeface="Arial MT"/>
              </a:rPr>
              <a:t>Employees</a:t>
            </a:r>
            <a:r>
              <a:rPr sz="4250" spc="20" dirty="0">
                <a:latin typeface="Arial MT"/>
                <a:cs typeface="Arial MT"/>
              </a:rPr>
              <a:t> </a:t>
            </a:r>
            <a:r>
              <a:rPr sz="4250" spc="10" dirty="0">
                <a:latin typeface="Arial MT"/>
                <a:cs typeface="Arial MT"/>
              </a:rPr>
              <a:t>is</a:t>
            </a:r>
            <a:r>
              <a:rPr sz="4250" spc="20" dirty="0">
                <a:latin typeface="Arial MT"/>
                <a:cs typeface="Arial MT"/>
              </a:rPr>
              <a:t> </a:t>
            </a:r>
            <a:r>
              <a:rPr sz="4250" spc="10" dirty="0">
                <a:latin typeface="Arial MT"/>
                <a:cs typeface="Arial MT"/>
              </a:rPr>
              <a:t>equal</a:t>
            </a:r>
            <a:r>
              <a:rPr sz="4250" spc="20" dirty="0">
                <a:latin typeface="Arial MT"/>
                <a:cs typeface="Arial MT"/>
              </a:rPr>
              <a:t> </a:t>
            </a:r>
            <a:r>
              <a:rPr sz="4250" spc="130" dirty="0">
                <a:latin typeface="Arial MT"/>
                <a:cs typeface="Arial MT"/>
              </a:rPr>
              <a:t>to</a:t>
            </a:r>
            <a:r>
              <a:rPr sz="4250" spc="25" dirty="0">
                <a:latin typeface="Arial MT"/>
                <a:cs typeface="Arial MT"/>
              </a:rPr>
              <a:t> </a:t>
            </a:r>
            <a:r>
              <a:rPr sz="4250" spc="35" dirty="0">
                <a:latin typeface="Arial MT"/>
                <a:cs typeface="Arial MT"/>
              </a:rPr>
              <a:t>the</a:t>
            </a:r>
            <a:r>
              <a:rPr sz="4250" spc="20" dirty="0">
                <a:latin typeface="Arial MT"/>
                <a:cs typeface="Arial MT"/>
              </a:rPr>
              <a:t> </a:t>
            </a:r>
            <a:r>
              <a:rPr sz="4250" spc="-10" dirty="0">
                <a:latin typeface="Arial MT"/>
                <a:cs typeface="Arial MT"/>
              </a:rPr>
              <a:t>EmployeeID</a:t>
            </a:r>
            <a:r>
              <a:rPr sz="4250" spc="25" dirty="0">
                <a:latin typeface="Arial MT"/>
                <a:cs typeface="Arial MT"/>
              </a:rPr>
              <a:t> </a:t>
            </a:r>
            <a:r>
              <a:rPr sz="4250" spc="75" dirty="0">
                <a:latin typeface="Arial MT"/>
                <a:cs typeface="Arial MT"/>
              </a:rPr>
              <a:t>from</a:t>
            </a:r>
            <a:r>
              <a:rPr sz="4250" spc="25" dirty="0">
                <a:latin typeface="Arial MT"/>
                <a:cs typeface="Arial MT"/>
              </a:rPr>
              <a:t> </a:t>
            </a:r>
            <a:r>
              <a:rPr sz="4250" spc="15" dirty="0">
                <a:latin typeface="Arial MT"/>
                <a:cs typeface="Arial MT"/>
              </a:rPr>
              <a:t>Orders</a:t>
            </a:r>
            <a:endParaRPr sz="4250">
              <a:latin typeface="Arial MT"/>
              <a:cs typeface="Arial MT"/>
            </a:endParaRPr>
          </a:p>
          <a:p>
            <a:pPr marL="577850" marR="1905000" indent="-565785">
              <a:lnSpc>
                <a:spcPts val="4790"/>
              </a:lnSpc>
              <a:spcBef>
                <a:spcPts val="2014"/>
              </a:spcBef>
              <a:buChar char="•"/>
              <a:tabLst>
                <a:tab pos="577850" algn="l"/>
                <a:tab pos="578485" algn="l"/>
              </a:tabLst>
            </a:pPr>
            <a:r>
              <a:rPr sz="4450" spc="-30" dirty="0">
                <a:latin typeface="Arial MT"/>
                <a:cs typeface="Arial MT"/>
              </a:rPr>
              <a:t>Therefore,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35" dirty="0">
                <a:latin typeface="Arial MT"/>
                <a:cs typeface="Arial MT"/>
              </a:rPr>
              <a:t>we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60" dirty="0">
                <a:latin typeface="Arial MT"/>
                <a:cs typeface="Arial MT"/>
              </a:rPr>
              <a:t>must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30" dirty="0">
                <a:latin typeface="Arial MT"/>
                <a:cs typeface="Arial MT"/>
              </a:rPr>
              <a:t>include</a:t>
            </a:r>
            <a:r>
              <a:rPr sz="4450" spc="1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-25" dirty="0">
                <a:latin typeface="Arial MT"/>
                <a:cs typeface="Arial MT"/>
              </a:rPr>
              <a:t>JOIN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40" dirty="0">
                <a:latin typeface="Arial MT"/>
                <a:cs typeface="Arial MT"/>
              </a:rPr>
              <a:t>or</a:t>
            </a:r>
            <a:r>
              <a:rPr sz="4450" spc="10" dirty="0">
                <a:latin typeface="Arial MT"/>
                <a:cs typeface="Arial MT"/>
              </a:rPr>
              <a:t> </a:t>
            </a:r>
            <a:r>
              <a:rPr sz="4450" spc="-150" dirty="0">
                <a:latin typeface="Arial MT"/>
                <a:cs typeface="Arial MT"/>
              </a:rPr>
              <a:t>WHERE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clause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that </a:t>
            </a:r>
            <a:r>
              <a:rPr sz="4450" spc="-1220" dirty="0">
                <a:latin typeface="Arial MT"/>
                <a:cs typeface="Arial MT"/>
              </a:rPr>
              <a:t> </a:t>
            </a:r>
            <a:r>
              <a:rPr sz="4450" spc="35" dirty="0">
                <a:latin typeface="Arial MT"/>
                <a:cs typeface="Arial MT"/>
              </a:rPr>
              <a:t>describes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35" dirty="0">
                <a:latin typeface="Arial MT"/>
                <a:cs typeface="Arial MT"/>
              </a:rPr>
              <a:t>this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70" dirty="0">
                <a:latin typeface="Arial MT"/>
                <a:cs typeface="Arial MT"/>
              </a:rPr>
              <a:t>condition</a:t>
            </a:r>
            <a:endParaRPr sz="4450">
              <a:latin typeface="Arial MT"/>
              <a:cs typeface="Arial MT"/>
            </a:endParaRPr>
          </a:p>
          <a:p>
            <a:pPr marL="12700" marR="5080">
              <a:lnSpc>
                <a:spcPct val="89800"/>
              </a:lnSpc>
              <a:spcBef>
                <a:spcPts val="1940"/>
              </a:spcBef>
              <a:tabLst>
                <a:tab pos="6635115" algn="l"/>
                <a:tab pos="8218805" algn="l"/>
                <a:tab pos="12197715" algn="l"/>
              </a:tabLst>
            </a:pPr>
            <a:r>
              <a:rPr sz="4950" spc="-55" dirty="0">
                <a:solidFill>
                  <a:srgbClr val="FF0000"/>
                </a:solidFill>
                <a:latin typeface="Arial MT"/>
                <a:cs typeface="Arial MT"/>
              </a:rPr>
              <a:t>Failure</a:t>
            </a:r>
            <a:r>
              <a:rPr sz="4950" spc="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130" dirty="0">
                <a:solidFill>
                  <a:srgbClr val="FF0000"/>
                </a:solidFill>
                <a:latin typeface="Arial MT"/>
                <a:cs typeface="Arial MT"/>
              </a:rPr>
              <a:t>to</a:t>
            </a:r>
            <a:r>
              <a:rPr sz="4950" spc="1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15" dirty="0">
                <a:solidFill>
                  <a:srgbClr val="FF0000"/>
                </a:solidFill>
                <a:latin typeface="Arial MT"/>
                <a:cs typeface="Arial MT"/>
              </a:rPr>
              <a:t>fully</a:t>
            </a:r>
            <a:r>
              <a:rPr sz="4950" spc="1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20" dirty="0">
                <a:solidFill>
                  <a:srgbClr val="FF0000"/>
                </a:solidFill>
                <a:latin typeface="Arial MT"/>
                <a:cs typeface="Arial MT"/>
              </a:rPr>
              <a:t>qualify</a:t>
            </a:r>
            <a:r>
              <a:rPr sz="4950" spc="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-100" dirty="0">
                <a:solidFill>
                  <a:srgbClr val="FF0000"/>
                </a:solidFill>
                <a:latin typeface="Arial MT"/>
                <a:cs typeface="Arial MT"/>
              </a:rPr>
              <a:t>a</a:t>
            </a:r>
            <a:r>
              <a:rPr sz="4950" spc="1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-30" dirty="0">
                <a:solidFill>
                  <a:srgbClr val="FF0000"/>
                </a:solidFill>
                <a:latin typeface="Arial MT"/>
                <a:cs typeface="Arial MT"/>
              </a:rPr>
              <a:t>JOIN	</a:t>
            </a:r>
            <a:r>
              <a:rPr sz="4950" spc="35" dirty="0">
                <a:solidFill>
                  <a:srgbClr val="FF0000"/>
                </a:solidFill>
                <a:latin typeface="Arial MT"/>
                <a:cs typeface="Arial MT"/>
              </a:rPr>
              <a:t>operation </a:t>
            </a:r>
            <a:r>
              <a:rPr sz="4950" spc="85" dirty="0">
                <a:solidFill>
                  <a:srgbClr val="FF0000"/>
                </a:solidFill>
                <a:latin typeface="Arial MT"/>
                <a:cs typeface="Arial MT"/>
              </a:rPr>
              <a:t>with </a:t>
            </a:r>
            <a:r>
              <a:rPr sz="4950" spc="-100" dirty="0">
                <a:solidFill>
                  <a:srgbClr val="FF0000"/>
                </a:solidFill>
                <a:latin typeface="Arial MT"/>
                <a:cs typeface="Arial MT"/>
              </a:rPr>
              <a:t>a </a:t>
            </a:r>
            <a:r>
              <a:rPr sz="4950" spc="-70" dirty="0">
                <a:solidFill>
                  <a:srgbClr val="FF0000"/>
                </a:solidFill>
                <a:latin typeface="Arial MT"/>
                <a:cs typeface="Arial MT"/>
              </a:rPr>
              <a:t>JOIN/WHERE </a:t>
            </a:r>
            <a:r>
              <a:rPr sz="4950" spc="-6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-5" dirty="0">
                <a:solidFill>
                  <a:srgbClr val="FF0000"/>
                </a:solidFill>
                <a:latin typeface="Arial MT"/>
                <a:cs typeface="Arial MT"/>
              </a:rPr>
              <a:t>clause</a:t>
            </a:r>
            <a:r>
              <a:rPr sz="495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65" dirty="0">
                <a:solidFill>
                  <a:srgbClr val="FF0000"/>
                </a:solidFill>
                <a:latin typeface="Arial MT"/>
                <a:cs typeface="Arial MT"/>
              </a:rPr>
              <a:t>that</a:t>
            </a:r>
            <a:r>
              <a:rPr sz="4950" spc="-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35" dirty="0">
                <a:solidFill>
                  <a:srgbClr val="FF0000"/>
                </a:solidFill>
                <a:latin typeface="Arial MT"/>
                <a:cs typeface="Arial MT"/>
              </a:rPr>
              <a:t>matches</a:t>
            </a:r>
            <a:r>
              <a:rPr sz="4950" spc="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-35" dirty="0">
                <a:solidFill>
                  <a:srgbClr val="FF0000"/>
                </a:solidFill>
                <a:latin typeface="Arial MT"/>
                <a:cs typeface="Arial MT"/>
              </a:rPr>
              <a:t>all	</a:t>
            </a:r>
            <a:r>
              <a:rPr sz="4950" spc="-15" dirty="0">
                <a:solidFill>
                  <a:srgbClr val="FF0000"/>
                </a:solidFill>
                <a:latin typeface="Arial MT"/>
                <a:cs typeface="Arial MT"/>
              </a:rPr>
              <a:t>necessary</a:t>
            </a:r>
            <a:r>
              <a:rPr sz="4950" spc="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-5" dirty="0">
                <a:solidFill>
                  <a:srgbClr val="FF0000"/>
                </a:solidFill>
                <a:latin typeface="Arial MT"/>
                <a:cs typeface="Arial MT"/>
              </a:rPr>
              <a:t>keys</a:t>
            </a:r>
            <a:r>
              <a:rPr sz="4950" spc="1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40" dirty="0">
                <a:solidFill>
                  <a:srgbClr val="FF0000"/>
                </a:solidFill>
                <a:latin typeface="Arial MT"/>
                <a:cs typeface="Arial MT"/>
              </a:rPr>
              <a:t>will	</a:t>
            </a:r>
            <a:r>
              <a:rPr sz="4950" spc="-5" dirty="0">
                <a:solidFill>
                  <a:srgbClr val="FF0000"/>
                </a:solidFill>
                <a:latin typeface="Arial MT"/>
                <a:cs typeface="Arial MT"/>
              </a:rPr>
              <a:t>cause</a:t>
            </a:r>
            <a:r>
              <a:rPr sz="4950" spc="-4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20" dirty="0">
                <a:solidFill>
                  <a:srgbClr val="FF0000"/>
                </a:solidFill>
                <a:latin typeface="Arial MT"/>
                <a:cs typeface="Arial MT"/>
              </a:rPr>
              <a:t>your</a:t>
            </a:r>
            <a:r>
              <a:rPr sz="4950" spc="-4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-5" dirty="0">
                <a:solidFill>
                  <a:srgbClr val="FF0000"/>
                </a:solidFill>
                <a:latin typeface="Arial MT"/>
                <a:cs typeface="Arial MT"/>
              </a:rPr>
              <a:t>answer </a:t>
            </a:r>
            <a:r>
              <a:rPr sz="4950" spc="-136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25" dirty="0">
                <a:solidFill>
                  <a:srgbClr val="FF0000"/>
                </a:solidFill>
                <a:latin typeface="Arial MT"/>
                <a:cs typeface="Arial MT"/>
              </a:rPr>
              <a:t>set </a:t>
            </a:r>
            <a:r>
              <a:rPr sz="4950" spc="130" dirty="0">
                <a:solidFill>
                  <a:srgbClr val="FF0000"/>
                </a:solidFill>
                <a:latin typeface="Arial MT"/>
                <a:cs typeface="Arial MT"/>
              </a:rPr>
              <a:t>to </a:t>
            </a:r>
            <a:r>
              <a:rPr sz="4950" spc="35" dirty="0">
                <a:solidFill>
                  <a:srgbClr val="FF0000"/>
                </a:solidFill>
                <a:latin typeface="Arial MT"/>
                <a:cs typeface="Arial MT"/>
              </a:rPr>
              <a:t>include </a:t>
            </a:r>
            <a:r>
              <a:rPr sz="4950" spc="-100" dirty="0">
                <a:solidFill>
                  <a:srgbClr val="FF0000"/>
                </a:solidFill>
                <a:latin typeface="Arial MT"/>
                <a:cs typeface="Arial MT"/>
              </a:rPr>
              <a:t>a </a:t>
            </a:r>
            <a:r>
              <a:rPr sz="4950" spc="-15" dirty="0">
                <a:solidFill>
                  <a:srgbClr val="FF0000"/>
                </a:solidFill>
                <a:latin typeface="Arial MT"/>
                <a:cs typeface="Arial MT"/>
              </a:rPr>
              <a:t>Cartesian </a:t>
            </a:r>
            <a:r>
              <a:rPr sz="4950" spc="75" dirty="0">
                <a:solidFill>
                  <a:srgbClr val="FF0000"/>
                </a:solidFill>
                <a:latin typeface="Arial MT"/>
                <a:cs typeface="Arial MT"/>
              </a:rPr>
              <a:t>Product </a:t>
            </a:r>
            <a:r>
              <a:rPr sz="4950" spc="-5" dirty="0">
                <a:solidFill>
                  <a:srgbClr val="FF0000"/>
                </a:solidFill>
                <a:latin typeface="Arial MT"/>
                <a:cs typeface="Arial MT"/>
              </a:rPr>
              <a:t>(which is </a:t>
            </a:r>
            <a:r>
              <a:rPr sz="4950" spc="55" dirty="0">
                <a:solidFill>
                  <a:srgbClr val="FF0000"/>
                </a:solidFill>
                <a:latin typeface="Arial MT"/>
                <a:cs typeface="Arial MT"/>
              </a:rPr>
              <a:t>mostly </a:t>
            </a:r>
            <a:r>
              <a:rPr sz="4950" spc="6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950" spc="-45" dirty="0">
                <a:solidFill>
                  <a:srgbClr val="FF0000"/>
                </a:solidFill>
                <a:latin typeface="Arial MT"/>
                <a:cs typeface="Arial MT"/>
              </a:rPr>
              <a:t>meaningless)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6111" y="2429947"/>
            <a:ext cx="14899640" cy="60998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5720">
              <a:lnSpc>
                <a:spcPct val="100000"/>
              </a:lnSpc>
              <a:spcBef>
                <a:spcPts val="95"/>
              </a:spcBef>
            </a:pPr>
            <a:r>
              <a:rPr sz="4950" spc="-15" dirty="0">
                <a:latin typeface="Arial MT"/>
                <a:cs typeface="Arial MT"/>
              </a:rPr>
              <a:t>Cartesian </a:t>
            </a:r>
            <a:r>
              <a:rPr sz="4950" spc="75" dirty="0">
                <a:latin typeface="Arial MT"/>
                <a:cs typeface="Arial MT"/>
              </a:rPr>
              <a:t>Product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45" dirty="0">
                <a:latin typeface="Arial MT"/>
                <a:cs typeface="Arial MT"/>
              </a:rPr>
              <a:t>Error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Example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7500">
              <a:latin typeface="Arial MT"/>
              <a:cs typeface="Arial MT"/>
            </a:endParaRPr>
          </a:p>
          <a:p>
            <a:pPr marL="2056130" indent="-1993264">
              <a:lnSpc>
                <a:spcPct val="100000"/>
              </a:lnSpc>
            </a:pPr>
            <a:r>
              <a:rPr sz="4950" spc="20" dirty="0">
                <a:latin typeface="Arial MT"/>
                <a:cs typeface="Arial MT"/>
              </a:rPr>
              <a:t>Consider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three-way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join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getting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data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from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3 </a:t>
            </a:r>
            <a:r>
              <a:rPr sz="4950" spc="20" dirty="0">
                <a:latin typeface="Arial MT"/>
                <a:cs typeface="Arial MT"/>
              </a:rPr>
              <a:t>tables:</a:t>
            </a:r>
            <a:endParaRPr sz="4950">
              <a:latin typeface="Arial MT"/>
              <a:cs typeface="Arial MT"/>
            </a:endParaRPr>
          </a:p>
          <a:p>
            <a:pPr marL="2056130">
              <a:lnSpc>
                <a:spcPct val="100000"/>
              </a:lnSpc>
              <a:spcBef>
                <a:spcPts val="1400"/>
              </a:spcBef>
            </a:pPr>
            <a:r>
              <a:rPr sz="4950" spc="-285" dirty="0">
                <a:latin typeface="Arial MT"/>
                <a:cs typeface="Arial MT"/>
              </a:rPr>
              <a:t>E</a:t>
            </a:r>
            <a:r>
              <a:rPr sz="4950" spc="90" dirty="0">
                <a:latin typeface="Arial MT"/>
                <a:cs typeface="Arial MT"/>
              </a:rPr>
              <a:t>m</a:t>
            </a:r>
            <a:r>
              <a:rPr sz="4950" spc="180" dirty="0">
                <a:latin typeface="Arial MT"/>
                <a:cs typeface="Arial MT"/>
              </a:rPr>
              <a:t>p</a:t>
            </a:r>
            <a:r>
              <a:rPr sz="4950" spc="-5" dirty="0">
                <a:latin typeface="Arial MT"/>
                <a:cs typeface="Arial MT"/>
              </a:rPr>
              <a:t>l</a:t>
            </a:r>
            <a:r>
              <a:rPr sz="4950" spc="85" dirty="0">
                <a:latin typeface="Arial MT"/>
                <a:cs typeface="Arial MT"/>
              </a:rPr>
              <a:t>o</a:t>
            </a:r>
            <a:r>
              <a:rPr sz="4950" spc="-50" dirty="0">
                <a:latin typeface="Arial MT"/>
                <a:cs typeface="Arial MT"/>
              </a:rPr>
              <a:t>ye</a:t>
            </a:r>
            <a:r>
              <a:rPr sz="4950" spc="-100" dirty="0">
                <a:latin typeface="Arial MT"/>
                <a:cs typeface="Arial MT"/>
              </a:rPr>
              <a:t>e</a:t>
            </a:r>
            <a:r>
              <a:rPr sz="4950" spc="-5" dirty="0">
                <a:latin typeface="Arial MT"/>
                <a:cs typeface="Arial MT"/>
              </a:rPr>
              <a:t>s,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95" dirty="0">
                <a:latin typeface="Arial MT"/>
                <a:cs typeface="Arial MT"/>
              </a:rPr>
              <a:t>O</a:t>
            </a:r>
            <a:r>
              <a:rPr sz="4950" spc="-5" dirty="0">
                <a:latin typeface="Arial MT"/>
                <a:cs typeface="Arial MT"/>
              </a:rPr>
              <a:t>r</a:t>
            </a:r>
            <a:r>
              <a:rPr sz="4950" spc="180" dirty="0">
                <a:latin typeface="Arial MT"/>
                <a:cs typeface="Arial MT"/>
              </a:rPr>
              <a:t>d</a:t>
            </a:r>
            <a:r>
              <a:rPr sz="4950" spc="-1415" dirty="0">
                <a:latin typeface="Arial MT"/>
                <a:cs typeface="Arial MT"/>
              </a:rPr>
              <a:t>e</a:t>
            </a:r>
            <a:r>
              <a:rPr sz="1725" baseline="94202" dirty="0">
                <a:latin typeface="Times New Roman"/>
                <a:cs typeface="Times New Roman"/>
              </a:rPr>
              <a:t>6  </a:t>
            </a:r>
            <a:r>
              <a:rPr sz="1725" spc="-187" baseline="94202" dirty="0">
                <a:latin typeface="Times New Roman"/>
                <a:cs typeface="Times New Roman"/>
              </a:rPr>
              <a:t> </a:t>
            </a:r>
            <a:r>
              <a:rPr sz="4950" spc="-5" dirty="0">
                <a:latin typeface="Arial MT"/>
                <a:cs typeface="Arial MT"/>
              </a:rPr>
              <a:t>rs,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n</a:t>
            </a:r>
            <a:r>
              <a:rPr sz="4950" spc="180" dirty="0">
                <a:latin typeface="Arial MT"/>
                <a:cs typeface="Arial MT"/>
              </a:rPr>
              <a:t>d</a:t>
            </a:r>
            <a:r>
              <a:rPr sz="4950" spc="-5" dirty="0">
                <a:latin typeface="Arial MT"/>
                <a:cs typeface="Arial MT"/>
              </a:rPr>
              <a:t> OrderDe</a:t>
            </a:r>
            <a:r>
              <a:rPr sz="4950" spc="-10" dirty="0">
                <a:latin typeface="Arial MT"/>
                <a:cs typeface="Arial MT"/>
              </a:rPr>
              <a:t>t</a:t>
            </a:r>
            <a:r>
              <a:rPr sz="4950" spc="-70" dirty="0">
                <a:latin typeface="Arial MT"/>
                <a:cs typeface="Arial MT"/>
              </a:rPr>
              <a:t>a</a:t>
            </a:r>
            <a:r>
              <a:rPr sz="4950" spc="-25" dirty="0">
                <a:latin typeface="Arial MT"/>
                <a:cs typeface="Arial MT"/>
              </a:rPr>
              <a:t>i</a:t>
            </a:r>
            <a:r>
              <a:rPr sz="4950" dirty="0">
                <a:latin typeface="Arial MT"/>
                <a:cs typeface="Arial MT"/>
              </a:rPr>
              <a:t>l</a:t>
            </a:r>
            <a:r>
              <a:rPr sz="4950" spc="-5" dirty="0">
                <a:latin typeface="Arial MT"/>
                <a:cs typeface="Arial MT"/>
              </a:rPr>
              <a:t>s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8200">
              <a:latin typeface="Arial MT"/>
              <a:cs typeface="Arial MT"/>
            </a:endParaRPr>
          </a:p>
          <a:p>
            <a:pPr marL="140335" marR="688975">
              <a:lnSpc>
                <a:spcPts val="5280"/>
              </a:lnSpc>
              <a:tabLst>
                <a:tab pos="5714365" algn="l"/>
                <a:tab pos="12640945" algn="l"/>
              </a:tabLst>
            </a:pPr>
            <a:r>
              <a:rPr sz="4950" spc="450" dirty="0">
                <a:latin typeface="Arial MT"/>
                <a:cs typeface="Arial MT"/>
              </a:rPr>
              <a:t>“</a:t>
            </a:r>
            <a:r>
              <a:rPr sz="4950" spc="-105" dirty="0">
                <a:latin typeface="Arial MT"/>
                <a:cs typeface="Arial MT"/>
              </a:rPr>
              <a:t>P</a:t>
            </a:r>
            <a:r>
              <a:rPr sz="4950" spc="-5" dirty="0">
                <a:latin typeface="Arial MT"/>
                <a:cs typeface="Arial MT"/>
              </a:rPr>
              <a:t>r</a:t>
            </a:r>
            <a:r>
              <a:rPr sz="4950" spc="85" dirty="0">
                <a:latin typeface="Arial MT"/>
                <a:cs typeface="Arial MT"/>
              </a:rPr>
              <a:t>o</a:t>
            </a:r>
            <a:r>
              <a:rPr sz="4950" spc="-5" dirty="0">
                <a:latin typeface="Arial MT"/>
                <a:cs typeface="Arial MT"/>
              </a:rPr>
              <a:t>vi</a:t>
            </a:r>
            <a:r>
              <a:rPr sz="4950" spc="180" dirty="0">
                <a:latin typeface="Arial MT"/>
                <a:cs typeface="Arial MT"/>
              </a:rPr>
              <a:t>d</a:t>
            </a:r>
            <a:r>
              <a:rPr sz="4950" spc="-100" dirty="0">
                <a:latin typeface="Arial MT"/>
                <a:cs typeface="Arial MT"/>
              </a:rPr>
              <a:t>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li</a:t>
            </a:r>
            <a:r>
              <a:rPr sz="4950" spc="90" dirty="0">
                <a:latin typeface="Arial MT"/>
                <a:cs typeface="Arial MT"/>
              </a:rPr>
              <a:t>st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ll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100" dirty="0">
                <a:latin typeface="Arial MT"/>
                <a:cs typeface="Arial MT"/>
              </a:rPr>
              <a:t>e</a:t>
            </a:r>
            <a:r>
              <a:rPr sz="4950" spc="90" dirty="0">
                <a:latin typeface="Arial MT"/>
                <a:cs typeface="Arial MT"/>
              </a:rPr>
              <a:t>m</a:t>
            </a:r>
            <a:r>
              <a:rPr sz="4950" spc="180" dirty="0">
                <a:latin typeface="Arial MT"/>
                <a:cs typeface="Arial MT"/>
              </a:rPr>
              <a:t>p</a:t>
            </a:r>
            <a:r>
              <a:rPr sz="4950" spc="-5" dirty="0">
                <a:latin typeface="Arial MT"/>
                <a:cs typeface="Arial MT"/>
              </a:rPr>
              <a:t>l</a:t>
            </a:r>
            <a:r>
              <a:rPr sz="4950" spc="85" dirty="0">
                <a:latin typeface="Arial MT"/>
                <a:cs typeface="Arial MT"/>
              </a:rPr>
              <a:t>o</a:t>
            </a:r>
            <a:r>
              <a:rPr sz="4950" spc="-50" dirty="0">
                <a:latin typeface="Arial MT"/>
                <a:cs typeface="Arial MT"/>
              </a:rPr>
              <a:t>ye</a:t>
            </a:r>
            <a:r>
              <a:rPr sz="4950" spc="-100" dirty="0">
                <a:latin typeface="Arial MT"/>
                <a:cs typeface="Arial MT"/>
              </a:rPr>
              <a:t>e</a:t>
            </a:r>
            <a:r>
              <a:rPr sz="4950" spc="-5" dirty="0">
                <a:latin typeface="Arial MT"/>
                <a:cs typeface="Arial MT"/>
              </a:rPr>
              <a:t>s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n</a:t>
            </a:r>
            <a:r>
              <a:rPr sz="4950" spc="180" dirty="0">
                <a:latin typeface="Arial MT"/>
                <a:cs typeface="Arial MT"/>
              </a:rPr>
              <a:t>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75" dirty="0">
                <a:latin typeface="Arial MT"/>
                <a:cs typeface="Arial MT"/>
              </a:rPr>
              <a:t>t</a:t>
            </a:r>
            <a:r>
              <a:rPr sz="4950" spc="-5" dirty="0">
                <a:latin typeface="Arial MT"/>
                <a:cs typeface="Arial MT"/>
              </a:rPr>
              <a:t>h</a:t>
            </a:r>
            <a:r>
              <a:rPr sz="4950" spc="-100" dirty="0">
                <a:latin typeface="Arial MT"/>
                <a:cs typeface="Arial MT"/>
              </a:rPr>
              <a:t>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75" dirty="0">
                <a:latin typeface="Arial MT"/>
                <a:cs typeface="Arial MT"/>
              </a:rPr>
              <a:t>t</a:t>
            </a:r>
            <a:r>
              <a:rPr sz="4950" spc="85" dirty="0">
                <a:latin typeface="Arial MT"/>
                <a:cs typeface="Arial MT"/>
              </a:rPr>
              <a:t>o</a:t>
            </a:r>
            <a:r>
              <a:rPr sz="4950" spc="175" dirty="0">
                <a:latin typeface="Arial MT"/>
                <a:cs typeface="Arial MT"/>
              </a:rPr>
              <a:t>t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l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180" dirty="0">
                <a:latin typeface="Arial MT"/>
                <a:cs typeface="Arial MT"/>
              </a:rPr>
              <a:t>d</a:t>
            </a:r>
            <a:r>
              <a:rPr sz="4950" spc="85" dirty="0">
                <a:latin typeface="Arial MT"/>
                <a:cs typeface="Arial MT"/>
              </a:rPr>
              <a:t>o</a:t>
            </a:r>
            <a:r>
              <a:rPr sz="4950" spc="-5" dirty="0">
                <a:latin typeface="Arial MT"/>
                <a:cs typeface="Arial MT"/>
              </a:rPr>
              <a:t>ll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r  </a:t>
            </a:r>
            <a:r>
              <a:rPr sz="4950" spc="-40" dirty="0">
                <a:latin typeface="Arial MT"/>
                <a:cs typeface="Arial MT"/>
              </a:rPr>
              <a:t>value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each </a:t>
            </a:r>
            <a:r>
              <a:rPr sz="4950" spc="30" dirty="0">
                <a:latin typeface="Arial MT"/>
                <a:cs typeface="Arial MT"/>
              </a:rPr>
              <a:t>employee’s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orders.”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082135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165" dirty="0"/>
              <a:t>SQL</a:t>
            </a:r>
            <a:r>
              <a:rPr sz="9450" spc="-210" dirty="0"/>
              <a:t> </a:t>
            </a:r>
            <a:r>
              <a:rPr sz="9450" spc="-180" dirty="0"/>
              <a:t>Joins</a:t>
            </a:r>
            <a:r>
              <a:rPr sz="9450" spc="-220" dirty="0"/>
              <a:t> </a:t>
            </a:r>
            <a:r>
              <a:rPr sz="9450" spc="710" dirty="0"/>
              <a:t>-</a:t>
            </a:r>
            <a:r>
              <a:rPr sz="9450" spc="-215" dirty="0"/>
              <a:t> </a:t>
            </a:r>
            <a:r>
              <a:rPr sz="9450" spc="-45" dirty="0"/>
              <a:t>Cartesian</a:t>
            </a:r>
            <a:r>
              <a:rPr sz="9450" spc="-210" dirty="0"/>
              <a:t> </a:t>
            </a:r>
            <a:r>
              <a:rPr sz="9450" spc="-65" dirty="0"/>
              <a:t>Product</a:t>
            </a:r>
            <a:endParaRPr sz="9450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082135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165" dirty="0"/>
              <a:t>SQL</a:t>
            </a:r>
            <a:r>
              <a:rPr sz="9450" spc="-210" dirty="0"/>
              <a:t> </a:t>
            </a:r>
            <a:r>
              <a:rPr sz="9450" spc="-180" dirty="0"/>
              <a:t>Joins</a:t>
            </a:r>
            <a:r>
              <a:rPr sz="9450" spc="-220" dirty="0"/>
              <a:t> </a:t>
            </a:r>
            <a:r>
              <a:rPr sz="9450" spc="710" dirty="0"/>
              <a:t>-</a:t>
            </a:r>
            <a:r>
              <a:rPr sz="9450" spc="-215" dirty="0"/>
              <a:t> </a:t>
            </a:r>
            <a:r>
              <a:rPr sz="9450" spc="-45" dirty="0"/>
              <a:t>Cartesian</a:t>
            </a:r>
            <a:r>
              <a:rPr sz="9450" spc="-210" dirty="0"/>
              <a:t> </a:t>
            </a:r>
            <a:r>
              <a:rPr sz="9450" spc="-65" dirty="0"/>
              <a:t>Product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273576" y="2940926"/>
            <a:ext cx="18978245" cy="2144395"/>
          </a:xfrm>
          <a:prstGeom prst="rect">
            <a:avLst/>
          </a:prstGeom>
        </p:spPr>
        <p:txBody>
          <a:bodyPr vert="horz" wrap="square" lIns="0" tIns="223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6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endParaRPr sz="3300">
              <a:latin typeface="Courier New"/>
              <a:cs typeface="Courier New"/>
            </a:endParaRPr>
          </a:p>
          <a:p>
            <a:pPr marL="766445" marR="5080" indent="1256030">
              <a:lnSpc>
                <a:spcPct val="137400"/>
              </a:lnSpc>
              <a:spcBef>
                <a:spcPts val="175"/>
              </a:spcBef>
            </a:pPr>
            <a:r>
              <a:rPr sz="3300" spc="-10" dirty="0">
                <a:latin typeface="Courier New"/>
                <a:cs typeface="Courier New"/>
              </a:rPr>
              <a:t>to_char(sum(unitprice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*</a:t>
            </a:r>
            <a:r>
              <a:rPr sz="3300" spc="2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quantity),'999,999,999.99')</a:t>
            </a:r>
            <a:r>
              <a:rPr sz="3300" spc="3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2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SimSun"/>
                <a:cs typeface="SimSun"/>
              </a:rPr>
              <a:t>"</a:t>
            </a:r>
            <a:r>
              <a:rPr sz="3300" spc="-50" dirty="0">
                <a:latin typeface="Courier New"/>
                <a:cs typeface="Courier New"/>
              </a:rPr>
              <a:t>Total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Courier New"/>
                <a:cs typeface="Courier New"/>
              </a:rPr>
              <a:t>Sales</a:t>
            </a:r>
            <a:r>
              <a:rPr sz="3300" spc="-50" dirty="0">
                <a:latin typeface="SimSun"/>
                <a:cs typeface="SimSun"/>
              </a:rPr>
              <a:t>" </a:t>
            </a:r>
            <a:r>
              <a:rPr sz="3300" spc="-1635" dirty="0">
                <a:latin typeface="SimSun"/>
                <a:cs typeface="SimSun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"alanparadise/nw"."employees"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E,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3986" y="5049345"/>
            <a:ext cx="8569325" cy="144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14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"alanparadise/nw"."orders"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O, 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"alanparadise/nw"."orderdetails"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D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73576" y="6471710"/>
            <a:ext cx="9575165" cy="1428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753745">
              <a:lnSpc>
                <a:spcPct val="139400"/>
              </a:lnSpc>
              <a:spcBef>
                <a:spcPts val="100"/>
              </a:spcBef>
              <a:tabLst>
                <a:tab pos="2273935" algn="l"/>
                <a:tab pos="5792470" algn="l"/>
                <a:tab pos="6546215" algn="l"/>
              </a:tabLst>
            </a:pPr>
            <a:r>
              <a:rPr sz="3300" spc="-10" dirty="0">
                <a:latin typeface="Courier New"/>
                <a:cs typeface="Courier New"/>
              </a:rPr>
              <a:t>wher</a:t>
            </a:r>
            <a:r>
              <a:rPr sz="3300" spc="-5" dirty="0">
                <a:latin typeface="Courier New"/>
                <a:cs typeface="Courier New"/>
              </a:rPr>
              <a:t>e </a:t>
            </a:r>
            <a:r>
              <a:rPr sz="3300" spc="-10" dirty="0">
                <a:latin typeface="Courier New"/>
                <a:cs typeface="Courier New"/>
              </a:rPr>
              <a:t>E.employeei</a:t>
            </a:r>
            <a:r>
              <a:rPr sz="3300" spc="-5" dirty="0">
                <a:latin typeface="Courier New"/>
                <a:cs typeface="Courier New"/>
              </a:rPr>
              <a:t>d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=</a:t>
            </a:r>
            <a:r>
              <a:rPr sz="3300" dirty="0">
                <a:latin typeface="Courier New"/>
                <a:cs typeface="Courier New"/>
              </a:rPr>
              <a:t>	</a:t>
            </a:r>
            <a:r>
              <a:rPr sz="3300" spc="-5" dirty="0">
                <a:latin typeface="Courier New"/>
                <a:cs typeface="Courier New"/>
              </a:rPr>
              <a:t>O</a:t>
            </a:r>
            <a:r>
              <a:rPr sz="3300" spc="-10" dirty="0">
                <a:latin typeface="Courier New"/>
                <a:cs typeface="Courier New"/>
              </a:rPr>
              <a:t>.employeeid  GROUP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103518" y="5196737"/>
            <a:ext cx="4284980" cy="1934845"/>
          </a:xfrm>
          <a:prstGeom prst="rect">
            <a:avLst/>
          </a:prstGeom>
          <a:solidFill>
            <a:srgbClr val="FFF2D0"/>
          </a:solidFill>
        </p:spPr>
        <p:txBody>
          <a:bodyPr vert="horz" wrap="square" lIns="0" tIns="27940" rIns="0" bIns="0" rtlCol="0">
            <a:spAutoFit/>
          </a:bodyPr>
          <a:lstStyle/>
          <a:p>
            <a:pPr marL="1078865" marR="633095" indent="-439420">
              <a:lnSpc>
                <a:spcPts val="4770"/>
              </a:lnSpc>
              <a:spcBef>
                <a:spcPts val="220"/>
              </a:spcBef>
            </a:pPr>
            <a:r>
              <a:rPr sz="4450" dirty="0">
                <a:latin typeface="Calibri"/>
                <a:cs typeface="Calibri"/>
              </a:rPr>
              <a:t>Three</a:t>
            </a:r>
            <a:r>
              <a:rPr sz="4450" spc="-65" dirty="0">
                <a:latin typeface="Calibri"/>
                <a:cs typeface="Calibri"/>
              </a:rPr>
              <a:t> </a:t>
            </a:r>
            <a:r>
              <a:rPr sz="4450" spc="-5" dirty="0">
                <a:latin typeface="Calibri"/>
                <a:cs typeface="Calibri"/>
              </a:rPr>
              <a:t>tables; </a:t>
            </a:r>
            <a:r>
              <a:rPr sz="4450" spc="-990" dirty="0">
                <a:latin typeface="Calibri"/>
                <a:cs typeface="Calibri"/>
              </a:rPr>
              <a:t> </a:t>
            </a:r>
            <a:r>
              <a:rPr sz="4450" spc="-5" dirty="0">
                <a:latin typeface="Calibri"/>
                <a:cs typeface="Calibri"/>
              </a:rPr>
              <a:t>only</a:t>
            </a:r>
            <a:r>
              <a:rPr sz="4450" spc="-15" dirty="0">
                <a:latin typeface="Calibri"/>
                <a:cs typeface="Calibri"/>
              </a:rPr>
              <a:t> </a:t>
            </a:r>
            <a:r>
              <a:rPr sz="4450" spc="-5" dirty="0">
                <a:latin typeface="Calibri"/>
                <a:cs typeface="Calibri"/>
              </a:rPr>
              <a:t>ONE</a:t>
            </a:r>
            <a:endParaRPr sz="4450">
              <a:latin typeface="Calibri"/>
              <a:cs typeface="Calibri"/>
            </a:endParaRPr>
          </a:p>
          <a:p>
            <a:pPr marL="457834">
              <a:lnSpc>
                <a:spcPts val="4805"/>
              </a:lnSpc>
            </a:pPr>
            <a:r>
              <a:rPr sz="4450" spc="-5" dirty="0">
                <a:latin typeface="Calibri"/>
                <a:cs typeface="Calibri"/>
              </a:rPr>
              <a:t>JOIN</a:t>
            </a:r>
            <a:r>
              <a:rPr sz="4450" spc="-15" dirty="0">
                <a:latin typeface="Calibri"/>
                <a:cs typeface="Calibri"/>
              </a:rPr>
              <a:t> </a:t>
            </a:r>
            <a:r>
              <a:rPr sz="4450" spc="-5" dirty="0">
                <a:latin typeface="Calibri"/>
                <a:cs typeface="Calibri"/>
              </a:rPr>
              <a:t>condition</a:t>
            </a:r>
            <a:endParaRPr sz="44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738523" y="4927567"/>
            <a:ext cx="3371215" cy="1336675"/>
          </a:xfrm>
          <a:custGeom>
            <a:avLst/>
            <a:gdLst/>
            <a:ahLst/>
            <a:cxnLst/>
            <a:rect l="l" t="t" r="r" b="b"/>
            <a:pathLst>
              <a:path w="3371215" h="1336675">
                <a:moveTo>
                  <a:pt x="3371138" y="695909"/>
                </a:moveTo>
                <a:lnTo>
                  <a:pt x="190982" y="61620"/>
                </a:lnTo>
                <a:lnTo>
                  <a:pt x="192214" y="55473"/>
                </a:lnTo>
                <a:lnTo>
                  <a:pt x="203276" y="0"/>
                </a:lnTo>
                <a:lnTo>
                  <a:pt x="0" y="55562"/>
                </a:lnTo>
                <a:lnTo>
                  <a:pt x="166408" y="184835"/>
                </a:lnTo>
                <a:lnTo>
                  <a:pt x="178689" y="123228"/>
                </a:lnTo>
                <a:lnTo>
                  <a:pt x="3046895" y="695299"/>
                </a:lnTo>
                <a:lnTo>
                  <a:pt x="188480" y="695299"/>
                </a:lnTo>
                <a:lnTo>
                  <a:pt x="188480" y="632485"/>
                </a:lnTo>
                <a:lnTo>
                  <a:pt x="0" y="726719"/>
                </a:lnTo>
                <a:lnTo>
                  <a:pt x="188480" y="820953"/>
                </a:lnTo>
                <a:lnTo>
                  <a:pt x="188480" y="758126"/>
                </a:lnTo>
                <a:lnTo>
                  <a:pt x="3019691" y="758126"/>
                </a:lnTo>
                <a:lnTo>
                  <a:pt x="540956" y="1212875"/>
                </a:lnTo>
                <a:lnTo>
                  <a:pt x="529615" y="1151077"/>
                </a:lnTo>
                <a:lnTo>
                  <a:pt x="361251" y="1277772"/>
                </a:lnTo>
                <a:lnTo>
                  <a:pt x="563626" y="1336459"/>
                </a:lnTo>
                <a:lnTo>
                  <a:pt x="553339" y="1280337"/>
                </a:lnTo>
                <a:lnTo>
                  <a:pt x="552297" y="1274660"/>
                </a:lnTo>
                <a:lnTo>
                  <a:pt x="3370656" y="757618"/>
                </a:lnTo>
                <a:lnTo>
                  <a:pt x="3364992" y="726757"/>
                </a:lnTo>
                <a:lnTo>
                  <a:pt x="3371138" y="695909"/>
                </a:lnTo>
                <a:close/>
              </a:path>
            </a:pathLst>
          </a:custGeom>
          <a:solidFill>
            <a:srgbClr val="E2214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275193" y="6517358"/>
            <a:ext cx="3832225" cy="570230"/>
          </a:xfrm>
          <a:custGeom>
            <a:avLst/>
            <a:gdLst/>
            <a:ahLst/>
            <a:cxnLst/>
            <a:rect l="l" t="t" r="r" b="b"/>
            <a:pathLst>
              <a:path w="3832225" h="570229">
                <a:moveTo>
                  <a:pt x="175644" y="382859"/>
                </a:moveTo>
                <a:lnTo>
                  <a:pt x="0" y="499275"/>
                </a:lnTo>
                <a:lnTo>
                  <a:pt x="198518" y="569942"/>
                </a:lnTo>
                <a:lnTo>
                  <a:pt x="191360" y="511394"/>
                </a:lnTo>
                <a:lnTo>
                  <a:pt x="159712" y="511394"/>
                </a:lnTo>
                <a:lnTo>
                  <a:pt x="152088" y="449033"/>
                </a:lnTo>
                <a:lnTo>
                  <a:pt x="183269" y="445220"/>
                </a:lnTo>
                <a:lnTo>
                  <a:pt x="175644" y="382859"/>
                </a:lnTo>
                <a:close/>
              </a:path>
              <a:path w="3832225" h="570229">
                <a:moveTo>
                  <a:pt x="183269" y="445220"/>
                </a:moveTo>
                <a:lnTo>
                  <a:pt x="152088" y="449033"/>
                </a:lnTo>
                <a:lnTo>
                  <a:pt x="159712" y="511394"/>
                </a:lnTo>
                <a:lnTo>
                  <a:pt x="190894" y="507582"/>
                </a:lnTo>
                <a:lnTo>
                  <a:pt x="183269" y="445220"/>
                </a:lnTo>
                <a:close/>
              </a:path>
              <a:path w="3832225" h="570229">
                <a:moveTo>
                  <a:pt x="190894" y="507582"/>
                </a:moveTo>
                <a:lnTo>
                  <a:pt x="159712" y="511394"/>
                </a:lnTo>
                <a:lnTo>
                  <a:pt x="191360" y="511394"/>
                </a:lnTo>
                <a:lnTo>
                  <a:pt x="190894" y="507582"/>
                </a:lnTo>
                <a:close/>
              </a:path>
              <a:path w="3832225" h="570229">
                <a:moveTo>
                  <a:pt x="3824512" y="0"/>
                </a:moveTo>
                <a:lnTo>
                  <a:pt x="183269" y="445220"/>
                </a:lnTo>
                <a:lnTo>
                  <a:pt x="190894" y="507582"/>
                </a:lnTo>
                <a:lnTo>
                  <a:pt x="3832135" y="62360"/>
                </a:lnTo>
                <a:lnTo>
                  <a:pt x="3824512" y="0"/>
                </a:lnTo>
                <a:close/>
              </a:path>
            </a:pathLst>
          </a:custGeom>
          <a:solidFill>
            <a:srgbClr val="E22146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4853" y="117139"/>
            <a:ext cx="843788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550" b="1" spc="-165" dirty="0">
                <a:latin typeface="Arial"/>
                <a:cs typeface="Arial"/>
              </a:rPr>
              <a:t>Query</a:t>
            </a:r>
            <a:r>
              <a:rPr sz="10550" b="1" spc="-285" dirty="0">
                <a:latin typeface="Arial"/>
                <a:cs typeface="Arial"/>
              </a:rPr>
              <a:t> </a:t>
            </a:r>
            <a:r>
              <a:rPr sz="10550" b="1" spc="-225" dirty="0">
                <a:latin typeface="Arial"/>
                <a:cs typeface="Arial"/>
              </a:rPr>
              <a:t>Tuning</a:t>
            </a:r>
            <a:endParaRPr sz="1055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93725" y="2969564"/>
            <a:ext cx="17456150" cy="6395720"/>
            <a:chOff x="1093725" y="2969564"/>
            <a:chExt cx="17456150" cy="639572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3725" y="3122463"/>
              <a:ext cx="8450997" cy="624246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385554" y="2974799"/>
              <a:ext cx="11158855" cy="1591945"/>
            </a:xfrm>
            <a:custGeom>
              <a:avLst/>
              <a:gdLst/>
              <a:ahLst/>
              <a:cxnLst/>
              <a:rect l="l" t="t" r="r" b="b"/>
              <a:pathLst>
                <a:path w="11158855" h="1591945">
                  <a:moveTo>
                    <a:pt x="11158624" y="0"/>
                  </a:moveTo>
                  <a:lnTo>
                    <a:pt x="0" y="0"/>
                  </a:lnTo>
                  <a:lnTo>
                    <a:pt x="0" y="1591891"/>
                  </a:lnTo>
                  <a:lnTo>
                    <a:pt x="11158624" y="1591891"/>
                  </a:lnTo>
                  <a:lnTo>
                    <a:pt x="11158624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385554" y="2974799"/>
              <a:ext cx="11158855" cy="1591945"/>
            </a:xfrm>
            <a:custGeom>
              <a:avLst/>
              <a:gdLst/>
              <a:ahLst/>
              <a:cxnLst/>
              <a:rect l="l" t="t" r="r" b="b"/>
              <a:pathLst>
                <a:path w="11158855" h="1591945">
                  <a:moveTo>
                    <a:pt x="0" y="0"/>
                  </a:moveTo>
                  <a:lnTo>
                    <a:pt x="11158627" y="0"/>
                  </a:lnTo>
                  <a:lnTo>
                    <a:pt x="11158627" y="1591892"/>
                  </a:lnTo>
                  <a:lnTo>
                    <a:pt x="0" y="1591892"/>
                  </a:lnTo>
                  <a:lnTo>
                    <a:pt x="0" y="0"/>
                  </a:lnTo>
                  <a:close/>
                </a:path>
              </a:pathLst>
            </a:custGeom>
            <a:ln w="10470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481130" y="2884803"/>
            <a:ext cx="10967720" cy="1598930"/>
          </a:xfrm>
          <a:prstGeom prst="rect">
            <a:avLst/>
          </a:prstGeom>
        </p:spPr>
        <p:txBody>
          <a:bodyPr vert="horz" wrap="square" lIns="0" tIns="107950" rIns="0" bIns="0" rtlCol="0">
            <a:spAutoFit/>
          </a:bodyPr>
          <a:lstStyle/>
          <a:p>
            <a:pPr marL="74295" marR="5080" indent="-62230">
              <a:lnSpc>
                <a:spcPts val="5860"/>
              </a:lnSpc>
              <a:spcBef>
                <a:spcPts val="850"/>
              </a:spcBef>
            </a:pPr>
            <a:r>
              <a:rPr sz="5450" spc="-10" dirty="0">
                <a:latin typeface="Calibri"/>
                <a:cs typeface="Calibri"/>
              </a:rPr>
              <a:t>Your server can do </a:t>
            </a:r>
            <a:r>
              <a:rPr sz="5450" spc="-5" dirty="0">
                <a:latin typeface="Calibri"/>
                <a:cs typeface="Calibri"/>
              </a:rPr>
              <a:t>a </a:t>
            </a:r>
            <a:r>
              <a:rPr sz="5450" spc="-10" dirty="0">
                <a:latin typeface="Calibri"/>
                <a:cs typeface="Calibri"/>
              </a:rPr>
              <a:t>million </a:t>
            </a:r>
            <a:r>
              <a:rPr sz="5450" spc="-5" dirty="0">
                <a:latin typeface="Calibri"/>
                <a:cs typeface="Calibri"/>
              </a:rPr>
              <a:t>CPU </a:t>
            </a:r>
            <a:r>
              <a:rPr sz="5450" spc="-10" dirty="0">
                <a:latin typeface="Calibri"/>
                <a:cs typeface="Calibri"/>
              </a:rPr>
              <a:t>cycles </a:t>
            </a:r>
            <a:r>
              <a:rPr sz="5450" spc="-1220" dirty="0">
                <a:latin typeface="Calibri"/>
                <a:cs typeface="Calibri"/>
              </a:rPr>
              <a:t> </a:t>
            </a:r>
            <a:r>
              <a:rPr sz="5450" spc="-10" dirty="0">
                <a:latin typeface="Calibri"/>
                <a:cs typeface="Calibri"/>
              </a:rPr>
              <a:t>in</a:t>
            </a:r>
            <a:r>
              <a:rPr sz="5450" spc="-25" dirty="0">
                <a:latin typeface="Calibri"/>
                <a:cs typeface="Calibri"/>
              </a:rPr>
              <a:t> </a:t>
            </a:r>
            <a:r>
              <a:rPr sz="5450" spc="-10" dirty="0">
                <a:latin typeface="Calibri"/>
                <a:cs typeface="Calibri"/>
              </a:rPr>
              <a:t>the </a:t>
            </a:r>
            <a:r>
              <a:rPr sz="5450" spc="-5" dirty="0">
                <a:latin typeface="Calibri"/>
                <a:cs typeface="Calibri"/>
              </a:rPr>
              <a:t>time</a:t>
            </a:r>
            <a:r>
              <a:rPr sz="5450" spc="-15" dirty="0">
                <a:latin typeface="Calibri"/>
                <a:cs typeface="Calibri"/>
              </a:rPr>
              <a:t> </a:t>
            </a:r>
            <a:r>
              <a:rPr sz="5450" spc="-5" dirty="0">
                <a:latin typeface="Calibri"/>
                <a:cs typeface="Calibri"/>
              </a:rPr>
              <a:t>it</a:t>
            </a:r>
            <a:r>
              <a:rPr sz="5450" spc="-20" dirty="0">
                <a:latin typeface="Calibri"/>
                <a:cs typeface="Calibri"/>
              </a:rPr>
              <a:t> </a:t>
            </a:r>
            <a:r>
              <a:rPr sz="5450" spc="-5" dirty="0">
                <a:latin typeface="Calibri"/>
                <a:cs typeface="Calibri"/>
              </a:rPr>
              <a:t>takes to</a:t>
            </a:r>
            <a:r>
              <a:rPr sz="5450" spc="-20" dirty="0">
                <a:latin typeface="Calibri"/>
                <a:cs typeface="Calibri"/>
              </a:rPr>
              <a:t> </a:t>
            </a:r>
            <a:r>
              <a:rPr sz="5450" spc="-10" dirty="0">
                <a:latin typeface="Calibri"/>
                <a:cs typeface="Calibri"/>
              </a:rPr>
              <a:t>do</a:t>
            </a:r>
            <a:r>
              <a:rPr sz="5450" spc="-20" dirty="0">
                <a:latin typeface="Calibri"/>
                <a:cs typeface="Calibri"/>
              </a:rPr>
              <a:t> </a:t>
            </a:r>
            <a:r>
              <a:rPr sz="5450" spc="-5" dirty="0">
                <a:latin typeface="Calibri"/>
                <a:cs typeface="Calibri"/>
              </a:rPr>
              <a:t>ONE</a:t>
            </a:r>
            <a:r>
              <a:rPr sz="5450" spc="-10" dirty="0">
                <a:latin typeface="Calibri"/>
                <a:cs typeface="Calibri"/>
              </a:rPr>
              <a:t> </a:t>
            </a:r>
            <a:r>
              <a:rPr sz="5450" spc="-5" dirty="0">
                <a:latin typeface="Calibri"/>
                <a:cs typeface="Calibri"/>
              </a:rPr>
              <a:t>Disk</a:t>
            </a:r>
            <a:r>
              <a:rPr sz="5450" spc="-15" dirty="0">
                <a:latin typeface="Calibri"/>
                <a:cs typeface="Calibri"/>
              </a:rPr>
              <a:t> </a:t>
            </a:r>
            <a:r>
              <a:rPr sz="5450" spc="-5" dirty="0">
                <a:latin typeface="Calibri"/>
                <a:cs typeface="Calibri"/>
              </a:rPr>
              <a:t>I/O</a:t>
            </a:r>
            <a:endParaRPr sz="54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082135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165" dirty="0"/>
              <a:t>SQL</a:t>
            </a:r>
            <a:r>
              <a:rPr sz="9450" spc="-210" dirty="0"/>
              <a:t> </a:t>
            </a:r>
            <a:r>
              <a:rPr sz="9450" spc="-180" dirty="0"/>
              <a:t>Joins</a:t>
            </a:r>
            <a:r>
              <a:rPr sz="9450" spc="-220" dirty="0"/>
              <a:t> </a:t>
            </a:r>
            <a:r>
              <a:rPr sz="9450" spc="710" dirty="0"/>
              <a:t>-</a:t>
            </a:r>
            <a:r>
              <a:rPr sz="9450" spc="-215" dirty="0"/>
              <a:t> </a:t>
            </a:r>
            <a:r>
              <a:rPr sz="9450" spc="-45" dirty="0"/>
              <a:t>Cartesian</a:t>
            </a:r>
            <a:r>
              <a:rPr sz="9450" spc="-210" dirty="0"/>
              <a:t> </a:t>
            </a:r>
            <a:r>
              <a:rPr sz="9450" spc="-65" dirty="0"/>
              <a:t>Product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273576" y="2450052"/>
            <a:ext cx="6194425" cy="2812415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 marR="5080">
              <a:lnSpc>
                <a:spcPct val="89800"/>
              </a:lnSpc>
              <a:spcBef>
                <a:spcPts val="700"/>
              </a:spcBef>
            </a:pPr>
            <a:r>
              <a:rPr sz="4950" spc="40" dirty="0">
                <a:latin typeface="Arial MT"/>
                <a:cs typeface="Arial MT"/>
              </a:rPr>
              <a:t>At </a:t>
            </a:r>
            <a:r>
              <a:rPr sz="4950" spc="50" dirty="0">
                <a:latin typeface="Arial MT"/>
                <a:cs typeface="Arial MT"/>
              </a:rPr>
              <a:t>first </a:t>
            </a:r>
            <a:r>
              <a:rPr sz="4950" spc="10" dirty="0">
                <a:latin typeface="Arial MT"/>
                <a:cs typeface="Arial MT"/>
              </a:rPr>
              <a:t>glance, </a:t>
            </a:r>
            <a:r>
              <a:rPr sz="4950" spc="25" dirty="0">
                <a:latin typeface="Arial MT"/>
                <a:cs typeface="Arial MT"/>
              </a:rPr>
              <a:t>the </a:t>
            </a:r>
            <a:r>
              <a:rPr sz="4950" spc="3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set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might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look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reasonable, </a:t>
            </a:r>
            <a:r>
              <a:rPr sz="4950" spc="120" dirty="0">
                <a:latin typeface="Arial MT"/>
                <a:cs typeface="Arial MT"/>
              </a:rPr>
              <a:t>but </a:t>
            </a:r>
            <a:r>
              <a:rPr sz="4950" spc="90" dirty="0">
                <a:latin typeface="Arial MT"/>
                <a:cs typeface="Arial MT"/>
              </a:rPr>
              <a:t>it </a:t>
            </a:r>
            <a:r>
              <a:rPr sz="4950" spc="-5" dirty="0">
                <a:latin typeface="Arial MT"/>
                <a:cs typeface="Arial MT"/>
              </a:rPr>
              <a:t>is 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very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wrong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!!</a:t>
            </a:r>
            <a:endParaRPr sz="4950"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8056" y="2383206"/>
            <a:ext cx="12301496" cy="7307214"/>
          </a:xfrm>
          <a:prstGeom prst="rect">
            <a:avLst/>
          </a:prstGeom>
        </p:spPr>
      </p:pic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082135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165" dirty="0"/>
              <a:t>SQL</a:t>
            </a:r>
            <a:r>
              <a:rPr sz="9450" spc="-210" dirty="0"/>
              <a:t> </a:t>
            </a:r>
            <a:r>
              <a:rPr sz="9450" spc="-180" dirty="0"/>
              <a:t>Joins</a:t>
            </a:r>
            <a:r>
              <a:rPr sz="9450" spc="-220" dirty="0"/>
              <a:t> </a:t>
            </a:r>
            <a:r>
              <a:rPr sz="9450" spc="710" dirty="0"/>
              <a:t>-</a:t>
            </a:r>
            <a:r>
              <a:rPr sz="9450" spc="-215" dirty="0"/>
              <a:t> </a:t>
            </a:r>
            <a:r>
              <a:rPr sz="9450" spc="-45" dirty="0"/>
              <a:t>Cartesian</a:t>
            </a:r>
            <a:r>
              <a:rPr sz="9450" spc="-210" dirty="0"/>
              <a:t> </a:t>
            </a:r>
            <a:r>
              <a:rPr sz="9450" spc="-65" dirty="0"/>
              <a:t>Product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273576" y="2940926"/>
            <a:ext cx="18978245" cy="2144395"/>
          </a:xfrm>
          <a:prstGeom prst="rect">
            <a:avLst/>
          </a:prstGeom>
        </p:spPr>
        <p:txBody>
          <a:bodyPr vert="horz" wrap="square" lIns="0" tIns="223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6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endParaRPr sz="3300">
              <a:latin typeface="Courier New"/>
              <a:cs typeface="Courier New"/>
            </a:endParaRPr>
          </a:p>
          <a:p>
            <a:pPr marL="766445" marR="5080" indent="1256030">
              <a:lnSpc>
                <a:spcPct val="137400"/>
              </a:lnSpc>
              <a:spcBef>
                <a:spcPts val="175"/>
              </a:spcBef>
            </a:pPr>
            <a:r>
              <a:rPr sz="3300" spc="-10" dirty="0">
                <a:latin typeface="Courier New"/>
                <a:cs typeface="Courier New"/>
              </a:rPr>
              <a:t>to_char(sum(unitprice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*</a:t>
            </a:r>
            <a:r>
              <a:rPr sz="3300" spc="2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quantity),'999,999,999.99')</a:t>
            </a:r>
            <a:r>
              <a:rPr sz="3300" spc="3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25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SimSun"/>
                <a:cs typeface="SimSun"/>
              </a:rPr>
              <a:t>"</a:t>
            </a:r>
            <a:r>
              <a:rPr sz="3300" spc="-50" dirty="0">
                <a:latin typeface="Courier New"/>
                <a:cs typeface="Courier New"/>
              </a:rPr>
              <a:t>Total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50" dirty="0">
                <a:latin typeface="Courier New"/>
                <a:cs typeface="Courier New"/>
              </a:rPr>
              <a:t>Sales</a:t>
            </a:r>
            <a:r>
              <a:rPr sz="3300" spc="-50" dirty="0">
                <a:latin typeface="SimSun"/>
                <a:cs typeface="SimSun"/>
              </a:rPr>
              <a:t>" </a:t>
            </a:r>
            <a:r>
              <a:rPr sz="3300" spc="-1635" dirty="0">
                <a:latin typeface="SimSun"/>
                <a:cs typeface="SimSun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"alanparadise/nw"."employees"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E,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83986" y="5049345"/>
            <a:ext cx="8569325" cy="144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14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"alanparadise/nw"."orders"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O, 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"alanparadise/nw"."orderdetails"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D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27480" y="6471710"/>
            <a:ext cx="4548505" cy="1428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14984" marR="5080" indent="-502920">
              <a:lnSpc>
                <a:spcPct val="1394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where E.employeeid </a:t>
            </a:r>
            <a:r>
              <a:rPr sz="3300" spc="-197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and</a:t>
            </a:r>
            <a:r>
              <a:rPr sz="3300" spc="-3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O.orderidid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802203" y="6471710"/>
            <a:ext cx="4046220" cy="1428115"/>
          </a:xfrm>
          <a:prstGeom prst="rect">
            <a:avLst/>
          </a:prstGeom>
        </p:spPr>
        <p:txBody>
          <a:bodyPr vert="horz" wrap="square" lIns="0" tIns="210820" rIns="0" bIns="0" rtlCol="0">
            <a:spAutoFit/>
          </a:bodyPr>
          <a:lstStyle/>
          <a:p>
            <a:pPr marL="263525">
              <a:lnSpc>
                <a:spcPct val="100000"/>
              </a:lnSpc>
              <a:spcBef>
                <a:spcPts val="1660"/>
              </a:spcBef>
              <a:tabLst>
                <a:tab pos="1017269" algn="l"/>
              </a:tabLst>
            </a:pPr>
            <a:r>
              <a:rPr sz="3300" spc="-5" dirty="0">
                <a:latin typeface="Courier New"/>
                <a:cs typeface="Courier New"/>
              </a:rPr>
              <a:t>=	</a:t>
            </a:r>
            <a:r>
              <a:rPr sz="3300" spc="-10" dirty="0">
                <a:latin typeface="Courier New"/>
                <a:cs typeface="Courier New"/>
              </a:rPr>
              <a:t>O.employeeid</a:t>
            </a:r>
            <a:endParaRPr sz="33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  <a:tabLst>
                <a:tab pos="766445" algn="l"/>
              </a:tabLst>
            </a:pPr>
            <a:r>
              <a:rPr sz="3300" spc="-5" dirty="0">
                <a:latin typeface="Courier New"/>
                <a:cs typeface="Courier New"/>
              </a:rPr>
              <a:t>=	</a:t>
            </a:r>
            <a:r>
              <a:rPr sz="3300" spc="-10" dirty="0">
                <a:latin typeface="Courier New"/>
                <a:cs typeface="Courier New"/>
              </a:rPr>
              <a:t>D.orderid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73576" y="8075011"/>
            <a:ext cx="7061834" cy="528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2273935" algn="l"/>
              </a:tabLst>
            </a:pPr>
            <a:r>
              <a:rPr sz="3300" spc="-10" dirty="0">
                <a:latin typeface="Courier New"/>
                <a:cs typeface="Courier New"/>
              </a:rPr>
              <a:t>GROUP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-3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103518" y="5196737"/>
            <a:ext cx="4284980" cy="1934845"/>
          </a:xfrm>
          <a:prstGeom prst="rect">
            <a:avLst/>
          </a:prstGeom>
          <a:solidFill>
            <a:srgbClr val="FFF2D0"/>
          </a:solidFill>
        </p:spPr>
        <p:txBody>
          <a:bodyPr vert="horz" wrap="square" lIns="0" tIns="27940" rIns="0" bIns="0" rtlCol="0">
            <a:spAutoFit/>
          </a:bodyPr>
          <a:lstStyle/>
          <a:p>
            <a:pPr marL="640080" marR="633095" algn="ctr">
              <a:lnSpc>
                <a:spcPts val="4770"/>
              </a:lnSpc>
              <a:spcBef>
                <a:spcPts val="220"/>
              </a:spcBef>
            </a:pPr>
            <a:r>
              <a:rPr sz="4450" dirty="0">
                <a:latin typeface="Calibri"/>
                <a:cs typeface="Calibri"/>
              </a:rPr>
              <a:t>Three</a:t>
            </a:r>
            <a:r>
              <a:rPr sz="4450" spc="-65" dirty="0">
                <a:latin typeface="Calibri"/>
                <a:cs typeface="Calibri"/>
              </a:rPr>
              <a:t> </a:t>
            </a:r>
            <a:r>
              <a:rPr sz="4450" spc="-5" dirty="0">
                <a:latin typeface="Calibri"/>
                <a:cs typeface="Calibri"/>
              </a:rPr>
              <a:t>tables; </a:t>
            </a:r>
            <a:r>
              <a:rPr sz="4450" spc="-990" dirty="0">
                <a:latin typeface="Calibri"/>
                <a:cs typeface="Calibri"/>
              </a:rPr>
              <a:t> </a:t>
            </a:r>
            <a:r>
              <a:rPr sz="4450" spc="-5" dirty="0">
                <a:latin typeface="Calibri"/>
                <a:cs typeface="Calibri"/>
              </a:rPr>
              <a:t>TWO</a:t>
            </a:r>
            <a:endParaRPr sz="4450">
              <a:latin typeface="Calibri"/>
              <a:cs typeface="Calibri"/>
            </a:endParaRPr>
          </a:p>
          <a:p>
            <a:pPr algn="ctr">
              <a:lnSpc>
                <a:spcPts val="4805"/>
              </a:lnSpc>
            </a:pPr>
            <a:r>
              <a:rPr sz="4450" spc="-5" dirty="0">
                <a:latin typeface="Calibri"/>
                <a:cs typeface="Calibri"/>
              </a:rPr>
              <a:t>JOIN</a:t>
            </a:r>
            <a:r>
              <a:rPr sz="4450" spc="-10" dirty="0">
                <a:latin typeface="Calibri"/>
                <a:cs typeface="Calibri"/>
              </a:rPr>
              <a:t> </a:t>
            </a:r>
            <a:r>
              <a:rPr sz="4450" spc="-5" dirty="0">
                <a:latin typeface="Calibri"/>
                <a:cs typeface="Calibri"/>
              </a:rPr>
              <a:t>conditions</a:t>
            </a:r>
            <a:endParaRPr sz="445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9521279" y="6528809"/>
            <a:ext cx="4589780" cy="1120775"/>
          </a:xfrm>
          <a:custGeom>
            <a:avLst/>
            <a:gdLst/>
            <a:ahLst/>
            <a:cxnLst/>
            <a:rect l="l" t="t" r="r" b="b"/>
            <a:pathLst>
              <a:path w="4589780" h="1120775">
                <a:moveTo>
                  <a:pt x="4589170" y="61823"/>
                </a:moveTo>
                <a:lnTo>
                  <a:pt x="4582249" y="31318"/>
                </a:lnTo>
                <a:lnTo>
                  <a:pt x="4578426" y="0"/>
                </a:lnTo>
                <a:lnTo>
                  <a:pt x="937183" y="445223"/>
                </a:lnTo>
                <a:lnTo>
                  <a:pt x="929551" y="382866"/>
                </a:lnTo>
                <a:lnTo>
                  <a:pt x="753910" y="499287"/>
                </a:lnTo>
                <a:lnTo>
                  <a:pt x="952423" y="569950"/>
                </a:lnTo>
                <a:lnTo>
                  <a:pt x="945273" y="511403"/>
                </a:lnTo>
                <a:lnTo>
                  <a:pt x="944803" y="507593"/>
                </a:lnTo>
                <a:lnTo>
                  <a:pt x="3971290" y="137541"/>
                </a:lnTo>
                <a:lnTo>
                  <a:pt x="176860" y="998169"/>
                </a:lnTo>
                <a:lnTo>
                  <a:pt x="162966" y="936891"/>
                </a:lnTo>
                <a:lnTo>
                  <a:pt x="0" y="1070495"/>
                </a:lnTo>
                <a:lnTo>
                  <a:pt x="204660" y="1120698"/>
                </a:lnTo>
                <a:lnTo>
                  <a:pt x="192341" y="1066380"/>
                </a:lnTo>
                <a:lnTo>
                  <a:pt x="190766" y="1059434"/>
                </a:lnTo>
                <a:lnTo>
                  <a:pt x="4589170" y="61823"/>
                </a:lnTo>
                <a:close/>
              </a:path>
            </a:pathLst>
          </a:custGeom>
          <a:solidFill>
            <a:srgbClr val="E22146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14853" y="215565"/>
            <a:ext cx="17082135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b="1" spc="-165" dirty="0">
                <a:latin typeface="Arial"/>
                <a:cs typeface="Arial"/>
              </a:rPr>
              <a:t>SQL</a:t>
            </a:r>
            <a:r>
              <a:rPr sz="9450" b="1" spc="-210" dirty="0">
                <a:latin typeface="Arial"/>
                <a:cs typeface="Arial"/>
              </a:rPr>
              <a:t> </a:t>
            </a:r>
            <a:r>
              <a:rPr sz="9450" b="1" spc="-180" dirty="0">
                <a:latin typeface="Arial"/>
                <a:cs typeface="Arial"/>
              </a:rPr>
              <a:t>Joins</a:t>
            </a:r>
            <a:r>
              <a:rPr sz="9450" b="1" spc="-220" dirty="0">
                <a:latin typeface="Arial"/>
                <a:cs typeface="Arial"/>
              </a:rPr>
              <a:t> </a:t>
            </a:r>
            <a:r>
              <a:rPr sz="9450" b="1" spc="710" dirty="0">
                <a:latin typeface="Arial"/>
                <a:cs typeface="Arial"/>
              </a:rPr>
              <a:t>-</a:t>
            </a:r>
            <a:r>
              <a:rPr sz="9450" b="1" spc="-215" dirty="0">
                <a:latin typeface="Arial"/>
                <a:cs typeface="Arial"/>
              </a:rPr>
              <a:t> </a:t>
            </a:r>
            <a:r>
              <a:rPr sz="9450" b="1" spc="-45" dirty="0">
                <a:latin typeface="Arial"/>
                <a:cs typeface="Arial"/>
              </a:rPr>
              <a:t>Cartesian</a:t>
            </a:r>
            <a:r>
              <a:rPr sz="9450" b="1" spc="-210" dirty="0">
                <a:latin typeface="Arial"/>
                <a:cs typeface="Arial"/>
              </a:rPr>
              <a:t> </a:t>
            </a:r>
            <a:r>
              <a:rPr sz="9450" b="1" spc="-65" dirty="0">
                <a:latin typeface="Arial"/>
                <a:cs typeface="Arial"/>
              </a:rPr>
              <a:t>Product</a:t>
            </a:r>
            <a:endParaRPr sz="94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73576" y="2450052"/>
            <a:ext cx="5322570" cy="145034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 marR="5080">
              <a:lnSpc>
                <a:spcPts val="5280"/>
              </a:lnSpc>
              <a:spcBef>
                <a:spcPts val="819"/>
              </a:spcBef>
            </a:pPr>
            <a:r>
              <a:rPr sz="4950" spc="-100" dirty="0">
                <a:latin typeface="Arial MT"/>
                <a:cs typeface="Arial MT"/>
              </a:rPr>
              <a:t>A </a:t>
            </a:r>
            <a:r>
              <a:rPr sz="4950" spc="20" dirty="0">
                <a:latin typeface="Arial MT"/>
                <a:cs typeface="Arial MT"/>
              </a:rPr>
              <a:t>more </a:t>
            </a:r>
            <a:r>
              <a:rPr sz="4950" spc="-15" dirty="0">
                <a:latin typeface="Arial MT"/>
                <a:cs typeface="Arial MT"/>
              </a:rPr>
              <a:t>reasonable </a:t>
            </a:r>
            <a:r>
              <a:rPr sz="4950" spc="-136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!!</a:t>
            </a:r>
            <a:endParaRPr sz="4950">
              <a:latin typeface="Arial MT"/>
              <a:cs typeface="Arial MT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21908" y="2520099"/>
            <a:ext cx="10745106" cy="7068614"/>
          </a:xfrm>
          <a:prstGeom prst="rect">
            <a:avLst/>
          </a:prstGeom>
        </p:spPr>
      </p:pic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85131" y="2234211"/>
            <a:ext cx="13776325" cy="6639559"/>
          </a:xfrm>
          <a:prstGeom prst="rect">
            <a:avLst/>
          </a:prstGeom>
        </p:spPr>
        <p:txBody>
          <a:bodyPr vert="horz" wrap="square" lIns="0" tIns="2101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55"/>
              </a:spcBef>
            </a:pPr>
            <a:r>
              <a:rPr sz="4950" spc="-45" dirty="0">
                <a:latin typeface="Arial MT"/>
                <a:cs typeface="Arial MT"/>
              </a:rPr>
              <a:t>Inner</a:t>
            </a:r>
            <a:r>
              <a:rPr sz="4950" spc="-4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Join: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1410"/>
              </a:spcBef>
              <a:buChar char="•"/>
              <a:tabLst>
                <a:tab pos="718820" algn="l"/>
                <a:tab pos="720090" algn="l"/>
              </a:tabLst>
            </a:pPr>
            <a:r>
              <a:rPr sz="4450" spc="-15" dirty="0">
                <a:latin typeface="Arial MT"/>
                <a:cs typeface="Arial MT"/>
              </a:rPr>
              <a:t>Returns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30" dirty="0">
                <a:latin typeface="Arial MT"/>
                <a:cs typeface="Arial MT"/>
              </a:rPr>
              <a:t>all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rows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where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spc="-5" dirty="0">
                <a:latin typeface="Arial MT"/>
                <a:cs typeface="Arial MT"/>
              </a:rPr>
              <a:t> keys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65" dirty="0">
                <a:latin typeface="Arial MT"/>
                <a:cs typeface="Arial MT"/>
              </a:rPr>
              <a:t>match</a:t>
            </a:r>
            <a:endParaRPr sz="4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400"/>
              </a:spcBef>
            </a:pPr>
            <a:r>
              <a:rPr sz="4950" spc="40" dirty="0">
                <a:latin typeface="Arial MT"/>
                <a:cs typeface="Arial MT"/>
              </a:rPr>
              <a:t>Left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Outer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Join:</a:t>
            </a:r>
            <a:endParaRPr sz="4950">
              <a:latin typeface="Arial MT"/>
              <a:cs typeface="Arial MT"/>
            </a:endParaRPr>
          </a:p>
          <a:p>
            <a:pPr marL="719455" marR="5080" indent="-707390">
              <a:lnSpc>
                <a:spcPts val="4870"/>
              </a:lnSpc>
              <a:spcBef>
                <a:spcPts val="1960"/>
              </a:spcBef>
              <a:buChar char="•"/>
              <a:tabLst>
                <a:tab pos="718820" algn="l"/>
                <a:tab pos="720090" algn="l"/>
              </a:tabLst>
            </a:pPr>
            <a:r>
              <a:rPr sz="4450" spc="-15" dirty="0">
                <a:latin typeface="Arial MT"/>
                <a:cs typeface="Arial MT"/>
              </a:rPr>
              <a:t>Returns </a:t>
            </a:r>
            <a:r>
              <a:rPr sz="4450" spc="-30" dirty="0">
                <a:latin typeface="Arial MT"/>
                <a:cs typeface="Arial MT"/>
              </a:rPr>
              <a:t>all </a:t>
            </a:r>
            <a:r>
              <a:rPr sz="4450" spc="20" dirty="0">
                <a:latin typeface="Arial MT"/>
                <a:cs typeface="Arial MT"/>
              </a:rPr>
              <a:t>the </a:t>
            </a:r>
            <a:r>
              <a:rPr sz="4450" spc="55" dirty="0">
                <a:latin typeface="Arial MT"/>
                <a:cs typeface="Arial MT"/>
              </a:rPr>
              <a:t>rows </a:t>
            </a:r>
            <a:r>
              <a:rPr sz="4450" spc="-5" dirty="0">
                <a:latin typeface="Arial MT"/>
                <a:cs typeface="Arial MT"/>
              </a:rPr>
              <a:t>where </a:t>
            </a:r>
            <a:r>
              <a:rPr sz="4450" spc="20" dirty="0">
                <a:latin typeface="Arial MT"/>
                <a:cs typeface="Arial MT"/>
              </a:rPr>
              <a:t>the </a:t>
            </a:r>
            <a:r>
              <a:rPr sz="4450" spc="-5" dirty="0">
                <a:latin typeface="Arial MT"/>
                <a:cs typeface="Arial MT"/>
              </a:rPr>
              <a:t>keys </a:t>
            </a:r>
            <a:r>
              <a:rPr sz="4450" spc="65" dirty="0">
                <a:latin typeface="Arial MT"/>
                <a:cs typeface="Arial MT"/>
              </a:rPr>
              <a:t>match </a:t>
            </a:r>
            <a:r>
              <a:rPr sz="4450" spc="-45" dirty="0">
                <a:latin typeface="Arial MT"/>
                <a:cs typeface="Arial MT"/>
              </a:rPr>
              <a:t>PLUS </a:t>
            </a:r>
            <a:r>
              <a:rPr sz="4450" spc="-30" dirty="0">
                <a:latin typeface="Arial MT"/>
                <a:cs typeface="Arial MT"/>
              </a:rPr>
              <a:t>all </a:t>
            </a:r>
            <a:r>
              <a:rPr sz="4450" spc="-123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rows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60" dirty="0">
                <a:latin typeface="Arial MT"/>
                <a:cs typeface="Arial MT"/>
              </a:rPr>
              <a:t>from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145" dirty="0">
                <a:latin typeface="Arial MT"/>
                <a:cs typeface="Arial MT"/>
              </a:rPr>
              <a:t>LEFT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30" dirty="0">
                <a:latin typeface="Arial MT"/>
                <a:cs typeface="Arial MT"/>
              </a:rPr>
              <a:t>table</a:t>
            </a:r>
            <a:endParaRPr sz="4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255"/>
              </a:spcBef>
            </a:pPr>
            <a:r>
              <a:rPr sz="4950" spc="15" dirty="0">
                <a:latin typeface="Arial MT"/>
                <a:cs typeface="Arial MT"/>
              </a:rPr>
              <a:t>Right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Outer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Join:</a:t>
            </a:r>
            <a:endParaRPr sz="4950">
              <a:latin typeface="Arial MT"/>
              <a:cs typeface="Arial MT"/>
            </a:endParaRPr>
          </a:p>
          <a:p>
            <a:pPr marL="719455" marR="5080" indent="-707390">
              <a:lnSpc>
                <a:spcPts val="4770"/>
              </a:lnSpc>
              <a:spcBef>
                <a:spcPts val="2120"/>
              </a:spcBef>
              <a:buChar char="•"/>
              <a:tabLst>
                <a:tab pos="718820" algn="l"/>
                <a:tab pos="720090" algn="l"/>
              </a:tabLst>
            </a:pPr>
            <a:r>
              <a:rPr sz="4450" spc="-15" dirty="0">
                <a:latin typeface="Arial MT"/>
                <a:cs typeface="Arial MT"/>
              </a:rPr>
              <a:t>Returns </a:t>
            </a:r>
            <a:r>
              <a:rPr sz="4450" spc="-30" dirty="0">
                <a:latin typeface="Arial MT"/>
                <a:cs typeface="Arial MT"/>
              </a:rPr>
              <a:t>all </a:t>
            </a:r>
            <a:r>
              <a:rPr sz="4450" spc="20" dirty="0">
                <a:latin typeface="Arial MT"/>
                <a:cs typeface="Arial MT"/>
              </a:rPr>
              <a:t>the </a:t>
            </a:r>
            <a:r>
              <a:rPr sz="4450" spc="55" dirty="0">
                <a:latin typeface="Arial MT"/>
                <a:cs typeface="Arial MT"/>
              </a:rPr>
              <a:t>rows </a:t>
            </a:r>
            <a:r>
              <a:rPr sz="4450" spc="-5" dirty="0">
                <a:latin typeface="Arial MT"/>
                <a:cs typeface="Arial MT"/>
              </a:rPr>
              <a:t>where </a:t>
            </a:r>
            <a:r>
              <a:rPr sz="4450" spc="20" dirty="0">
                <a:latin typeface="Arial MT"/>
                <a:cs typeface="Arial MT"/>
              </a:rPr>
              <a:t>the </a:t>
            </a:r>
            <a:r>
              <a:rPr sz="4450" spc="-5" dirty="0">
                <a:latin typeface="Arial MT"/>
                <a:cs typeface="Arial MT"/>
              </a:rPr>
              <a:t>keys </a:t>
            </a:r>
            <a:r>
              <a:rPr sz="4450" spc="65" dirty="0">
                <a:latin typeface="Arial MT"/>
                <a:cs typeface="Arial MT"/>
              </a:rPr>
              <a:t>match </a:t>
            </a:r>
            <a:r>
              <a:rPr sz="4450" spc="-45" dirty="0">
                <a:latin typeface="Arial MT"/>
                <a:cs typeface="Arial MT"/>
              </a:rPr>
              <a:t>PLUS </a:t>
            </a:r>
            <a:r>
              <a:rPr sz="4450" spc="-30" dirty="0">
                <a:latin typeface="Arial MT"/>
                <a:cs typeface="Arial MT"/>
              </a:rPr>
              <a:t>all </a:t>
            </a:r>
            <a:r>
              <a:rPr sz="4450" spc="-123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rows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60" dirty="0">
                <a:latin typeface="Arial MT"/>
                <a:cs typeface="Arial MT"/>
              </a:rPr>
              <a:t>from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100" dirty="0">
                <a:latin typeface="Arial MT"/>
                <a:cs typeface="Arial MT"/>
              </a:rPr>
              <a:t>RIGHT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30" dirty="0">
                <a:latin typeface="Arial MT"/>
                <a:cs typeface="Arial MT"/>
              </a:rPr>
              <a:t>table</a:t>
            </a:r>
            <a:endParaRPr sz="44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723639" y="3045111"/>
            <a:ext cx="3957320" cy="2536825"/>
            <a:chOff x="723639" y="3045111"/>
            <a:chExt cx="3957320" cy="2536825"/>
          </a:xfrm>
        </p:grpSpPr>
        <p:sp>
          <p:nvSpPr>
            <p:cNvPr id="4" name="object 4"/>
            <p:cNvSpPr/>
            <p:nvPr/>
          </p:nvSpPr>
          <p:spPr>
            <a:xfrm>
              <a:off x="755052" y="3076524"/>
              <a:ext cx="2425700" cy="2466975"/>
            </a:xfrm>
            <a:custGeom>
              <a:avLst/>
              <a:gdLst/>
              <a:ahLst/>
              <a:cxnLst/>
              <a:rect l="l" t="t" r="r" b="b"/>
              <a:pathLst>
                <a:path w="2425700" h="2466975">
                  <a:moveTo>
                    <a:pt x="0" y="1233425"/>
                  </a:moveTo>
                  <a:lnTo>
                    <a:pt x="917" y="1184993"/>
                  </a:lnTo>
                  <a:lnTo>
                    <a:pt x="3648" y="1137034"/>
                  </a:lnTo>
                  <a:lnTo>
                    <a:pt x="8158" y="1089582"/>
                  </a:lnTo>
                  <a:lnTo>
                    <a:pt x="14414" y="1042671"/>
                  </a:lnTo>
                  <a:lnTo>
                    <a:pt x="22382" y="996337"/>
                  </a:lnTo>
                  <a:lnTo>
                    <a:pt x="32029" y="950612"/>
                  </a:lnTo>
                  <a:lnTo>
                    <a:pt x="43320" y="905532"/>
                  </a:lnTo>
                  <a:lnTo>
                    <a:pt x="56222" y="861130"/>
                  </a:lnTo>
                  <a:lnTo>
                    <a:pt x="70701" y="817442"/>
                  </a:lnTo>
                  <a:lnTo>
                    <a:pt x="86723" y="774500"/>
                  </a:lnTo>
                  <a:lnTo>
                    <a:pt x="104255" y="732340"/>
                  </a:lnTo>
                  <a:lnTo>
                    <a:pt x="123264" y="690996"/>
                  </a:lnTo>
                  <a:lnTo>
                    <a:pt x="143715" y="650502"/>
                  </a:lnTo>
                  <a:lnTo>
                    <a:pt x="165574" y="610892"/>
                  </a:lnTo>
                  <a:lnTo>
                    <a:pt x="188808" y="572200"/>
                  </a:lnTo>
                  <a:lnTo>
                    <a:pt x="213384" y="534462"/>
                  </a:lnTo>
                  <a:lnTo>
                    <a:pt x="239268" y="497710"/>
                  </a:lnTo>
                  <a:lnTo>
                    <a:pt x="266425" y="461980"/>
                  </a:lnTo>
                  <a:lnTo>
                    <a:pt x="294822" y="427306"/>
                  </a:lnTo>
                  <a:lnTo>
                    <a:pt x="324426" y="393722"/>
                  </a:lnTo>
                  <a:lnTo>
                    <a:pt x="355203" y="361262"/>
                  </a:lnTo>
                  <a:lnTo>
                    <a:pt x="387118" y="329960"/>
                  </a:lnTo>
                  <a:lnTo>
                    <a:pt x="420139" y="299851"/>
                  </a:lnTo>
                  <a:lnTo>
                    <a:pt x="454232" y="270969"/>
                  </a:lnTo>
                  <a:lnTo>
                    <a:pt x="489363" y="243349"/>
                  </a:lnTo>
                  <a:lnTo>
                    <a:pt x="525498" y="217024"/>
                  </a:lnTo>
                  <a:lnTo>
                    <a:pt x="562604" y="192029"/>
                  </a:lnTo>
                  <a:lnTo>
                    <a:pt x="600646" y="168398"/>
                  </a:lnTo>
                  <a:lnTo>
                    <a:pt x="639592" y="146166"/>
                  </a:lnTo>
                  <a:lnTo>
                    <a:pt x="679407" y="125366"/>
                  </a:lnTo>
                  <a:lnTo>
                    <a:pt x="720058" y="106034"/>
                  </a:lnTo>
                  <a:lnTo>
                    <a:pt x="761511" y="88202"/>
                  </a:lnTo>
                  <a:lnTo>
                    <a:pt x="803732" y="71907"/>
                  </a:lnTo>
                  <a:lnTo>
                    <a:pt x="846688" y="57181"/>
                  </a:lnTo>
                  <a:lnTo>
                    <a:pt x="890345" y="44059"/>
                  </a:lnTo>
                  <a:lnTo>
                    <a:pt x="934669" y="32575"/>
                  </a:lnTo>
                  <a:lnTo>
                    <a:pt x="979627" y="22764"/>
                  </a:lnTo>
                  <a:lnTo>
                    <a:pt x="1025184" y="14660"/>
                  </a:lnTo>
                  <a:lnTo>
                    <a:pt x="1071308" y="8298"/>
                  </a:lnTo>
                  <a:lnTo>
                    <a:pt x="1117964" y="3710"/>
                  </a:lnTo>
                  <a:lnTo>
                    <a:pt x="1165119" y="933"/>
                  </a:lnTo>
                  <a:lnTo>
                    <a:pt x="1212739" y="0"/>
                  </a:lnTo>
                  <a:lnTo>
                    <a:pt x="1260359" y="933"/>
                  </a:lnTo>
                  <a:lnTo>
                    <a:pt x="1307514" y="3710"/>
                  </a:lnTo>
                  <a:lnTo>
                    <a:pt x="1354170" y="8298"/>
                  </a:lnTo>
                  <a:lnTo>
                    <a:pt x="1400294" y="14660"/>
                  </a:lnTo>
                  <a:lnTo>
                    <a:pt x="1445851" y="22764"/>
                  </a:lnTo>
                  <a:lnTo>
                    <a:pt x="1490809" y="32575"/>
                  </a:lnTo>
                  <a:lnTo>
                    <a:pt x="1535133" y="44059"/>
                  </a:lnTo>
                  <a:lnTo>
                    <a:pt x="1578790" y="57181"/>
                  </a:lnTo>
                  <a:lnTo>
                    <a:pt x="1621746" y="71907"/>
                  </a:lnTo>
                  <a:lnTo>
                    <a:pt x="1663967" y="88202"/>
                  </a:lnTo>
                  <a:lnTo>
                    <a:pt x="1705420" y="106034"/>
                  </a:lnTo>
                  <a:lnTo>
                    <a:pt x="1746071" y="125366"/>
                  </a:lnTo>
                  <a:lnTo>
                    <a:pt x="1785886" y="146166"/>
                  </a:lnTo>
                  <a:lnTo>
                    <a:pt x="1824832" y="168398"/>
                  </a:lnTo>
                  <a:lnTo>
                    <a:pt x="1862874" y="192029"/>
                  </a:lnTo>
                  <a:lnTo>
                    <a:pt x="1899980" y="217024"/>
                  </a:lnTo>
                  <a:lnTo>
                    <a:pt x="1936115" y="243349"/>
                  </a:lnTo>
                  <a:lnTo>
                    <a:pt x="1971245" y="270969"/>
                  </a:lnTo>
                  <a:lnTo>
                    <a:pt x="2005338" y="299851"/>
                  </a:lnTo>
                  <a:lnTo>
                    <a:pt x="2038359" y="329960"/>
                  </a:lnTo>
                  <a:lnTo>
                    <a:pt x="2070275" y="361262"/>
                  </a:lnTo>
                  <a:lnTo>
                    <a:pt x="2101052" y="393722"/>
                  </a:lnTo>
                  <a:lnTo>
                    <a:pt x="2130656" y="427306"/>
                  </a:lnTo>
                  <a:lnTo>
                    <a:pt x="2159053" y="461980"/>
                  </a:lnTo>
                  <a:lnTo>
                    <a:pt x="2186210" y="497710"/>
                  </a:lnTo>
                  <a:lnTo>
                    <a:pt x="2212093" y="534462"/>
                  </a:lnTo>
                  <a:lnTo>
                    <a:pt x="2236669" y="572200"/>
                  </a:lnTo>
                  <a:lnTo>
                    <a:pt x="2259904" y="610892"/>
                  </a:lnTo>
                  <a:lnTo>
                    <a:pt x="2281763" y="650502"/>
                  </a:lnTo>
                  <a:lnTo>
                    <a:pt x="2302214" y="690996"/>
                  </a:lnTo>
                  <a:lnTo>
                    <a:pt x="2321222" y="732340"/>
                  </a:lnTo>
                  <a:lnTo>
                    <a:pt x="2338754" y="774500"/>
                  </a:lnTo>
                  <a:lnTo>
                    <a:pt x="2354777" y="817442"/>
                  </a:lnTo>
                  <a:lnTo>
                    <a:pt x="2369256" y="861130"/>
                  </a:lnTo>
                  <a:lnTo>
                    <a:pt x="2382158" y="905532"/>
                  </a:lnTo>
                  <a:lnTo>
                    <a:pt x="2393449" y="950612"/>
                  </a:lnTo>
                  <a:lnTo>
                    <a:pt x="2403095" y="996337"/>
                  </a:lnTo>
                  <a:lnTo>
                    <a:pt x="2411063" y="1042671"/>
                  </a:lnTo>
                  <a:lnTo>
                    <a:pt x="2417319" y="1089582"/>
                  </a:lnTo>
                  <a:lnTo>
                    <a:pt x="2421829" y="1137034"/>
                  </a:lnTo>
                  <a:lnTo>
                    <a:pt x="2424560" y="1184993"/>
                  </a:lnTo>
                  <a:lnTo>
                    <a:pt x="2425478" y="1233425"/>
                  </a:lnTo>
                  <a:lnTo>
                    <a:pt x="2424560" y="1281858"/>
                  </a:lnTo>
                  <a:lnTo>
                    <a:pt x="2421829" y="1329817"/>
                  </a:lnTo>
                  <a:lnTo>
                    <a:pt x="2417319" y="1377269"/>
                  </a:lnTo>
                  <a:lnTo>
                    <a:pt x="2411063" y="1424179"/>
                  </a:lnTo>
                  <a:lnTo>
                    <a:pt x="2403095" y="1470514"/>
                  </a:lnTo>
                  <a:lnTo>
                    <a:pt x="2393449" y="1516238"/>
                  </a:lnTo>
                  <a:lnTo>
                    <a:pt x="2382158" y="1561319"/>
                  </a:lnTo>
                  <a:lnTo>
                    <a:pt x="2369256" y="1605720"/>
                  </a:lnTo>
                  <a:lnTo>
                    <a:pt x="2354777" y="1649409"/>
                  </a:lnTo>
                  <a:lnTo>
                    <a:pt x="2338754" y="1692350"/>
                  </a:lnTo>
                  <a:lnTo>
                    <a:pt x="2321222" y="1734510"/>
                  </a:lnTo>
                  <a:lnTo>
                    <a:pt x="2302214" y="1775855"/>
                  </a:lnTo>
                  <a:lnTo>
                    <a:pt x="2281763" y="1816349"/>
                  </a:lnTo>
                  <a:lnTo>
                    <a:pt x="2259904" y="1855959"/>
                  </a:lnTo>
                  <a:lnTo>
                    <a:pt x="2236669" y="1894650"/>
                  </a:lnTo>
                  <a:lnTo>
                    <a:pt x="2212093" y="1932389"/>
                  </a:lnTo>
                  <a:lnTo>
                    <a:pt x="2186210" y="1969140"/>
                  </a:lnTo>
                  <a:lnTo>
                    <a:pt x="2159053" y="2004870"/>
                  </a:lnTo>
                  <a:lnTo>
                    <a:pt x="2130656" y="2039545"/>
                  </a:lnTo>
                  <a:lnTo>
                    <a:pt x="2101052" y="2073129"/>
                  </a:lnTo>
                  <a:lnTo>
                    <a:pt x="2070275" y="2105589"/>
                  </a:lnTo>
                  <a:lnTo>
                    <a:pt x="2038359" y="2136891"/>
                  </a:lnTo>
                  <a:lnTo>
                    <a:pt x="2005338" y="2167000"/>
                  </a:lnTo>
                  <a:lnTo>
                    <a:pt x="1971245" y="2195881"/>
                  </a:lnTo>
                  <a:lnTo>
                    <a:pt x="1936115" y="2223502"/>
                  </a:lnTo>
                  <a:lnTo>
                    <a:pt x="1899980" y="2249827"/>
                  </a:lnTo>
                  <a:lnTo>
                    <a:pt x="1862874" y="2274822"/>
                  </a:lnTo>
                  <a:lnTo>
                    <a:pt x="1824832" y="2298452"/>
                  </a:lnTo>
                  <a:lnTo>
                    <a:pt x="1785886" y="2320685"/>
                  </a:lnTo>
                  <a:lnTo>
                    <a:pt x="1746071" y="2341484"/>
                  </a:lnTo>
                  <a:lnTo>
                    <a:pt x="1705420" y="2360817"/>
                  </a:lnTo>
                  <a:lnTo>
                    <a:pt x="1663967" y="2378648"/>
                  </a:lnTo>
                  <a:lnTo>
                    <a:pt x="1621746" y="2394944"/>
                  </a:lnTo>
                  <a:lnTo>
                    <a:pt x="1578790" y="2409670"/>
                  </a:lnTo>
                  <a:lnTo>
                    <a:pt x="1535133" y="2422792"/>
                  </a:lnTo>
                  <a:lnTo>
                    <a:pt x="1490809" y="2434276"/>
                  </a:lnTo>
                  <a:lnTo>
                    <a:pt x="1445851" y="2444086"/>
                  </a:lnTo>
                  <a:lnTo>
                    <a:pt x="1400294" y="2452190"/>
                  </a:lnTo>
                  <a:lnTo>
                    <a:pt x="1354170" y="2458553"/>
                  </a:lnTo>
                  <a:lnTo>
                    <a:pt x="1307514" y="2463140"/>
                  </a:lnTo>
                  <a:lnTo>
                    <a:pt x="1260359" y="2465918"/>
                  </a:lnTo>
                  <a:lnTo>
                    <a:pt x="1212739" y="2466851"/>
                  </a:lnTo>
                  <a:lnTo>
                    <a:pt x="1165119" y="2465918"/>
                  </a:lnTo>
                  <a:lnTo>
                    <a:pt x="1117964" y="2463140"/>
                  </a:lnTo>
                  <a:lnTo>
                    <a:pt x="1071308" y="2458553"/>
                  </a:lnTo>
                  <a:lnTo>
                    <a:pt x="1025184" y="2452190"/>
                  </a:lnTo>
                  <a:lnTo>
                    <a:pt x="979627" y="2444086"/>
                  </a:lnTo>
                  <a:lnTo>
                    <a:pt x="934669" y="2434276"/>
                  </a:lnTo>
                  <a:lnTo>
                    <a:pt x="890345" y="2422792"/>
                  </a:lnTo>
                  <a:lnTo>
                    <a:pt x="846688" y="2409670"/>
                  </a:lnTo>
                  <a:lnTo>
                    <a:pt x="803732" y="2394944"/>
                  </a:lnTo>
                  <a:lnTo>
                    <a:pt x="761511" y="2378648"/>
                  </a:lnTo>
                  <a:lnTo>
                    <a:pt x="720058" y="2360817"/>
                  </a:lnTo>
                  <a:lnTo>
                    <a:pt x="679407" y="2341484"/>
                  </a:lnTo>
                  <a:lnTo>
                    <a:pt x="639592" y="2320685"/>
                  </a:lnTo>
                  <a:lnTo>
                    <a:pt x="600646" y="2298452"/>
                  </a:lnTo>
                  <a:lnTo>
                    <a:pt x="562604" y="2274822"/>
                  </a:lnTo>
                  <a:lnTo>
                    <a:pt x="525498" y="2249827"/>
                  </a:lnTo>
                  <a:lnTo>
                    <a:pt x="489363" y="2223502"/>
                  </a:lnTo>
                  <a:lnTo>
                    <a:pt x="454232" y="2195881"/>
                  </a:lnTo>
                  <a:lnTo>
                    <a:pt x="420139" y="2167000"/>
                  </a:lnTo>
                  <a:lnTo>
                    <a:pt x="387118" y="2136891"/>
                  </a:lnTo>
                  <a:lnTo>
                    <a:pt x="355203" y="2105589"/>
                  </a:lnTo>
                  <a:lnTo>
                    <a:pt x="324426" y="2073129"/>
                  </a:lnTo>
                  <a:lnTo>
                    <a:pt x="294822" y="2039545"/>
                  </a:lnTo>
                  <a:lnTo>
                    <a:pt x="266425" y="2004870"/>
                  </a:lnTo>
                  <a:lnTo>
                    <a:pt x="239268" y="1969140"/>
                  </a:lnTo>
                  <a:lnTo>
                    <a:pt x="213384" y="1932389"/>
                  </a:lnTo>
                  <a:lnTo>
                    <a:pt x="188808" y="1894650"/>
                  </a:lnTo>
                  <a:lnTo>
                    <a:pt x="165574" y="1855959"/>
                  </a:lnTo>
                  <a:lnTo>
                    <a:pt x="143715" y="1816349"/>
                  </a:lnTo>
                  <a:lnTo>
                    <a:pt x="123264" y="1775855"/>
                  </a:lnTo>
                  <a:lnTo>
                    <a:pt x="104255" y="1734510"/>
                  </a:lnTo>
                  <a:lnTo>
                    <a:pt x="86723" y="1692350"/>
                  </a:lnTo>
                  <a:lnTo>
                    <a:pt x="70701" y="1649409"/>
                  </a:lnTo>
                  <a:lnTo>
                    <a:pt x="56222" y="1605720"/>
                  </a:lnTo>
                  <a:lnTo>
                    <a:pt x="43320" y="1561319"/>
                  </a:lnTo>
                  <a:lnTo>
                    <a:pt x="32029" y="1516238"/>
                  </a:lnTo>
                  <a:lnTo>
                    <a:pt x="22382" y="1470514"/>
                  </a:lnTo>
                  <a:lnTo>
                    <a:pt x="14414" y="1424179"/>
                  </a:lnTo>
                  <a:lnTo>
                    <a:pt x="8158" y="1377269"/>
                  </a:lnTo>
                  <a:lnTo>
                    <a:pt x="3648" y="1329817"/>
                  </a:lnTo>
                  <a:lnTo>
                    <a:pt x="917" y="1281858"/>
                  </a:lnTo>
                  <a:lnTo>
                    <a:pt x="0" y="1233425"/>
                  </a:lnTo>
                  <a:close/>
                </a:path>
              </a:pathLst>
            </a:custGeom>
            <a:ln w="62825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223594" y="3083419"/>
              <a:ext cx="2425700" cy="2466975"/>
            </a:xfrm>
            <a:custGeom>
              <a:avLst/>
              <a:gdLst/>
              <a:ahLst/>
              <a:cxnLst/>
              <a:rect l="l" t="t" r="r" b="b"/>
              <a:pathLst>
                <a:path w="2425700" h="2466975">
                  <a:moveTo>
                    <a:pt x="0" y="1233425"/>
                  </a:moveTo>
                  <a:lnTo>
                    <a:pt x="917" y="1184993"/>
                  </a:lnTo>
                  <a:lnTo>
                    <a:pt x="3648" y="1137034"/>
                  </a:lnTo>
                  <a:lnTo>
                    <a:pt x="8158" y="1089582"/>
                  </a:lnTo>
                  <a:lnTo>
                    <a:pt x="14414" y="1042671"/>
                  </a:lnTo>
                  <a:lnTo>
                    <a:pt x="22382" y="996337"/>
                  </a:lnTo>
                  <a:lnTo>
                    <a:pt x="32029" y="950612"/>
                  </a:lnTo>
                  <a:lnTo>
                    <a:pt x="43320" y="905532"/>
                  </a:lnTo>
                  <a:lnTo>
                    <a:pt x="56222" y="861130"/>
                  </a:lnTo>
                  <a:lnTo>
                    <a:pt x="70701" y="817442"/>
                  </a:lnTo>
                  <a:lnTo>
                    <a:pt x="86723" y="774500"/>
                  </a:lnTo>
                  <a:lnTo>
                    <a:pt x="104255" y="732340"/>
                  </a:lnTo>
                  <a:lnTo>
                    <a:pt x="123264" y="690996"/>
                  </a:lnTo>
                  <a:lnTo>
                    <a:pt x="143715" y="650502"/>
                  </a:lnTo>
                  <a:lnTo>
                    <a:pt x="165574" y="610892"/>
                  </a:lnTo>
                  <a:lnTo>
                    <a:pt x="188808" y="572200"/>
                  </a:lnTo>
                  <a:lnTo>
                    <a:pt x="213384" y="534462"/>
                  </a:lnTo>
                  <a:lnTo>
                    <a:pt x="239268" y="497710"/>
                  </a:lnTo>
                  <a:lnTo>
                    <a:pt x="266425" y="461980"/>
                  </a:lnTo>
                  <a:lnTo>
                    <a:pt x="294822" y="427306"/>
                  </a:lnTo>
                  <a:lnTo>
                    <a:pt x="324426" y="393722"/>
                  </a:lnTo>
                  <a:lnTo>
                    <a:pt x="355203" y="361262"/>
                  </a:lnTo>
                  <a:lnTo>
                    <a:pt x="387118" y="329960"/>
                  </a:lnTo>
                  <a:lnTo>
                    <a:pt x="420139" y="299851"/>
                  </a:lnTo>
                  <a:lnTo>
                    <a:pt x="454232" y="270969"/>
                  </a:lnTo>
                  <a:lnTo>
                    <a:pt x="489363" y="243349"/>
                  </a:lnTo>
                  <a:lnTo>
                    <a:pt x="525498" y="217024"/>
                  </a:lnTo>
                  <a:lnTo>
                    <a:pt x="562604" y="192029"/>
                  </a:lnTo>
                  <a:lnTo>
                    <a:pt x="600646" y="168398"/>
                  </a:lnTo>
                  <a:lnTo>
                    <a:pt x="639592" y="146166"/>
                  </a:lnTo>
                  <a:lnTo>
                    <a:pt x="679407" y="125366"/>
                  </a:lnTo>
                  <a:lnTo>
                    <a:pt x="720058" y="106034"/>
                  </a:lnTo>
                  <a:lnTo>
                    <a:pt x="761511" y="88202"/>
                  </a:lnTo>
                  <a:lnTo>
                    <a:pt x="803732" y="71907"/>
                  </a:lnTo>
                  <a:lnTo>
                    <a:pt x="846688" y="57181"/>
                  </a:lnTo>
                  <a:lnTo>
                    <a:pt x="890345" y="44059"/>
                  </a:lnTo>
                  <a:lnTo>
                    <a:pt x="934669" y="32575"/>
                  </a:lnTo>
                  <a:lnTo>
                    <a:pt x="979627" y="22764"/>
                  </a:lnTo>
                  <a:lnTo>
                    <a:pt x="1025184" y="14660"/>
                  </a:lnTo>
                  <a:lnTo>
                    <a:pt x="1071308" y="8298"/>
                  </a:lnTo>
                  <a:lnTo>
                    <a:pt x="1117964" y="3710"/>
                  </a:lnTo>
                  <a:lnTo>
                    <a:pt x="1165119" y="933"/>
                  </a:lnTo>
                  <a:lnTo>
                    <a:pt x="1212739" y="0"/>
                  </a:lnTo>
                  <a:lnTo>
                    <a:pt x="1260359" y="933"/>
                  </a:lnTo>
                  <a:lnTo>
                    <a:pt x="1307514" y="3710"/>
                  </a:lnTo>
                  <a:lnTo>
                    <a:pt x="1354170" y="8298"/>
                  </a:lnTo>
                  <a:lnTo>
                    <a:pt x="1400294" y="14660"/>
                  </a:lnTo>
                  <a:lnTo>
                    <a:pt x="1445851" y="22764"/>
                  </a:lnTo>
                  <a:lnTo>
                    <a:pt x="1490809" y="32575"/>
                  </a:lnTo>
                  <a:lnTo>
                    <a:pt x="1535133" y="44059"/>
                  </a:lnTo>
                  <a:lnTo>
                    <a:pt x="1578790" y="57181"/>
                  </a:lnTo>
                  <a:lnTo>
                    <a:pt x="1621746" y="71907"/>
                  </a:lnTo>
                  <a:lnTo>
                    <a:pt x="1663967" y="88202"/>
                  </a:lnTo>
                  <a:lnTo>
                    <a:pt x="1705420" y="106034"/>
                  </a:lnTo>
                  <a:lnTo>
                    <a:pt x="1746071" y="125366"/>
                  </a:lnTo>
                  <a:lnTo>
                    <a:pt x="1785886" y="146166"/>
                  </a:lnTo>
                  <a:lnTo>
                    <a:pt x="1824832" y="168398"/>
                  </a:lnTo>
                  <a:lnTo>
                    <a:pt x="1862874" y="192029"/>
                  </a:lnTo>
                  <a:lnTo>
                    <a:pt x="1899980" y="217024"/>
                  </a:lnTo>
                  <a:lnTo>
                    <a:pt x="1936115" y="243349"/>
                  </a:lnTo>
                  <a:lnTo>
                    <a:pt x="1971245" y="270969"/>
                  </a:lnTo>
                  <a:lnTo>
                    <a:pt x="2005338" y="299851"/>
                  </a:lnTo>
                  <a:lnTo>
                    <a:pt x="2038359" y="329960"/>
                  </a:lnTo>
                  <a:lnTo>
                    <a:pt x="2070275" y="361262"/>
                  </a:lnTo>
                  <a:lnTo>
                    <a:pt x="2101052" y="393722"/>
                  </a:lnTo>
                  <a:lnTo>
                    <a:pt x="2130656" y="427306"/>
                  </a:lnTo>
                  <a:lnTo>
                    <a:pt x="2159053" y="461980"/>
                  </a:lnTo>
                  <a:lnTo>
                    <a:pt x="2186210" y="497710"/>
                  </a:lnTo>
                  <a:lnTo>
                    <a:pt x="2212093" y="534462"/>
                  </a:lnTo>
                  <a:lnTo>
                    <a:pt x="2236669" y="572200"/>
                  </a:lnTo>
                  <a:lnTo>
                    <a:pt x="2259904" y="610892"/>
                  </a:lnTo>
                  <a:lnTo>
                    <a:pt x="2281763" y="650502"/>
                  </a:lnTo>
                  <a:lnTo>
                    <a:pt x="2302214" y="690996"/>
                  </a:lnTo>
                  <a:lnTo>
                    <a:pt x="2321222" y="732340"/>
                  </a:lnTo>
                  <a:lnTo>
                    <a:pt x="2338754" y="774500"/>
                  </a:lnTo>
                  <a:lnTo>
                    <a:pt x="2354777" y="817442"/>
                  </a:lnTo>
                  <a:lnTo>
                    <a:pt x="2369256" y="861130"/>
                  </a:lnTo>
                  <a:lnTo>
                    <a:pt x="2382158" y="905532"/>
                  </a:lnTo>
                  <a:lnTo>
                    <a:pt x="2393449" y="950612"/>
                  </a:lnTo>
                  <a:lnTo>
                    <a:pt x="2403095" y="996337"/>
                  </a:lnTo>
                  <a:lnTo>
                    <a:pt x="2411063" y="1042671"/>
                  </a:lnTo>
                  <a:lnTo>
                    <a:pt x="2417319" y="1089582"/>
                  </a:lnTo>
                  <a:lnTo>
                    <a:pt x="2421829" y="1137034"/>
                  </a:lnTo>
                  <a:lnTo>
                    <a:pt x="2424560" y="1184993"/>
                  </a:lnTo>
                  <a:lnTo>
                    <a:pt x="2425478" y="1233425"/>
                  </a:lnTo>
                  <a:lnTo>
                    <a:pt x="2424560" y="1281858"/>
                  </a:lnTo>
                  <a:lnTo>
                    <a:pt x="2421829" y="1329817"/>
                  </a:lnTo>
                  <a:lnTo>
                    <a:pt x="2417319" y="1377269"/>
                  </a:lnTo>
                  <a:lnTo>
                    <a:pt x="2411063" y="1424179"/>
                  </a:lnTo>
                  <a:lnTo>
                    <a:pt x="2403095" y="1470514"/>
                  </a:lnTo>
                  <a:lnTo>
                    <a:pt x="2393449" y="1516238"/>
                  </a:lnTo>
                  <a:lnTo>
                    <a:pt x="2382158" y="1561319"/>
                  </a:lnTo>
                  <a:lnTo>
                    <a:pt x="2369256" y="1605720"/>
                  </a:lnTo>
                  <a:lnTo>
                    <a:pt x="2354777" y="1649409"/>
                  </a:lnTo>
                  <a:lnTo>
                    <a:pt x="2338754" y="1692350"/>
                  </a:lnTo>
                  <a:lnTo>
                    <a:pt x="2321222" y="1734510"/>
                  </a:lnTo>
                  <a:lnTo>
                    <a:pt x="2302214" y="1775855"/>
                  </a:lnTo>
                  <a:lnTo>
                    <a:pt x="2281763" y="1816349"/>
                  </a:lnTo>
                  <a:lnTo>
                    <a:pt x="2259904" y="1855959"/>
                  </a:lnTo>
                  <a:lnTo>
                    <a:pt x="2236669" y="1894650"/>
                  </a:lnTo>
                  <a:lnTo>
                    <a:pt x="2212093" y="1932389"/>
                  </a:lnTo>
                  <a:lnTo>
                    <a:pt x="2186210" y="1969140"/>
                  </a:lnTo>
                  <a:lnTo>
                    <a:pt x="2159053" y="2004870"/>
                  </a:lnTo>
                  <a:lnTo>
                    <a:pt x="2130656" y="2039545"/>
                  </a:lnTo>
                  <a:lnTo>
                    <a:pt x="2101052" y="2073129"/>
                  </a:lnTo>
                  <a:lnTo>
                    <a:pt x="2070275" y="2105589"/>
                  </a:lnTo>
                  <a:lnTo>
                    <a:pt x="2038359" y="2136891"/>
                  </a:lnTo>
                  <a:lnTo>
                    <a:pt x="2005338" y="2167000"/>
                  </a:lnTo>
                  <a:lnTo>
                    <a:pt x="1971245" y="2195881"/>
                  </a:lnTo>
                  <a:lnTo>
                    <a:pt x="1936115" y="2223502"/>
                  </a:lnTo>
                  <a:lnTo>
                    <a:pt x="1899980" y="2249827"/>
                  </a:lnTo>
                  <a:lnTo>
                    <a:pt x="1862874" y="2274822"/>
                  </a:lnTo>
                  <a:lnTo>
                    <a:pt x="1824832" y="2298452"/>
                  </a:lnTo>
                  <a:lnTo>
                    <a:pt x="1785886" y="2320685"/>
                  </a:lnTo>
                  <a:lnTo>
                    <a:pt x="1746071" y="2341484"/>
                  </a:lnTo>
                  <a:lnTo>
                    <a:pt x="1705420" y="2360817"/>
                  </a:lnTo>
                  <a:lnTo>
                    <a:pt x="1663967" y="2378648"/>
                  </a:lnTo>
                  <a:lnTo>
                    <a:pt x="1621746" y="2394944"/>
                  </a:lnTo>
                  <a:lnTo>
                    <a:pt x="1578790" y="2409670"/>
                  </a:lnTo>
                  <a:lnTo>
                    <a:pt x="1535133" y="2422792"/>
                  </a:lnTo>
                  <a:lnTo>
                    <a:pt x="1490809" y="2434276"/>
                  </a:lnTo>
                  <a:lnTo>
                    <a:pt x="1445851" y="2444086"/>
                  </a:lnTo>
                  <a:lnTo>
                    <a:pt x="1400294" y="2452190"/>
                  </a:lnTo>
                  <a:lnTo>
                    <a:pt x="1354170" y="2458553"/>
                  </a:lnTo>
                  <a:lnTo>
                    <a:pt x="1307514" y="2463140"/>
                  </a:lnTo>
                  <a:lnTo>
                    <a:pt x="1260359" y="2465918"/>
                  </a:lnTo>
                  <a:lnTo>
                    <a:pt x="1212739" y="2466851"/>
                  </a:lnTo>
                  <a:lnTo>
                    <a:pt x="1165119" y="2465918"/>
                  </a:lnTo>
                  <a:lnTo>
                    <a:pt x="1117964" y="2463140"/>
                  </a:lnTo>
                  <a:lnTo>
                    <a:pt x="1071308" y="2458553"/>
                  </a:lnTo>
                  <a:lnTo>
                    <a:pt x="1025184" y="2452190"/>
                  </a:lnTo>
                  <a:lnTo>
                    <a:pt x="979627" y="2444086"/>
                  </a:lnTo>
                  <a:lnTo>
                    <a:pt x="934669" y="2434276"/>
                  </a:lnTo>
                  <a:lnTo>
                    <a:pt x="890345" y="2422792"/>
                  </a:lnTo>
                  <a:lnTo>
                    <a:pt x="846688" y="2409670"/>
                  </a:lnTo>
                  <a:lnTo>
                    <a:pt x="803732" y="2394944"/>
                  </a:lnTo>
                  <a:lnTo>
                    <a:pt x="761511" y="2378648"/>
                  </a:lnTo>
                  <a:lnTo>
                    <a:pt x="720058" y="2360817"/>
                  </a:lnTo>
                  <a:lnTo>
                    <a:pt x="679407" y="2341484"/>
                  </a:lnTo>
                  <a:lnTo>
                    <a:pt x="639592" y="2320685"/>
                  </a:lnTo>
                  <a:lnTo>
                    <a:pt x="600646" y="2298452"/>
                  </a:lnTo>
                  <a:lnTo>
                    <a:pt x="562604" y="2274822"/>
                  </a:lnTo>
                  <a:lnTo>
                    <a:pt x="525498" y="2249827"/>
                  </a:lnTo>
                  <a:lnTo>
                    <a:pt x="489363" y="2223502"/>
                  </a:lnTo>
                  <a:lnTo>
                    <a:pt x="454232" y="2195881"/>
                  </a:lnTo>
                  <a:lnTo>
                    <a:pt x="420139" y="2167000"/>
                  </a:lnTo>
                  <a:lnTo>
                    <a:pt x="387118" y="2136891"/>
                  </a:lnTo>
                  <a:lnTo>
                    <a:pt x="355203" y="2105589"/>
                  </a:lnTo>
                  <a:lnTo>
                    <a:pt x="324426" y="2073129"/>
                  </a:lnTo>
                  <a:lnTo>
                    <a:pt x="294822" y="2039545"/>
                  </a:lnTo>
                  <a:lnTo>
                    <a:pt x="266425" y="2004870"/>
                  </a:lnTo>
                  <a:lnTo>
                    <a:pt x="239268" y="1969140"/>
                  </a:lnTo>
                  <a:lnTo>
                    <a:pt x="213384" y="1932389"/>
                  </a:lnTo>
                  <a:lnTo>
                    <a:pt x="188808" y="1894650"/>
                  </a:lnTo>
                  <a:lnTo>
                    <a:pt x="165574" y="1855959"/>
                  </a:lnTo>
                  <a:lnTo>
                    <a:pt x="143715" y="1816349"/>
                  </a:lnTo>
                  <a:lnTo>
                    <a:pt x="123264" y="1775855"/>
                  </a:lnTo>
                  <a:lnTo>
                    <a:pt x="104255" y="1734510"/>
                  </a:lnTo>
                  <a:lnTo>
                    <a:pt x="86723" y="1692350"/>
                  </a:lnTo>
                  <a:lnTo>
                    <a:pt x="70701" y="1649409"/>
                  </a:lnTo>
                  <a:lnTo>
                    <a:pt x="56222" y="1605720"/>
                  </a:lnTo>
                  <a:lnTo>
                    <a:pt x="43320" y="1561319"/>
                  </a:lnTo>
                  <a:lnTo>
                    <a:pt x="32029" y="1516238"/>
                  </a:lnTo>
                  <a:lnTo>
                    <a:pt x="22382" y="1470514"/>
                  </a:lnTo>
                  <a:lnTo>
                    <a:pt x="14414" y="1424179"/>
                  </a:lnTo>
                  <a:lnTo>
                    <a:pt x="8158" y="1377269"/>
                  </a:lnTo>
                  <a:lnTo>
                    <a:pt x="3648" y="1329817"/>
                  </a:lnTo>
                  <a:lnTo>
                    <a:pt x="917" y="1281858"/>
                  </a:lnTo>
                  <a:lnTo>
                    <a:pt x="0" y="1233425"/>
                  </a:lnTo>
                  <a:close/>
                </a:path>
              </a:pathLst>
            </a:custGeom>
            <a:ln w="62825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23594" y="3392830"/>
              <a:ext cx="956936" cy="183424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2223594" y="3392829"/>
              <a:ext cx="956944" cy="1834514"/>
            </a:xfrm>
            <a:custGeom>
              <a:avLst/>
              <a:gdLst/>
              <a:ahLst/>
              <a:cxnLst/>
              <a:rect l="l" t="t" r="r" b="b"/>
              <a:pathLst>
                <a:path w="956944" h="1834514">
                  <a:moveTo>
                    <a:pt x="0" y="917120"/>
                  </a:moveTo>
                  <a:lnTo>
                    <a:pt x="1103" y="854328"/>
                  </a:lnTo>
                  <a:lnTo>
                    <a:pt x="4367" y="792672"/>
                  </a:lnTo>
                  <a:lnTo>
                    <a:pt x="9720" y="732288"/>
                  </a:lnTo>
                  <a:lnTo>
                    <a:pt x="17091" y="673313"/>
                  </a:lnTo>
                  <a:lnTo>
                    <a:pt x="26408" y="615883"/>
                  </a:lnTo>
                  <a:lnTo>
                    <a:pt x="37600" y="560135"/>
                  </a:lnTo>
                  <a:lnTo>
                    <a:pt x="50596" y="506206"/>
                  </a:lnTo>
                  <a:lnTo>
                    <a:pt x="65324" y="454232"/>
                  </a:lnTo>
                  <a:lnTo>
                    <a:pt x="81714" y="404349"/>
                  </a:lnTo>
                  <a:lnTo>
                    <a:pt x="99694" y="356695"/>
                  </a:lnTo>
                  <a:lnTo>
                    <a:pt x="119193" y="311406"/>
                  </a:lnTo>
                  <a:lnTo>
                    <a:pt x="140140" y="268618"/>
                  </a:lnTo>
                  <a:lnTo>
                    <a:pt x="162462" y="228468"/>
                  </a:lnTo>
                  <a:lnTo>
                    <a:pt x="186090" y="191093"/>
                  </a:lnTo>
                  <a:lnTo>
                    <a:pt x="210952" y="156629"/>
                  </a:lnTo>
                  <a:lnTo>
                    <a:pt x="236976" y="125213"/>
                  </a:lnTo>
                  <a:lnTo>
                    <a:pt x="264091" y="96982"/>
                  </a:lnTo>
                  <a:lnTo>
                    <a:pt x="321310" y="50619"/>
                  </a:lnTo>
                  <a:lnTo>
                    <a:pt x="382040" y="18632"/>
                  </a:lnTo>
                  <a:lnTo>
                    <a:pt x="445709" y="2115"/>
                  </a:lnTo>
                  <a:lnTo>
                    <a:pt x="478468" y="0"/>
                  </a:lnTo>
                  <a:lnTo>
                    <a:pt x="511227" y="2115"/>
                  </a:lnTo>
                  <a:lnTo>
                    <a:pt x="574896" y="18632"/>
                  </a:lnTo>
                  <a:lnTo>
                    <a:pt x="635625" y="50619"/>
                  </a:lnTo>
                  <a:lnTo>
                    <a:pt x="692845" y="96982"/>
                  </a:lnTo>
                  <a:lnTo>
                    <a:pt x="719960" y="125213"/>
                  </a:lnTo>
                  <a:lnTo>
                    <a:pt x="745984" y="156629"/>
                  </a:lnTo>
                  <a:lnTo>
                    <a:pt x="770846" y="191093"/>
                  </a:lnTo>
                  <a:lnTo>
                    <a:pt x="794473" y="228468"/>
                  </a:lnTo>
                  <a:lnTo>
                    <a:pt x="816796" y="268618"/>
                  </a:lnTo>
                  <a:lnTo>
                    <a:pt x="837743" y="311406"/>
                  </a:lnTo>
                  <a:lnTo>
                    <a:pt x="857241" y="356695"/>
                  </a:lnTo>
                  <a:lnTo>
                    <a:pt x="875221" y="404349"/>
                  </a:lnTo>
                  <a:lnTo>
                    <a:pt x="891611" y="454232"/>
                  </a:lnTo>
                  <a:lnTo>
                    <a:pt x="906340" y="506206"/>
                  </a:lnTo>
                  <a:lnTo>
                    <a:pt x="919336" y="560135"/>
                  </a:lnTo>
                  <a:lnTo>
                    <a:pt x="930528" y="615883"/>
                  </a:lnTo>
                  <a:lnTo>
                    <a:pt x="939845" y="673313"/>
                  </a:lnTo>
                  <a:lnTo>
                    <a:pt x="947215" y="732288"/>
                  </a:lnTo>
                  <a:lnTo>
                    <a:pt x="952568" y="792672"/>
                  </a:lnTo>
                  <a:lnTo>
                    <a:pt x="955832" y="854328"/>
                  </a:lnTo>
                  <a:lnTo>
                    <a:pt x="956936" y="917120"/>
                  </a:lnTo>
                  <a:lnTo>
                    <a:pt x="955832" y="979911"/>
                  </a:lnTo>
                  <a:lnTo>
                    <a:pt x="952568" y="1041567"/>
                  </a:lnTo>
                  <a:lnTo>
                    <a:pt x="947215" y="1101951"/>
                  </a:lnTo>
                  <a:lnTo>
                    <a:pt x="939845" y="1160926"/>
                  </a:lnTo>
                  <a:lnTo>
                    <a:pt x="930528" y="1218356"/>
                  </a:lnTo>
                  <a:lnTo>
                    <a:pt x="919336" y="1274104"/>
                  </a:lnTo>
                  <a:lnTo>
                    <a:pt x="906340" y="1328034"/>
                  </a:lnTo>
                  <a:lnTo>
                    <a:pt x="891611" y="1380008"/>
                  </a:lnTo>
                  <a:lnTo>
                    <a:pt x="875221" y="1429890"/>
                  </a:lnTo>
                  <a:lnTo>
                    <a:pt x="857241" y="1477544"/>
                  </a:lnTo>
                  <a:lnTo>
                    <a:pt x="837743" y="1522834"/>
                  </a:lnTo>
                  <a:lnTo>
                    <a:pt x="816796" y="1565622"/>
                  </a:lnTo>
                  <a:lnTo>
                    <a:pt x="794473" y="1605771"/>
                  </a:lnTo>
                  <a:lnTo>
                    <a:pt x="770846" y="1643146"/>
                  </a:lnTo>
                  <a:lnTo>
                    <a:pt x="745984" y="1677610"/>
                  </a:lnTo>
                  <a:lnTo>
                    <a:pt x="719960" y="1709026"/>
                  </a:lnTo>
                  <a:lnTo>
                    <a:pt x="692845" y="1737258"/>
                  </a:lnTo>
                  <a:lnTo>
                    <a:pt x="635625" y="1783621"/>
                  </a:lnTo>
                  <a:lnTo>
                    <a:pt x="574896" y="1815607"/>
                  </a:lnTo>
                  <a:lnTo>
                    <a:pt x="511227" y="1832124"/>
                  </a:lnTo>
                  <a:lnTo>
                    <a:pt x="478468" y="1834240"/>
                  </a:lnTo>
                  <a:lnTo>
                    <a:pt x="445709" y="1832124"/>
                  </a:lnTo>
                  <a:lnTo>
                    <a:pt x="382040" y="1815607"/>
                  </a:lnTo>
                  <a:lnTo>
                    <a:pt x="321310" y="1783621"/>
                  </a:lnTo>
                  <a:lnTo>
                    <a:pt x="264091" y="1737258"/>
                  </a:lnTo>
                  <a:lnTo>
                    <a:pt x="236976" y="1709026"/>
                  </a:lnTo>
                  <a:lnTo>
                    <a:pt x="210952" y="1677610"/>
                  </a:lnTo>
                  <a:lnTo>
                    <a:pt x="186090" y="1643146"/>
                  </a:lnTo>
                  <a:lnTo>
                    <a:pt x="162462" y="1605771"/>
                  </a:lnTo>
                  <a:lnTo>
                    <a:pt x="140140" y="1565622"/>
                  </a:lnTo>
                  <a:lnTo>
                    <a:pt x="119193" y="1522834"/>
                  </a:lnTo>
                  <a:lnTo>
                    <a:pt x="99694" y="1477544"/>
                  </a:lnTo>
                  <a:lnTo>
                    <a:pt x="81714" y="1429890"/>
                  </a:lnTo>
                  <a:lnTo>
                    <a:pt x="65324" y="1380008"/>
                  </a:lnTo>
                  <a:lnTo>
                    <a:pt x="50596" y="1328034"/>
                  </a:lnTo>
                  <a:lnTo>
                    <a:pt x="37600" y="1274104"/>
                  </a:lnTo>
                  <a:lnTo>
                    <a:pt x="26408" y="1218356"/>
                  </a:lnTo>
                  <a:lnTo>
                    <a:pt x="17091" y="1160926"/>
                  </a:lnTo>
                  <a:lnTo>
                    <a:pt x="9720" y="1101951"/>
                  </a:lnTo>
                  <a:lnTo>
                    <a:pt x="4367" y="1041567"/>
                  </a:lnTo>
                  <a:lnTo>
                    <a:pt x="1103" y="979911"/>
                  </a:lnTo>
                  <a:lnTo>
                    <a:pt x="0" y="917120"/>
                  </a:lnTo>
                  <a:close/>
                </a:path>
              </a:pathLst>
            </a:custGeom>
            <a:ln w="62825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357729" y="3695668"/>
            <a:ext cx="2522855" cy="27654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63195">
              <a:lnSpc>
                <a:spcPct val="100000"/>
              </a:lnSpc>
              <a:spcBef>
                <a:spcPts val="95"/>
              </a:spcBef>
              <a:tabLst>
                <a:tab pos="2052955" algn="l"/>
              </a:tabLst>
            </a:pPr>
            <a:r>
              <a:rPr sz="6600" spc="-5" dirty="0">
                <a:latin typeface="Calibri"/>
                <a:cs typeface="Calibri"/>
              </a:rPr>
              <a:t>A	B</a:t>
            </a:r>
            <a:endParaRPr sz="66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63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4950" spc="-5" dirty="0">
                <a:latin typeface="Calibri"/>
                <a:cs typeface="Calibri"/>
              </a:rPr>
              <a:t>Inner</a:t>
            </a:r>
            <a:r>
              <a:rPr sz="4950" spc="-100" dirty="0">
                <a:latin typeface="Calibri"/>
                <a:cs typeface="Calibri"/>
              </a:rPr>
              <a:t> </a:t>
            </a:r>
            <a:r>
              <a:rPr sz="4950" spc="-5" dirty="0">
                <a:latin typeface="Calibri"/>
                <a:cs typeface="Calibri"/>
              </a:rPr>
              <a:t>Join</a:t>
            </a:r>
            <a:endParaRPr sz="4950">
              <a:latin typeface="Calibri"/>
              <a:cs typeface="Calibri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5928220" y="6087179"/>
            <a:ext cx="3957320" cy="2536825"/>
            <a:chOff x="5928220" y="6087179"/>
            <a:chExt cx="3957320" cy="2536825"/>
          </a:xfrm>
        </p:grpSpPr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59633" y="6118592"/>
              <a:ext cx="2425477" cy="2466851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5959633" y="6118591"/>
              <a:ext cx="2425700" cy="2466975"/>
            </a:xfrm>
            <a:custGeom>
              <a:avLst/>
              <a:gdLst/>
              <a:ahLst/>
              <a:cxnLst/>
              <a:rect l="l" t="t" r="r" b="b"/>
              <a:pathLst>
                <a:path w="2425700" h="2466975">
                  <a:moveTo>
                    <a:pt x="0" y="1233425"/>
                  </a:moveTo>
                  <a:lnTo>
                    <a:pt x="917" y="1184993"/>
                  </a:lnTo>
                  <a:lnTo>
                    <a:pt x="3648" y="1137034"/>
                  </a:lnTo>
                  <a:lnTo>
                    <a:pt x="8158" y="1089582"/>
                  </a:lnTo>
                  <a:lnTo>
                    <a:pt x="14414" y="1042671"/>
                  </a:lnTo>
                  <a:lnTo>
                    <a:pt x="22382" y="996337"/>
                  </a:lnTo>
                  <a:lnTo>
                    <a:pt x="32029" y="950612"/>
                  </a:lnTo>
                  <a:lnTo>
                    <a:pt x="43320" y="905532"/>
                  </a:lnTo>
                  <a:lnTo>
                    <a:pt x="56222" y="861130"/>
                  </a:lnTo>
                  <a:lnTo>
                    <a:pt x="70701" y="817442"/>
                  </a:lnTo>
                  <a:lnTo>
                    <a:pt x="86723" y="774500"/>
                  </a:lnTo>
                  <a:lnTo>
                    <a:pt x="104255" y="732340"/>
                  </a:lnTo>
                  <a:lnTo>
                    <a:pt x="123264" y="690996"/>
                  </a:lnTo>
                  <a:lnTo>
                    <a:pt x="143715" y="650502"/>
                  </a:lnTo>
                  <a:lnTo>
                    <a:pt x="165574" y="610892"/>
                  </a:lnTo>
                  <a:lnTo>
                    <a:pt x="188808" y="572200"/>
                  </a:lnTo>
                  <a:lnTo>
                    <a:pt x="213384" y="534462"/>
                  </a:lnTo>
                  <a:lnTo>
                    <a:pt x="239268" y="497710"/>
                  </a:lnTo>
                  <a:lnTo>
                    <a:pt x="266425" y="461980"/>
                  </a:lnTo>
                  <a:lnTo>
                    <a:pt x="294822" y="427306"/>
                  </a:lnTo>
                  <a:lnTo>
                    <a:pt x="324426" y="393722"/>
                  </a:lnTo>
                  <a:lnTo>
                    <a:pt x="355203" y="361262"/>
                  </a:lnTo>
                  <a:lnTo>
                    <a:pt x="387118" y="329960"/>
                  </a:lnTo>
                  <a:lnTo>
                    <a:pt x="420139" y="299851"/>
                  </a:lnTo>
                  <a:lnTo>
                    <a:pt x="454232" y="270969"/>
                  </a:lnTo>
                  <a:lnTo>
                    <a:pt x="489363" y="243349"/>
                  </a:lnTo>
                  <a:lnTo>
                    <a:pt x="525498" y="217024"/>
                  </a:lnTo>
                  <a:lnTo>
                    <a:pt x="562604" y="192029"/>
                  </a:lnTo>
                  <a:lnTo>
                    <a:pt x="600646" y="168398"/>
                  </a:lnTo>
                  <a:lnTo>
                    <a:pt x="639592" y="146166"/>
                  </a:lnTo>
                  <a:lnTo>
                    <a:pt x="679407" y="125366"/>
                  </a:lnTo>
                  <a:lnTo>
                    <a:pt x="720058" y="106034"/>
                  </a:lnTo>
                  <a:lnTo>
                    <a:pt x="761511" y="88202"/>
                  </a:lnTo>
                  <a:lnTo>
                    <a:pt x="803732" y="71907"/>
                  </a:lnTo>
                  <a:lnTo>
                    <a:pt x="846688" y="57181"/>
                  </a:lnTo>
                  <a:lnTo>
                    <a:pt x="890345" y="44059"/>
                  </a:lnTo>
                  <a:lnTo>
                    <a:pt x="934669" y="32575"/>
                  </a:lnTo>
                  <a:lnTo>
                    <a:pt x="979627" y="22764"/>
                  </a:lnTo>
                  <a:lnTo>
                    <a:pt x="1025184" y="14660"/>
                  </a:lnTo>
                  <a:lnTo>
                    <a:pt x="1071308" y="8298"/>
                  </a:lnTo>
                  <a:lnTo>
                    <a:pt x="1117964" y="3710"/>
                  </a:lnTo>
                  <a:lnTo>
                    <a:pt x="1165119" y="933"/>
                  </a:lnTo>
                  <a:lnTo>
                    <a:pt x="1212739" y="0"/>
                  </a:lnTo>
                  <a:lnTo>
                    <a:pt x="1260359" y="933"/>
                  </a:lnTo>
                  <a:lnTo>
                    <a:pt x="1307514" y="3710"/>
                  </a:lnTo>
                  <a:lnTo>
                    <a:pt x="1354170" y="8298"/>
                  </a:lnTo>
                  <a:lnTo>
                    <a:pt x="1400294" y="14660"/>
                  </a:lnTo>
                  <a:lnTo>
                    <a:pt x="1445851" y="22764"/>
                  </a:lnTo>
                  <a:lnTo>
                    <a:pt x="1490809" y="32575"/>
                  </a:lnTo>
                  <a:lnTo>
                    <a:pt x="1535133" y="44059"/>
                  </a:lnTo>
                  <a:lnTo>
                    <a:pt x="1578790" y="57181"/>
                  </a:lnTo>
                  <a:lnTo>
                    <a:pt x="1621746" y="71907"/>
                  </a:lnTo>
                  <a:lnTo>
                    <a:pt x="1663967" y="88202"/>
                  </a:lnTo>
                  <a:lnTo>
                    <a:pt x="1705420" y="106034"/>
                  </a:lnTo>
                  <a:lnTo>
                    <a:pt x="1746071" y="125366"/>
                  </a:lnTo>
                  <a:lnTo>
                    <a:pt x="1785886" y="146166"/>
                  </a:lnTo>
                  <a:lnTo>
                    <a:pt x="1824832" y="168398"/>
                  </a:lnTo>
                  <a:lnTo>
                    <a:pt x="1862874" y="192029"/>
                  </a:lnTo>
                  <a:lnTo>
                    <a:pt x="1899980" y="217024"/>
                  </a:lnTo>
                  <a:lnTo>
                    <a:pt x="1936115" y="243349"/>
                  </a:lnTo>
                  <a:lnTo>
                    <a:pt x="1971245" y="270969"/>
                  </a:lnTo>
                  <a:lnTo>
                    <a:pt x="2005338" y="299851"/>
                  </a:lnTo>
                  <a:lnTo>
                    <a:pt x="2038359" y="329960"/>
                  </a:lnTo>
                  <a:lnTo>
                    <a:pt x="2070275" y="361262"/>
                  </a:lnTo>
                  <a:lnTo>
                    <a:pt x="2101052" y="393722"/>
                  </a:lnTo>
                  <a:lnTo>
                    <a:pt x="2130656" y="427306"/>
                  </a:lnTo>
                  <a:lnTo>
                    <a:pt x="2159053" y="461980"/>
                  </a:lnTo>
                  <a:lnTo>
                    <a:pt x="2186210" y="497710"/>
                  </a:lnTo>
                  <a:lnTo>
                    <a:pt x="2212093" y="534462"/>
                  </a:lnTo>
                  <a:lnTo>
                    <a:pt x="2236669" y="572200"/>
                  </a:lnTo>
                  <a:lnTo>
                    <a:pt x="2259904" y="610892"/>
                  </a:lnTo>
                  <a:lnTo>
                    <a:pt x="2281763" y="650502"/>
                  </a:lnTo>
                  <a:lnTo>
                    <a:pt x="2302214" y="690996"/>
                  </a:lnTo>
                  <a:lnTo>
                    <a:pt x="2321222" y="732340"/>
                  </a:lnTo>
                  <a:lnTo>
                    <a:pt x="2338754" y="774500"/>
                  </a:lnTo>
                  <a:lnTo>
                    <a:pt x="2354777" y="817442"/>
                  </a:lnTo>
                  <a:lnTo>
                    <a:pt x="2369256" y="861130"/>
                  </a:lnTo>
                  <a:lnTo>
                    <a:pt x="2382158" y="905532"/>
                  </a:lnTo>
                  <a:lnTo>
                    <a:pt x="2393449" y="950612"/>
                  </a:lnTo>
                  <a:lnTo>
                    <a:pt x="2403095" y="996337"/>
                  </a:lnTo>
                  <a:lnTo>
                    <a:pt x="2411063" y="1042671"/>
                  </a:lnTo>
                  <a:lnTo>
                    <a:pt x="2417319" y="1089582"/>
                  </a:lnTo>
                  <a:lnTo>
                    <a:pt x="2421829" y="1137034"/>
                  </a:lnTo>
                  <a:lnTo>
                    <a:pt x="2424560" y="1184993"/>
                  </a:lnTo>
                  <a:lnTo>
                    <a:pt x="2425478" y="1233425"/>
                  </a:lnTo>
                  <a:lnTo>
                    <a:pt x="2424560" y="1281858"/>
                  </a:lnTo>
                  <a:lnTo>
                    <a:pt x="2421829" y="1329817"/>
                  </a:lnTo>
                  <a:lnTo>
                    <a:pt x="2417319" y="1377269"/>
                  </a:lnTo>
                  <a:lnTo>
                    <a:pt x="2411063" y="1424179"/>
                  </a:lnTo>
                  <a:lnTo>
                    <a:pt x="2403095" y="1470514"/>
                  </a:lnTo>
                  <a:lnTo>
                    <a:pt x="2393449" y="1516238"/>
                  </a:lnTo>
                  <a:lnTo>
                    <a:pt x="2382158" y="1561319"/>
                  </a:lnTo>
                  <a:lnTo>
                    <a:pt x="2369256" y="1605720"/>
                  </a:lnTo>
                  <a:lnTo>
                    <a:pt x="2354777" y="1649409"/>
                  </a:lnTo>
                  <a:lnTo>
                    <a:pt x="2338754" y="1692350"/>
                  </a:lnTo>
                  <a:lnTo>
                    <a:pt x="2321222" y="1734510"/>
                  </a:lnTo>
                  <a:lnTo>
                    <a:pt x="2302214" y="1775855"/>
                  </a:lnTo>
                  <a:lnTo>
                    <a:pt x="2281763" y="1816349"/>
                  </a:lnTo>
                  <a:lnTo>
                    <a:pt x="2259904" y="1855959"/>
                  </a:lnTo>
                  <a:lnTo>
                    <a:pt x="2236669" y="1894650"/>
                  </a:lnTo>
                  <a:lnTo>
                    <a:pt x="2212093" y="1932389"/>
                  </a:lnTo>
                  <a:lnTo>
                    <a:pt x="2186210" y="1969140"/>
                  </a:lnTo>
                  <a:lnTo>
                    <a:pt x="2159053" y="2004870"/>
                  </a:lnTo>
                  <a:lnTo>
                    <a:pt x="2130656" y="2039545"/>
                  </a:lnTo>
                  <a:lnTo>
                    <a:pt x="2101052" y="2073129"/>
                  </a:lnTo>
                  <a:lnTo>
                    <a:pt x="2070275" y="2105589"/>
                  </a:lnTo>
                  <a:lnTo>
                    <a:pt x="2038359" y="2136891"/>
                  </a:lnTo>
                  <a:lnTo>
                    <a:pt x="2005338" y="2167000"/>
                  </a:lnTo>
                  <a:lnTo>
                    <a:pt x="1971245" y="2195881"/>
                  </a:lnTo>
                  <a:lnTo>
                    <a:pt x="1936115" y="2223502"/>
                  </a:lnTo>
                  <a:lnTo>
                    <a:pt x="1899980" y="2249827"/>
                  </a:lnTo>
                  <a:lnTo>
                    <a:pt x="1862874" y="2274822"/>
                  </a:lnTo>
                  <a:lnTo>
                    <a:pt x="1824832" y="2298452"/>
                  </a:lnTo>
                  <a:lnTo>
                    <a:pt x="1785886" y="2320685"/>
                  </a:lnTo>
                  <a:lnTo>
                    <a:pt x="1746071" y="2341484"/>
                  </a:lnTo>
                  <a:lnTo>
                    <a:pt x="1705420" y="2360817"/>
                  </a:lnTo>
                  <a:lnTo>
                    <a:pt x="1663967" y="2378648"/>
                  </a:lnTo>
                  <a:lnTo>
                    <a:pt x="1621746" y="2394944"/>
                  </a:lnTo>
                  <a:lnTo>
                    <a:pt x="1578790" y="2409670"/>
                  </a:lnTo>
                  <a:lnTo>
                    <a:pt x="1535133" y="2422792"/>
                  </a:lnTo>
                  <a:lnTo>
                    <a:pt x="1490809" y="2434276"/>
                  </a:lnTo>
                  <a:lnTo>
                    <a:pt x="1445851" y="2444086"/>
                  </a:lnTo>
                  <a:lnTo>
                    <a:pt x="1400294" y="2452190"/>
                  </a:lnTo>
                  <a:lnTo>
                    <a:pt x="1354170" y="2458553"/>
                  </a:lnTo>
                  <a:lnTo>
                    <a:pt x="1307514" y="2463140"/>
                  </a:lnTo>
                  <a:lnTo>
                    <a:pt x="1260359" y="2465918"/>
                  </a:lnTo>
                  <a:lnTo>
                    <a:pt x="1212739" y="2466851"/>
                  </a:lnTo>
                  <a:lnTo>
                    <a:pt x="1165119" y="2465918"/>
                  </a:lnTo>
                  <a:lnTo>
                    <a:pt x="1117964" y="2463140"/>
                  </a:lnTo>
                  <a:lnTo>
                    <a:pt x="1071308" y="2458553"/>
                  </a:lnTo>
                  <a:lnTo>
                    <a:pt x="1025184" y="2452190"/>
                  </a:lnTo>
                  <a:lnTo>
                    <a:pt x="979627" y="2444086"/>
                  </a:lnTo>
                  <a:lnTo>
                    <a:pt x="934669" y="2434276"/>
                  </a:lnTo>
                  <a:lnTo>
                    <a:pt x="890345" y="2422792"/>
                  </a:lnTo>
                  <a:lnTo>
                    <a:pt x="846688" y="2409670"/>
                  </a:lnTo>
                  <a:lnTo>
                    <a:pt x="803732" y="2394944"/>
                  </a:lnTo>
                  <a:lnTo>
                    <a:pt x="761511" y="2378648"/>
                  </a:lnTo>
                  <a:lnTo>
                    <a:pt x="720058" y="2360817"/>
                  </a:lnTo>
                  <a:lnTo>
                    <a:pt x="679407" y="2341484"/>
                  </a:lnTo>
                  <a:lnTo>
                    <a:pt x="639592" y="2320685"/>
                  </a:lnTo>
                  <a:lnTo>
                    <a:pt x="600646" y="2298452"/>
                  </a:lnTo>
                  <a:lnTo>
                    <a:pt x="562604" y="2274822"/>
                  </a:lnTo>
                  <a:lnTo>
                    <a:pt x="525498" y="2249827"/>
                  </a:lnTo>
                  <a:lnTo>
                    <a:pt x="489363" y="2223502"/>
                  </a:lnTo>
                  <a:lnTo>
                    <a:pt x="454232" y="2195881"/>
                  </a:lnTo>
                  <a:lnTo>
                    <a:pt x="420139" y="2167000"/>
                  </a:lnTo>
                  <a:lnTo>
                    <a:pt x="387118" y="2136891"/>
                  </a:lnTo>
                  <a:lnTo>
                    <a:pt x="355203" y="2105589"/>
                  </a:lnTo>
                  <a:lnTo>
                    <a:pt x="324426" y="2073129"/>
                  </a:lnTo>
                  <a:lnTo>
                    <a:pt x="294822" y="2039545"/>
                  </a:lnTo>
                  <a:lnTo>
                    <a:pt x="266425" y="2004870"/>
                  </a:lnTo>
                  <a:lnTo>
                    <a:pt x="239268" y="1969140"/>
                  </a:lnTo>
                  <a:lnTo>
                    <a:pt x="213384" y="1932389"/>
                  </a:lnTo>
                  <a:lnTo>
                    <a:pt x="188808" y="1894650"/>
                  </a:lnTo>
                  <a:lnTo>
                    <a:pt x="165574" y="1855959"/>
                  </a:lnTo>
                  <a:lnTo>
                    <a:pt x="143715" y="1816349"/>
                  </a:lnTo>
                  <a:lnTo>
                    <a:pt x="123264" y="1775855"/>
                  </a:lnTo>
                  <a:lnTo>
                    <a:pt x="104255" y="1734510"/>
                  </a:lnTo>
                  <a:lnTo>
                    <a:pt x="86723" y="1692350"/>
                  </a:lnTo>
                  <a:lnTo>
                    <a:pt x="70701" y="1649409"/>
                  </a:lnTo>
                  <a:lnTo>
                    <a:pt x="56222" y="1605720"/>
                  </a:lnTo>
                  <a:lnTo>
                    <a:pt x="43320" y="1561319"/>
                  </a:lnTo>
                  <a:lnTo>
                    <a:pt x="32029" y="1516238"/>
                  </a:lnTo>
                  <a:lnTo>
                    <a:pt x="22382" y="1470514"/>
                  </a:lnTo>
                  <a:lnTo>
                    <a:pt x="14414" y="1424179"/>
                  </a:lnTo>
                  <a:lnTo>
                    <a:pt x="8158" y="1377269"/>
                  </a:lnTo>
                  <a:lnTo>
                    <a:pt x="3648" y="1329817"/>
                  </a:lnTo>
                  <a:lnTo>
                    <a:pt x="917" y="1281858"/>
                  </a:lnTo>
                  <a:lnTo>
                    <a:pt x="0" y="1233425"/>
                  </a:lnTo>
                  <a:close/>
                </a:path>
              </a:pathLst>
            </a:custGeom>
            <a:ln w="62825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428175" y="6125486"/>
              <a:ext cx="2425700" cy="2466975"/>
            </a:xfrm>
            <a:custGeom>
              <a:avLst/>
              <a:gdLst/>
              <a:ahLst/>
              <a:cxnLst/>
              <a:rect l="l" t="t" r="r" b="b"/>
              <a:pathLst>
                <a:path w="2425700" h="2466975">
                  <a:moveTo>
                    <a:pt x="0" y="1233425"/>
                  </a:moveTo>
                  <a:lnTo>
                    <a:pt x="917" y="1184993"/>
                  </a:lnTo>
                  <a:lnTo>
                    <a:pt x="3648" y="1137034"/>
                  </a:lnTo>
                  <a:lnTo>
                    <a:pt x="8158" y="1089582"/>
                  </a:lnTo>
                  <a:lnTo>
                    <a:pt x="14414" y="1042671"/>
                  </a:lnTo>
                  <a:lnTo>
                    <a:pt x="22382" y="996337"/>
                  </a:lnTo>
                  <a:lnTo>
                    <a:pt x="32029" y="950612"/>
                  </a:lnTo>
                  <a:lnTo>
                    <a:pt x="43320" y="905532"/>
                  </a:lnTo>
                  <a:lnTo>
                    <a:pt x="56222" y="861130"/>
                  </a:lnTo>
                  <a:lnTo>
                    <a:pt x="70701" y="817442"/>
                  </a:lnTo>
                  <a:lnTo>
                    <a:pt x="86723" y="774500"/>
                  </a:lnTo>
                  <a:lnTo>
                    <a:pt x="104255" y="732340"/>
                  </a:lnTo>
                  <a:lnTo>
                    <a:pt x="123264" y="690996"/>
                  </a:lnTo>
                  <a:lnTo>
                    <a:pt x="143715" y="650502"/>
                  </a:lnTo>
                  <a:lnTo>
                    <a:pt x="165574" y="610892"/>
                  </a:lnTo>
                  <a:lnTo>
                    <a:pt x="188808" y="572200"/>
                  </a:lnTo>
                  <a:lnTo>
                    <a:pt x="213384" y="534462"/>
                  </a:lnTo>
                  <a:lnTo>
                    <a:pt x="239268" y="497710"/>
                  </a:lnTo>
                  <a:lnTo>
                    <a:pt x="266425" y="461980"/>
                  </a:lnTo>
                  <a:lnTo>
                    <a:pt x="294822" y="427306"/>
                  </a:lnTo>
                  <a:lnTo>
                    <a:pt x="324426" y="393722"/>
                  </a:lnTo>
                  <a:lnTo>
                    <a:pt x="355203" y="361262"/>
                  </a:lnTo>
                  <a:lnTo>
                    <a:pt x="387118" y="329960"/>
                  </a:lnTo>
                  <a:lnTo>
                    <a:pt x="420139" y="299851"/>
                  </a:lnTo>
                  <a:lnTo>
                    <a:pt x="454232" y="270969"/>
                  </a:lnTo>
                  <a:lnTo>
                    <a:pt x="489363" y="243349"/>
                  </a:lnTo>
                  <a:lnTo>
                    <a:pt x="525498" y="217024"/>
                  </a:lnTo>
                  <a:lnTo>
                    <a:pt x="562604" y="192029"/>
                  </a:lnTo>
                  <a:lnTo>
                    <a:pt x="600646" y="168398"/>
                  </a:lnTo>
                  <a:lnTo>
                    <a:pt x="639592" y="146166"/>
                  </a:lnTo>
                  <a:lnTo>
                    <a:pt x="679407" y="125366"/>
                  </a:lnTo>
                  <a:lnTo>
                    <a:pt x="720058" y="106034"/>
                  </a:lnTo>
                  <a:lnTo>
                    <a:pt x="761511" y="88202"/>
                  </a:lnTo>
                  <a:lnTo>
                    <a:pt x="803732" y="71907"/>
                  </a:lnTo>
                  <a:lnTo>
                    <a:pt x="846688" y="57181"/>
                  </a:lnTo>
                  <a:lnTo>
                    <a:pt x="890345" y="44059"/>
                  </a:lnTo>
                  <a:lnTo>
                    <a:pt x="934669" y="32575"/>
                  </a:lnTo>
                  <a:lnTo>
                    <a:pt x="979627" y="22764"/>
                  </a:lnTo>
                  <a:lnTo>
                    <a:pt x="1025184" y="14660"/>
                  </a:lnTo>
                  <a:lnTo>
                    <a:pt x="1071308" y="8298"/>
                  </a:lnTo>
                  <a:lnTo>
                    <a:pt x="1117964" y="3710"/>
                  </a:lnTo>
                  <a:lnTo>
                    <a:pt x="1165119" y="933"/>
                  </a:lnTo>
                  <a:lnTo>
                    <a:pt x="1212739" y="0"/>
                  </a:lnTo>
                  <a:lnTo>
                    <a:pt x="1260359" y="933"/>
                  </a:lnTo>
                  <a:lnTo>
                    <a:pt x="1307514" y="3710"/>
                  </a:lnTo>
                  <a:lnTo>
                    <a:pt x="1354170" y="8298"/>
                  </a:lnTo>
                  <a:lnTo>
                    <a:pt x="1400294" y="14660"/>
                  </a:lnTo>
                  <a:lnTo>
                    <a:pt x="1445851" y="22764"/>
                  </a:lnTo>
                  <a:lnTo>
                    <a:pt x="1490809" y="32575"/>
                  </a:lnTo>
                  <a:lnTo>
                    <a:pt x="1535133" y="44059"/>
                  </a:lnTo>
                  <a:lnTo>
                    <a:pt x="1578790" y="57181"/>
                  </a:lnTo>
                  <a:lnTo>
                    <a:pt x="1621746" y="71907"/>
                  </a:lnTo>
                  <a:lnTo>
                    <a:pt x="1663967" y="88202"/>
                  </a:lnTo>
                  <a:lnTo>
                    <a:pt x="1705420" y="106034"/>
                  </a:lnTo>
                  <a:lnTo>
                    <a:pt x="1746071" y="125366"/>
                  </a:lnTo>
                  <a:lnTo>
                    <a:pt x="1785886" y="146166"/>
                  </a:lnTo>
                  <a:lnTo>
                    <a:pt x="1824832" y="168398"/>
                  </a:lnTo>
                  <a:lnTo>
                    <a:pt x="1862874" y="192029"/>
                  </a:lnTo>
                  <a:lnTo>
                    <a:pt x="1899980" y="217024"/>
                  </a:lnTo>
                  <a:lnTo>
                    <a:pt x="1936115" y="243349"/>
                  </a:lnTo>
                  <a:lnTo>
                    <a:pt x="1971245" y="270969"/>
                  </a:lnTo>
                  <a:lnTo>
                    <a:pt x="2005338" y="299851"/>
                  </a:lnTo>
                  <a:lnTo>
                    <a:pt x="2038359" y="329960"/>
                  </a:lnTo>
                  <a:lnTo>
                    <a:pt x="2070275" y="361262"/>
                  </a:lnTo>
                  <a:lnTo>
                    <a:pt x="2101052" y="393722"/>
                  </a:lnTo>
                  <a:lnTo>
                    <a:pt x="2130656" y="427306"/>
                  </a:lnTo>
                  <a:lnTo>
                    <a:pt x="2159053" y="461980"/>
                  </a:lnTo>
                  <a:lnTo>
                    <a:pt x="2186210" y="497710"/>
                  </a:lnTo>
                  <a:lnTo>
                    <a:pt x="2212093" y="534462"/>
                  </a:lnTo>
                  <a:lnTo>
                    <a:pt x="2236669" y="572200"/>
                  </a:lnTo>
                  <a:lnTo>
                    <a:pt x="2259904" y="610892"/>
                  </a:lnTo>
                  <a:lnTo>
                    <a:pt x="2281763" y="650502"/>
                  </a:lnTo>
                  <a:lnTo>
                    <a:pt x="2302214" y="690996"/>
                  </a:lnTo>
                  <a:lnTo>
                    <a:pt x="2321222" y="732340"/>
                  </a:lnTo>
                  <a:lnTo>
                    <a:pt x="2338754" y="774500"/>
                  </a:lnTo>
                  <a:lnTo>
                    <a:pt x="2354777" y="817442"/>
                  </a:lnTo>
                  <a:lnTo>
                    <a:pt x="2369256" y="861130"/>
                  </a:lnTo>
                  <a:lnTo>
                    <a:pt x="2382158" y="905532"/>
                  </a:lnTo>
                  <a:lnTo>
                    <a:pt x="2393449" y="950612"/>
                  </a:lnTo>
                  <a:lnTo>
                    <a:pt x="2403095" y="996337"/>
                  </a:lnTo>
                  <a:lnTo>
                    <a:pt x="2411063" y="1042671"/>
                  </a:lnTo>
                  <a:lnTo>
                    <a:pt x="2417319" y="1089582"/>
                  </a:lnTo>
                  <a:lnTo>
                    <a:pt x="2421829" y="1137034"/>
                  </a:lnTo>
                  <a:lnTo>
                    <a:pt x="2424560" y="1184993"/>
                  </a:lnTo>
                  <a:lnTo>
                    <a:pt x="2425478" y="1233425"/>
                  </a:lnTo>
                  <a:lnTo>
                    <a:pt x="2424560" y="1281858"/>
                  </a:lnTo>
                  <a:lnTo>
                    <a:pt x="2421829" y="1329817"/>
                  </a:lnTo>
                  <a:lnTo>
                    <a:pt x="2417319" y="1377269"/>
                  </a:lnTo>
                  <a:lnTo>
                    <a:pt x="2411063" y="1424179"/>
                  </a:lnTo>
                  <a:lnTo>
                    <a:pt x="2403095" y="1470514"/>
                  </a:lnTo>
                  <a:lnTo>
                    <a:pt x="2393449" y="1516238"/>
                  </a:lnTo>
                  <a:lnTo>
                    <a:pt x="2382158" y="1561319"/>
                  </a:lnTo>
                  <a:lnTo>
                    <a:pt x="2369256" y="1605720"/>
                  </a:lnTo>
                  <a:lnTo>
                    <a:pt x="2354777" y="1649409"/>
                  </a:lnTo>
                  <a:lnTo>
                    <a:pt x="2338754" y="1692350"/>
                  </a:lnTo>
                  <a:lnTo>
                    <a:pt x="2321222" y="1734510"/>
                  </a:lnTo>
                  <a:lnTo>
                    <a:pt x="2302214" y="1775855"/>
                  </a:lnTo>
                  <a:lnTo>
                    <a:pt x="2281763" y="1816349"/>
                  </a:lnTo>
                  <a:lnTo>
                    <a:pt x="2259904" y="1855959"/>
                  </a:lnTo>
                  <a:lnTo>
                    <a:pt x="2236669" y="1894650"/>
                  </a:lnTo>
                  <a:lnTo>
                    <a:pt x="2212093" y="1932389"/>
                  </a:lnTo>
                  <a:lnTo>
                    <a:pt x="2186210" y="1969140"/>
                  </a:lnTo>
                  <a:lnTo>
                    <a:pt x="2159053" y="2004870"/>
                  </a:lnTo>
                  <a:lnTo>
                    <a:pt x="2130656" y="2039545"/>
                  </a:lnTo>
                  <a:lnTo>
                    <a:pt x="2101052" y="2073129"/>
                  </a:lnTo>
                  <a:lnTo>
                    <a:pt x="2070275" y="2105589"/>
                  </a:lnTo>
                  <a:lnTo>
                    <a:pt x="2038359" y="2136891"/>
                  </a:lnTo>
                  <a:lnTo>
                    <a:pt x="2005338" y="2167000"/>
                  </a:lnTo>
                  <a:lnTo>
                    <a:pt x="1971245" y="2195881"/>
                  </a:lnTo>
                  <a:lnTo>
                    <a:pt x="1936115" y="2223502"/>
                  </a:lnTo>
                  <a:lnTo>
                    <a:pt x="1899980" y="2249827"/>
                  </a:lnTo>
                  <a:lnTo>
                    <a:pt x="1862874" y="2274822"/>
                  </a:lnTo>
                  <a:lnTo>
                    <a:pt x="1824832" y="2298452"/>
                  </a:lnTo>
                  <a:lnTo>
                    <a:pt x="1785886" y="2320685"/>
                  </a:lnTo>
                  <a:lnTo>
                    <a:pt x="1746071" y="2341484"/>
                  </a:lnTo>
                  <a:lnTo>
                    <a:pt x="1705420" y="2360817"/>
                  </a:lnTo>
                  <a:lnTo>
                    <a:pt x="1663967" y="2378648"/>
                  </a:lnTo>
                  <a:lnTo>
                    <a:pt x="1621746" y="2394944"/>
                  </a:lnTo>
                  <a:lnTo>
                    <a:pt x="1578790" y="2409670"/>
                  </a:lnTo>
                  <a:lnTo>
                    <a:pt x="1535133" y="2422792"/>
                  </a:lnTo>
                  <a:lnTo>
                    <a:pt x="1490809" y="2434276"/>
                  </a:lnTo>
                  <a:lnTo>
                    <a:pt x="1445851" y="2444086"/>
                  </a:lnTo>
                  <a:lnTo>
                    <a:pt x="1400294" y="2452190"/>
                  </a:lnTo>
                  <a:lnTo>
                    <a:pt x="1354170" y="2458553"/>
                  </a:lnTo>
                  <a:lnTo>
                    <a:pt x="1307514" y="2463140"/>
                  </a:lnTo>
                  <a:lnTo>
                    <a:pt x="1260359" y="2465918"/>
                  </a:lnTo>
                  <a:lnTo>
                    <a:pt x="1212739" y="2466851"/>
                  </a:lnTo>
                  <a:lnTo>
                    <a:pt x="1165119" y="2465918"/>
                  </a:lnTo>
                  <a:lnTo>
                    <a:pt x="1117964" y="2463140"/>
                  </a:lnTo>
                  <a:lnTo>
                    <a:pt x="1071308" y="2458553"/>
                  </a:lnTo>
                  <a:lnTo>
                    <a:pt x="1025184" y="2452190"/>
                  </a:lnTo>
                  <a:lnTo>
                    <a:pt x="979627" y="2444086"/>
                  </a:lnTo>
                  <a:lnTo>
                    <a:pt x="934669" y="2434276"/>
                  </a:lnTo>
                  <a:lnTo>
                    <a:pt x="890345" y="2422792"/>
                  </a:lnTo>
                  <a:lnTo>
                    <a:pt x="846688" y="2409670"/>
                  </a:lnTo>
                  <a:lnTo>
                    <a:pt x="803732" y="2394944"/>
                  </a:lnTo>
                  <a:lnTo>
                    <a:pt x="761511" y="2378648"/>
                  </a:lnTo>
                  <a:lnTo>
                    <a:pt x="720058" y="2360817"/>
                  </a:lnTo>
                  <a:lnTo>
                    <a:pt x="679407" y="2341484"/>
                  </a:lnTo>
                  <a:lnTo>
                    <a:pt x="639592" y="2320685"/>
                  </a:lnTo>
                  <a:lnTo>
                    <a:pt x="600646" y="2298452"/>
                  </a:lnTo>
                  <a:lnTo>
                    <a:pt x="562604" y="2274822"/>
                  </a:lnTo>
                  <a:lnTo>
                    <a:pt x="525498" y="2249827"/>
                  </a:lnTo>
                  <a:lnTo>
                    <a:pt x="489363" y="2223502"/>
                  </a:lnTo>
                  <a:lnTo>
                    <a:pt x="454232" y="2195881"/>
                  </a:lnTo>
                  <a:lnTo>
                    <a:pt x="420139" y="2167000"/>
                  </a:lnTo>
                  <a:lnTo>
                    <a:pt x="387118" y="2136891"/>
                  </a:lnTo>
                  <a:lnTo>
                    <a:pt x="355203" y="2105589"/>
                  </a:lnTo>
                  <a:lnTo>
                    <a:pt x="324426" y="2073129"/>
                  </a:lnTo>
                  <a:lnTo>
                    <a:pt x="294822" y="2039545"/>
                  </a:lnTo>
                  <a:lnTo>
                    <a:pt x="266425" y="2004870"/>
                  </a:lnTo>
                  <a:lnTo>
                    <a:pt x="239268" y="1969140"/>
                  </a:lnTo>
                  <a:lnTo>
                    <a:pt x="213384" y="1932389"/>
                  </a:lnTo>
                  <a:lnTo>
                    <a:pt x="188808" y="1894650"/>
                  </a:lnTo>
                  <a:lnTo>
                    <a:pt x="165574" y="1855959"/>
                  </a:lnTo>
                  <a:lnTo>
                    <a:pt x="143715" y="1816349"/>
                  </a:lnTo>
                  <a:lnTo>
                    <a:pt x="123264" y="1775855"/>
                  </a:lnTo>
                  <a:lnTo>
                    <a:pt x="104255" y="1734510"/>
                  </a:lnTo>
                  <a:lnTo>
                    <a:pt x="86723" y="1692350"/>
                  </a:lnTo>
                  <a:lnTo>
                    <a:pt x="70701" y="1649409"/>
                  </a:lnTo>
                  <a:lnTo>
                    <a:pt x="56222" y="1605720"/>
                  </a:lnTo>
                  <a:lnTo>
                    <a:pt x="43320" y="1561319"/>
                  </a:lnTo>
                  <a:lnTo>
                    <a:pt x="32029" y="1516238"/>
                  </a:lnTo>
                  <a:lnTo>
                    <a:pt x="22382" y="1470514"/>
                  </a:lnTo>
                  <a:lnTo>
                    <a:pt x="14414" y="1424179"/>
                  </a:lnTo>
                  <a:lnTo>
                    <a:pt x="8158" y="1377269"/>
                  </a:lnTo>
                  <a:lnTo>
                    <a:pt x="3648" y="1329817"/>
                  </a:lnTo>
                  <a:lnTo>
                    <a:pt x="917" y="1281858"/>
                  </a:lnTo>
                  <a:lnTo>
                    <a:pt x="0" y="1233425"/>
                  </a:lnTo>
                  <a:close/>
                </a:path>
              </a:pathLst>
            </a:custGeom>
            <a:ln w="62825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428174" y="6434897"/>
              <a:ext cx="956936" cy="1834240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7428175" y="6434897"/>
              <a:ext cx="956944" cy="1834514"/>
            </a:xfrm>
            <a:custGeom>
              <a:avLst/>
              <a:gdLst/>
              <a:ahLst/>
              <a:cxnLst/>
              <a:rect l="l" t="t" r="r" b="b"/>
              <a:pathLst>
                <a:path w="956945" h="1834515">
                  <a:moveTo>
                    <a:pt x="0" y="917120"/>
                  </a:moveTo>
                  <a:lnTo>
                    <a:pt x="1103" y="854328"/>
                  </a:lnTo>
                  <a:lnTo>
                    <a:pt x="4367" y="792672"/>
                  </a:lnTo>
                  <a:lnTo>
                    <a:pt x="9720" y="732288"/>
                  </a:lnTo>
                  <a:lnTo>
                    <a:pt x="17091" y="673313"/>
                  </a:lnTo>
                  <a:lnTo>
                    <a:pt x="26408" y="615883"/>
                  </a:lnTo>
                  <a:lnTo>
                    <a:pt x="37600" y="560135"/>
                  </a:lnTo>
                  <a:lnTo>
                    <a:pt x="50596" y="506206"/>
                  </a:lnTo>
                  <a:lnTo>
                    <a:pt x="65324" y="454232"/>
                  </a:lnTo>
                  <a:lnTo>
                    <a:pt x="81714" y="404349"/>
                  </a:lnTo>
                  <a:lnTo>
                    <a:pt x="99694" y="356695"/>
                  </a:lnTo>
                  <a:lnTo>
                    <a:pt x="119193" y="311406"/>
                  </a:lnTo>
                  <a:lnTo>
                    <a:pt x="140140" y="268618"/>
                  </a:lnTo>
                  <a:lnTo>
                    <a:pt x="162462" y="228468"/>
                  </a:lnTo>
                  <a:lnTo>
                    <a:pt x="186090" y="191093"/>
                  </a:lnTo>
                  <a:lnTo>
                    <a:pt x="210952" y="156629"/>
                  </a:lnTo>
                  <a:lnTo>
                    <a:pt x="236976" y="125213"/>
                  </a:lnTo>
                  <a:lnTo>
                    <a:pt x="264091" y="96982"/>
                  </a:lnTo>
                  <a:lnTo>
                    <a:pt x="321310" y="50619"/>
                  </a:lnTo>
                  <a:lnTo>
                    <a:pt x="382040" y="18632"/>
                  </a:lnTo>
                  <a:lnTo>
                    <a:pt x="445709" y="2115"/>
                  </a:lnTo>
                  <a:lnTo>
                    <a:pt x="478468" y="0"/>
                  </a:lnTo>
                  <a:lnTo>
                    <a:pt x="511227" y="2115"/>
                  </a:lnTo>
                  <a:lnTo>
                    <a:pt x="574896" y="18632"/>
                  </a:lnTo>
                  <a:lnTo>
                    <a:pt x="635625" y="50619"/>
                  </a:lnTo>
                  <a:lnTo>
                    <a:pt x="692845" y="96982"/>
                  </a:lnTo>
                  <a:lnTo>
                    <a:pt x="719960" y="125213"/>
                  </a:lnTo>
                  <a:lnTo>
                    <a:pt x="745984" y="156629"/>
                  </a:lnTo>
                  <a:lnTo>
                    <a:pt x="770846" y="191093"/>
                  </a:lnTo>
                  <a:lnTo>
                    <a:pt x="794473" y="228468"/>
                  </a:lnTo>
                  <a:lnTo>
                    <a:pt x="816796" y="268618"/>
                  </a:lnTo>
                  <a:lnTo>
                    <a:pt x="837743" y="311406"/>
                  </a:lnTo>
                  <a:lnTo>
                    <a:pt x="857241" y="356695"/>
                  </a:lnTo>
                  <a:lnTo>
                    <a:pt x="875221" y="404349"/>
                  </a:lnTo>
                  <a:lnTo>
                    <a:pt x="891611" y="454232"/>
                  </a:lnTo>
                  <a:lnTo>
                    <a:pt x="906340" y="506206"/>
                  </a:lnTo>
                  <a:lnTo>
                    <a:pt x="919336" y="560135"/>
                  </a:lnTo>
                  <a:lnTo>
                    <a:pt x="930528" y="615883"/>
                  </a:lnTo>
                  <a:lnTo>
                    <a:pt x="939845" y="673313"/>
                  </a:lnTo>
                  <a:lnTo>
                    <a:pt x="947215" y="732288"/>
                  </a:lnTo>
                  <a:lnTo>
                    <a:pt x="952568" y="792672"/>
                  </a:lnTo>
                  <a:lnTo>
                    <a:pt x="955832" y="854328"/>
                  </a:lnTo>
                  <a:lnTo>
                    <a:pt x="956936" y="917120"/>
                  </a:lnTo>
                  <a:lnTo>
                    <a:pt x="955832" y="979911"/>
                  </a:lnTo>
                  <a:lnTo>
                    <a:pt x="952568" y="1041567"/>
                  </a:lnTo>
                  <a:lnTo>
                    <a:pt x="947215" y="1101951"/>
                  </a:lnTo>
                  <a:lnTo>
                    <a:pt x="939845" y="1160926"/>
                  </a:lnTo>
                  <a:lnTo>
                    <a:pt x="930528" y="1218356"/>
                  </a:lnTo>
                  <a:lnTo>
                    <a:pt x="919336" y="1274104"/>
                  </a:lnTo>
                  <a:lnTo>
                    <a:pt x="906340" y="1328034"/>
                  </a:lnTo>
                  <a:lnTo>
                    <a:pt x="891611" y="1380008"/>
                  </a:lnTo>
                  <a:lnTo>
                    <a:pt x="875221" y="1429890"/>
                  </a:lnTo>
                  <a:lnTo>
                    <a:pt x="857241" y="1477544"/>
                  </a:lnTo>
                  <a:lnTo>
                    <a:pt x="837743" y="1522834"/>
                  </a:lnTo>
                  <a:lnTo>
                    <a:pt x="816796" y="1565622"/>
                  </a:lnTo>
                  <a:lnTo>
                    <a:pt x="794473" y="1605771"/>
                  </a:lnTo>
                  <a:lnTo>
                    <a:pt x="770846" y="1643146"/>
                  </a:lnTo>
                  <a:lnTo>
                    <a:pt x="745984" y="1677610"/>
                  </a:lnTo>
                  <a:lnTo>
                    <a:pt x="719960" y="1709026"/>
                  </a:lnTo>
                  <a:lnTo>
                    <a:pt x="692845" y="1737258"/>
                  </a:lnTo>
                  <a:lnTo>
                    <a:pt x="635625" y="1783621"/>
                  </a:lnTo>
                  <a:lnTo>
                    <a:pt x="574896" y="1815607"/>
                  </a:lnTo>
                  <a:lnTo>
                    <a:pt x="511227" y="1832124"/>
                  </a:lnTo>
                  <a:lnTo>
                    <a:pt x="478468" y="1834240"/>
                  </a:lnTo>
                  <a:lnTo>
                    <a:pt x="445709" y="1832124"/>
                  </a:lnTo>
                  <a:lnTo>
                    <a:pt x="382040" y="1815607"/>
                  </a:lnTo>
                  <a:lnTo>
                    <a:pt x="321310" y="1783621"/>
                  </a:lnTo>
                  <a:lnTo>
                    <a:pt x="264091" y="1737258"/>
                  </a:lnTo>
                  <a:lnTo>
                    <a:pt x="236976" y="1709026"/>
                  </a:lnTo>
                  <a:lnTo>
                    <a:pt x="210952" y="1677610"/>
                  </a:lnTo>
                  <a:lnTo>
                    <a:pt x="186090" y="1643146"/>
                  </a:lnTo>
                  <a:lnTo>
                    <a:pt x="162462" y="1605771"/>
                  </a:lnTo>
                  <a:lnTo>
                    <a:pt x="140140" y="1565622"/>
                  </a:lnTo>
                  <a:lnTo>
                    <a:pt x="119193" y="1522834"/>
                  </a:lnTo>
                  <a:lnTo>
                    <a:pt x="99694" y="1477544"/>
                  </a:lnTo>
                  <a:lnTo>
                    <a:pt x="81714" y="1429890"/>
                  </a:lnTo>
                  <a:lnTo>
                    <a:pt x="65324" y="1380008"/>
                  </a:lnTo>
                  <a:lnTo>
                    <a:pt x="50596" y="1328034"/>
                  </a:lnTo>
                  <a:lnTo>
                    <a:pt x="37600" y="1274104"/>
                  </a:lnTo>
                  <a:lnTo>
                    <a:pt x="26408" y="1218356"/>
                  </a:lnTo>
                  <a:lnTo>
                    <a:pt x="17091" y="1160926"/>
                  </a:lnTo>
                  <a:lnTo>
                    <a:pt x="9720" y="1101951"/>
                  </a:lnTo>
                  <a:lnTo>
                    <a:pt x="4367" y="1041567"/>
                  </a:lnTo>
                  <a:lnTo>
                    <a:pt x="1103" y="979911"/>
                  </a:lnTo>
                  <a:lnTo>
                    <a:pt x="0" y="917120"/>
                  </a:lnTo>
                  <a:close/>
                </a:path>
              </a:pathLst>
            </a:custGeom>
            <a:ln w="62825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5820607" y="6736413"/>
            <a:ext cx="3783329" cy="28562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904875">
              <a:lnSpc>
                <a:spcPct val="100000"/>
              </a:lnSpc>
              <a:spcBef>
                <a:spcPts val="95"/>
              </a:spcBef>
              <a:tabLst>
                <a:tab pos="2794635" algn="l"/>
              </a:tabLst>
            </a:pPr>
            <a:r>
              <a:rPr sz="6600" spc="-5" dirty="0">
                <a:latin typeface="Calibri"/>
                <a:cs typeface="Calibri"/>
              </a:rPr>
              <a:t>A	B</a:t>
            </a:r>
            <a:endParaRPr sz="66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6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4950" spc="-5" dirty="0">
                <a:latin typeface="Calibri"/>
                <a:cs typeface="Calibri"/>
              </a:rPr>
              <a:t>Left</a:t>
            </a:r>
            <a:r>
              <a:rPr sz="4950" spc="-35" dirty="0">
                <a:latin typeface="Calibri"/>
                <a:cs typeface="Calibri"/>
              </a:rPr>
              <a:t> </a:t>
            </a:r>
            <a:r>
              <a:rPr sz="4950" spc="-5" dirty="0">
                <a:latin typeface="Calibri"/>
                <a:cs typeface="Calibri"/>
              </a:rPr>
              <a:t>Outer</a:t>
            </a:r>
            <a:r>
              <a:rPr sz="4950" spc="-35" dirty="0">
                <a:latin typeface="Calibri"/>
                <a:cs typeface="Calibri"/>
              </a:rPr>
              <a:t> </a:t>
            </a:r>
            <a:r>
              <a:rPr sz="4950" spc="-5" dirty="0">
                <a:latin typeface="Calibri"/>
                <a:cs typeface="Calibri"/>
              </a:rPr>
              <a:t>Join</a:t>
            </a:r>
            <a:endParaRPr sz="4950">
              <a:latin typeface="Calibri"/>
              <a:cs typeface="Calibri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11384103" y="3149118"/>
            <a:ext cx="3957320" cy="2536825"/>
            <a:chOff x="11384103" y="3149118"/>
            <a:chExt cx="3957320" cy="2536825"/>
          </a:xfrm>
        </p:grpSpPr>
        <p:sp>
          <p:nvSpPr>
            <p:cNvPr id="17" name="object 17"/>
            <p:cNvSpPr/>
            <p:nvPr/>
          </p:nvSpPr>
          <p:spPr>
            <a:xfrm>
              <a:off x="11415516" y="3180531"/>
              <a:ext cx="2425700" cy="2466975"/>
            </a:xfrm>
            <a:custGeom>
              <a:avLst/>
              <a:gdLst/>
              <a:ahLst/>
              <a:cxnLst/>
              <a:rect l="l" t="t" r="r" b="b"/>
              <a:pathLst>
                <a:path w="2425700" h="2466975">
                  <a:moveTo>
                    <a:pt x="0" y="1233425"/>
                  </a:moveTo>
                  <a:lnTo>
                    <a:pt x="917" y="1184993"/>
                  </a:lnTo>
                  <a:lnTo>
                    <a:pt x="3648" y="1137034"/>
                  </a:lnTo>
                  <a:lnTo>
                    <a:pt x="8158" y="1089582"/>
                  </a:lnTo>
                  <a:lnTo>
                    <a:pt x="14414" y="1042671"/>
                  </a:lnTo>
                  <a:lnTo>
                    <a:pt x="22382" y="996337"/>
                  </a:lnTo>
                  <a:lnTo>
                    <a:pt x="32029" y="950612"/>
                  </a:lnTo>
                  <a:lnTo>
                    <a:pt x="43320" y="905532"/>
                  </a:lnTo>
                  <a:lnTo>
                    <a:pt x="56222" y="861130"/>
                  </a:lnTo>
                  <a:lnTo>
                    <a:pt x="70701" y="817442"/>
                  </a:lnTo>
                  <a:lnTo>
                    <a:pt x="86723" y="774500"/>
                  </a:lnTo>
                  <a:lnTo>
                    <a:pt x="104255" y="732340"/>
                  </a:lnTo>
                  <a:lnTo>
                    <a:pt x="123264" y="690996"/>
                  </a:lnTo>
                  <a:lnTo>
                    <a:pt x="143715" y="650502"/>
                  </a:lnTo>
                  <a:lnTo>
                    <a:pt x="165574" y="610892"/>
                  </a:lnTo>
                  <a:lnTo>
                    <a:pt x="188808" y="572200"/>
                  </a:lnTo>
                  <a:lnTo>
                    <a:pt x="213384" y="534462"/>
                  </a:lnTo>
                  <a:lnTo>
                    <a:pt x="239268" y="497710"/>
                  </a:lnTo>
                  <a:lnTo>
                    <a:pt x="266425" y="461980"/>
                  </a:lnTo>
                  <a:lnTo>
                    <a:pt x="294822" y="427306"/>
                  </a:lnTo>
                  <a:lnTo>
                    <a:pt x="324426" y="393722"/>
                  </a:lnTo>
                  <a:lnTo>
                    <a:pt x="355203" y="361262"/>
                  </a:lnTo>
                  <a:lnTo>
                    <a:pt x="387118" y="329960"/>
                  </a:lnTo>
                  <a:lnTo>
                    <a:pt x="420139" y="299851"/>
                  </a:lnTo>
                  <a:lnTo>
                    <a:pt x="454232" y="270969"/>
                  </a:lnTo>
                  <a:lnTo>
                    <a:pt x="489363" y="243349"/>
                  </a:lnTo>
                  <a:lnTo>
                    <a:pt x="525498" y="217024"/>
                  </a:lnTo>
                  <a:lnTo>
                    <a:pt x="562604" y="192029"/>
                  </a:lnTo>
                  <a:lnTo>
                    <a:pt x="600646" y="168398"/>
                  </a:lnTo>
                  <a:lnTo>
                    <a:pt x="639592" y="146166"/>
                  </a:lnTo>
                  <a:lnTo>
                    <a:pt x="679407" y="125366"/>
                  </a:lnTo>
                  <a:lnTo>
                    <a:pt x="720058" y="106034"/>
                  </a:lnTo>
                  <a:lnTo>
                    <a:pt x="761511" y="88202"/>
                  </a:lnTo>
                  <a:lnTo>
                    <a:pt x="803732" y="71907"/>
                  </a:lnTo>
                  <a:lnTo>
                    <a:pt x="846688" y="57181"/>
                  </a:lnTo>
                  <a:lnTo>
                    <a:pt x="890345" y="44059"/>
                  </a:lnTo>
                  <a:lnTo>
                    <a:pt x="934669" y="32575"/>
                  </a:lnTo>
                  <a:lnTo>
                    <a:pt x="979627" y="22764"/>
                  </a:lnTo>
                  <a:lnTo>
                    <a:pt x="1025184" y="14660"/>
                  </a:lnTo>
                  <a:lnTo>
                    <a:pt x="1071308" y="8298"/>
                  </a:lnTo>
                  <a:lnTo>
                    <a:pt x="1117964" y="3710"/>
                  </a:lnTo>
                  <a:lnTo>
                    <a:pt x="1165119" y="933"/>
                  </a:lnTo>
                  <a:lnTo>
                    <a:pt x="1212739" y="0"/>
                  </a:lnTo>
                  <a:lnTo>
                    <a:pt x="1260359" y="933"/>
                  </a:lnTo>
                  <a:lnTo>
                    <a:pt x="1307514" y="3710"/>
                  </a:lnTo>
                  <a:lnTo>
                    <a:pt x="1354170" y="8298"/>
                  </a:lnTo>
                  <a:lnTo>
                    <a:pt x="1400294" y="14660"/>
                  </a:lnTo>
                  <a:lnTo>
                    <a:pt x="1445851" y="22764"/>
                  </a:lnTo>
                  <a:lnTo>
                    <a:pt x="1490809" y="32575"/>
                  </a:lnTo>
                  <a:lnTo>
                    <a:pt x="1535133" y="44059"/>
                  </a:lnTo>
                  <a:lnTo>
                    <a:pt x="1578790" y="57181"/>
                  </a:lnTo>
                  <a:lnTo>
                    <a:pt x="1621746" y="71907"/>
                  </a:lnTo>
                  <a:lnTo>
                    <a:pt x="1663967" y="88202"/>
                  </a:lnTo>
                  <a:lnTo>
                    <a:pt x="1705420" y="106034"/>
                  </a:lnTo>
                  <a:lnTo>
                    <a:pt x="1746071" y="125366"/>
                  </a:lnTo>
                  <a:lnTo>
                    <a:pt x="1785886" y="146166"/>
                  </a:lnTo>
                  <a:lnTo>
                    <a:pt x="1824832" y="168398"/>
                  </a:lnTo>
                  <a:lnTo>
                    <a:pt x="1862874" y="192029"/>
                  </a:lnTo>
                  <a:lnTo>
                    <a:pt x="1899980" y="217024"/>
                  </a:lnTo>
                  <a:lnTo>
                    <a:pt x="1936115" y="243349"/>
                  </a:lnTo>
                  <a:lnTo>
                    <a:pt x="1971245" y="270969"/>
                  </a:lnTo>
                  <a:lnTo>
                    <a:pt x="2005338" y="299851"/>
                  </a:lnTo>
                  <a:lnTo>
                    <a:pt x="2038359" y="329960"/>
                  </a:lnTo>
                  <a:lnTo>
                    <a:pt x="2070275" y="361262"/>
                  </a:lnTo>
                  <a:lnTo>
                    <a:pt x="2101052" y="393722"/>
                  </a:lnTo>
                  <a:lnTo>
                    <a:pt x="2130656" y="427306"/>
                  </a:lnTo>
                  <a:lnTo>
                    <a:pt x="2159053" y="461980"/>
                  </a:lnTo>
                  <a:lnTo>
                    <a:pt x="2186210" y="497710"/>
                  </a:lnTo>
                  <a:lnTo>
                    <a:pt x="2212093" y="534462"/>
                  </a:lnTo>
                  <a:lnTo>
                    <a:pt x="2236669" y="572200"/>
                  </a:lnTo>
                  <a:lnTo>
                    <a:pt x="2259904" y="610892"/>
                  </a:lnTo>
                  <a:lnTo>
                    <a:pt x="2281763" y="650502"/>
                  </a:lnTo>
                  <a:lnTo>
                    <a:pt x="2302214" y="690996"/>
                  </a:lnTo>
                  <a:lnTo>
                    <a:pt x="2321222" y="732340"/>
                  </a:lnTo>
                  <a:lnTo>
                    <a:pt x="2338754" y="774500"/>
                  </a:lnTo>
                  <a:lnTo>
                    <a:pt x="2354777" y="817442"/>
                  </a:lnTo>
                  <a:lnTo>
                    <a:pt x="2369256" y="861130"/>
                  </a:lnTo>
                  <a:lnTo>
                    <a:pt x="2382158" y="905532"/>
                  </a:lnTo>
                  <a:lnTo>
                    <a:pt x="2393449" y="950612"/>
                  </a:lnTo>
                  <a:lnTo>
                    <a:pt x="2403095" y="996337"/>
                  </a:lnTo>
                  <a:lnTo>
                    <a:pt x="2411063" y="1042671"/>
                  </a:lnTo>
                  <a:lnTo>
                    <a:pt x="2417319" y="1089582"/>
                  </a:lnTo>
                  <a:lnTo>
                    <a:pt x="2421829" y="1137034"/>
                  </a:lnTo>
                  <a:lnTo>
                    <a:pt x="2424560" y="1184993"/>
                  </a:lnTo>
                  <a:lnTo>
                    <a:pt x="2425478" y="1233425"/>
                  </a:lnTo>
                  <a:lnTo>
                    <a:pt x="2424560" y="1281858"/>
                  </a:lnTo>
                  <a:lnTo>
                    <a:pt x="2421829" y="1329817"/>
                  </a:lnTo>
                  <a:lnTo>
                    <a:pt x="2417319" y="1377269"/>
                  </a:lnTo>
                  <a:lnTo>
                    <a:pt x="2411063" y="1424179"/>
                  </a:lnTo>
                  <a:lnTo>
                    <a:pt x="2403095" y="1470514"/>
                  </a:lnTo>
                  <a:lnTo>
                    <a:pt x="2393449" y="1516238"/>
                  </a:lnTo>
                  <a:lnTo>
                    <a:pt x="2382158" y="1561319"/>
                  </a:lnTo>
                  <a:lnTo>
                    <a:pt x="2369256" y="1605720"/>
                  </a:lnTo>
                  <a:lnTo>
                    <a:pt x="2354777" y="1649409"/>
                  </a:lnTo>
                  <a:lnTo>
                    <a:pt x="2338754" y="1692350"/>
                  </a:lnTo>
                  <a:lnTo>
                    <a:pt x="2321222" y="1734510"/>
                  </a:lnTo>
                  <a:lnTo>
                    <a:pt x="2302214" y="1775855"/>
                  </a:lnTo>
                  <a:lnTo>
                    <a:pt x="2281763" y="1816349"/>
                  </a:lnTo>
                  <a:lnTo>
                    <a:pt x="2259904" y="1855959"/>
                  </a:lnTo>
                  <a:lnTo>
                    <a:pt x="2236669" y="1894650"/>
                  </a:lnTo>
                  <a:lnTo>
                    <a:pt x="2212093" y="1932389"/>
                  </a:lnTo>
                  <a:lnTo>
                    <a:pt x="2186210" y="1969140"/>
                  </a:lnTo>
                  <a:lnTo>
                    <a:pt x="2159053" y="2004870"/>
                  </a:lnTo>
                  <a:lnTo>
                    <a:pt x="2130656" y="2039545"/>
                  </a:lnTo>
                  <a:lnTo>
                    <a:pt x="2101052" y="2073129"/>
                  </a:lnTo>
                  <a:lnTo>
                    <a:pt x="2070275" y="2105589"/>
                  </a:lnTo>
                  <a:lnTo>
                    <a:pt x="2038359" y="2136891"/>
                  </a:lnTo>
                  <a:lnTo>
                    <a:pt x="2005338" y="2167000"/>
                  </a:lnTo>
                  <a:lnTo>
                    <a:pt x="1971245" y="2195881"/>
                  </a:lnTo>
                  <a:lnTo>
                    <a:pt x="1936115" y="2223502"/>
                  </a:lnTo>
                  <a:lnTo>
                    <a:pt x="1899980" y="2249827"/>
                  </a:lnTo>
                  <a:lnTo>
                    <a:pt x="1862874" y="2274822"/>
                  </a:lnTo>
                  <a:lnTo>
                    <a:pt x="1824832" y="2298452"/>
                  </a:lnTo>
                  <a:lnTo>
                    <a:pt x="1785886" y="2320685"/>
                  </a:lnTo>
                  <a:lnTo>
                    <a:pt x="1746071" y="2341484"/>
                  </a:lnTo>
                  <a:lnTo>
                    <a:pt x="1705420" y="2360817"/>
                  </a:lnTo>
                  <a:lnTo>
                    <a:pt x="1663967" y="2378648"/>
                  </a:lnTo>
                  <a:lnTo>
                    <a:pt x="1621746" y="2394944"/>
                  </a:lnTo>
                  <a:lnTo>
                    <a:pt x="1578790" y="2409670"/>
                  </a:lnTo>
                  <a:lnTo>
                    <a:pt x="1535133" y="2422792"/>
                  </a:lnTo>
                  <a:lnTo>
                    <a:pt x="1490809" y="2434276"/>
                  </a:lnTo>
                  <a:lnTo>
                    <a:pt x="1445851" y="2444086"/>
                  </a:lnTo>
                  <a:lnTo>
                    <a:pt x="1400294" y="2452190"/>
                  </a:lnTo>
                  <a:lnTo>
                    <a:pt x="1354170" y="2458553"/>
                  </a:lnTo>
                  <a:lnTo>
                    <a:pt x="1307514" y="2463140"/>
                  </a:lnTo>
                  <a:lnTo>
                    <a:pt x="1260359" y="2465918"/>
                  </a:lnTo>
                  <a:lnTo>
                    <a:pt x="1212739" y="2466851"/>
                  </a:lnTo>
                  <a:lnTo>
                    <a:pt x="1165119" y="2465918"/>
                  </a:lnTo>
                  <a:lnTo>
                    <a:pt x="1117964" y="2463140"/>
                  </a:lnTo>
                  <a:lnTo>
                    <a:pt x="1071308" y="2458553"/>
                  </a:lnTo>
                  <a:lnTo>
                    <a:pt x="1025184" y="2452190"/>
                  </a:lnTo>
                  <a:lnTo>
                    <a:pt x="979627" y="2444086"/>
                  </a:lnTo>
                  <a:lnTo>
                    <a:pt x="934669" y="2434276"/>
                  </a:lnTo>
                  <a:lnTo>
                    <a:pt x="890345" y="2422792"/>
                  </a:lnTo>
                  <a:lnTo>
                    <a:pt x="846688" y="2409670"/>
                  </a:lnTo>
                  <a:lnTo>
                    <a:pt x="803732" y="2394944"/>
                  </a:lnTo>
                  <a:lnTo>
                    <a:pt x="761511" y="2378648"/>
                  </a:lnTo>
                  <a:lnTo>
                    <a:pt x="720058" y="2360817"/>
                  </a:lnTo>
                  <a:lnTo>
                    <a:pt x="679407" y="2341484"/>
                  </a:lnTo>
                  <a:lnTo>
                    <a:pt x="639592" y="2320685"/>
                  </a:lnTo>
                  <a:lnTo>
                    <a:pt x="600646" y="2298452"/>
                  </a:lnTo>
                  <a:lnTo>
                    <a:pt x="562604" y="2274822"/>
                  </a:lnTo>
                  <a:lnTo>
                    <a:pt x="525498" y="2249827"/>
                  </a:lnTo>
                  <a:lnTo>
                    <a:pt x="489363" y="2223502"/>
                  </a:lnTo>
                  <a:lnTo>
                    <a:pt x="454232" y="2195881"/>
                  </a:lnTo>
                  <a:lnTo>
                    <a:pt x="420139" y="2167000"/>
                  </a:lnTo>
                  <a:lnTo>
                    <a:pt x="387118" y="2136891"/>
                  </a:lnTo>
                  <a:lnTo>
                    <a:pt x="355203" y="2105589"/>
                  </a:lnTo>
                  <a:lnTo>
                    <a:pt x="324426" y="2073129"/>
                  </a:lnTo>
                  <a:lnTo>
                    <a:pt x="294822" y="2039545"/>
                  </a:lnTo>
                  <a:lnTo>
                    <a:pt x="266425" y="2004870"/>
                  </a:lnTo>
                  <a:lnTo>
                    <a:pt x="239268" y="1969140"/>
                  </a:lnTo>
                  <a:lnTo>
                    <a:pt x="213384" y="1932389"/>
                  </a:lnTo>
                  <a:lnTo>
                    <a:pt x="188808" y="1894650"/>
                  </a:lnTo>
                  <a:lnTo>
                    <a:pt x="165574" y="1855959"/>
                  </a:lnTo>
                  <a:lnTo>
                    <a:pt x="143715" y="1816349"/>
                  </a:lnTo>
                  <a:lnTo>
                    <a:pt x="123264" y="1775855"/>
                  </a:lnTo>
                  <a:lnTo>
                    <a:pt x="104255" y="1734510"/>
                  </a:lnTo>
                  <a:lnTo>
                    <a:pt x="86723" y="1692350"/>
                  </a:lnTo>
                  <a:lnTo>
                    <a:pt x="70701" y="1649409"/>
                  </a:lnTo>
                  <a:lnTo>
                    <a:pt x="56222" y="1605720"/>
                  </a:lnTo>
                  <a:lnTo>
                    <a:pt x="43320" y="1561319"/>
                  </a:lnTo>
                  <a:lnTo>
                    <a:pt x="32029" y="1516238"/>
                  </a:lnTo>
                  <a:lnTo>
                    <a:pt x="22382" y="1470514"/>
                  </a:lnTo>
                  <a:lnTo>
                    <a:pt x="14414" y="1424179"/>
                  </a:lnTo>
                  <a:lnTo>
                    <a:pt x="8158" y="1377269"/>
                  </a:lnTo>
                  <a:lnTo>
                    <a:pt x="3648" y="1329817"/>
                  </a:lnTo>
                  <a:lnTo>
                    <a:pt x="917" y="1281858"/>
                  </a:lnTo>
                  <a:lnTo>
                    <a:pt x="0" y="1233425"/>
                  </a:lnTo>
                  <a:close/>
                </a:path>
              </a:pathLst>
            </a:custGeom>
            <a:ln w="62825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" name="object 1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884057" y="3187426"/>
              <a:ext cx="2425475" cy="2466851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12884057" y="3187426"/>
              <a:ext cx="2425700" cy="2466975"/>
            </a:xfrm>
            <a:custGeom>
              <a:avLst/>
              <a:gdLst/>
              <a:ahLst/>
              <a:cxnLst/>
              <a:rect l="l" t="t" r="r" b="b"/>
              <a:pathLst>
                <a:path w="2425700" h="2466975">
                  <a:moveTo>
                    <a:pt x="0" y="1233425"/>
                  </a:moveTo>
                  <a:lnTo>
                    <a:pt x="917" y="1184993"/>
                  </a:lnTo>
                  <a:lnTo>
                    <a:pt x="3648" y="1137034"/>
                  </a:lnTo>
                  <a:lnTo>
                    <a:pt x="8158" y="1089582"/>
                  </a:lnTo>
                  <a:lnTo>
                    <a:pt x="14414" y="1042671"/>
                  </a:lnTo>
                  <a:lnTo>
                    <a:pt x="22382" y="996337"/>
                  </a:lnTo>
                  <a:lnTo>
                    <a:pt x="32029" y="950612"/>
                  </a:lnTo>
                  <a:lnTo>
                    <a:pt x="43320" y="905532"/>
                  </a:lnTo>
                  <a:lnTo>
                    <a:pt x="56222" y="861130"/>
                  </a:lnTo>
                  <a:lnTo>
                    <a:pt x="70701" y="817442"/>
                  </a:lnTo>
                  <a:lnTo>
                    <a:pt x="86723" y="774500"/>
                  </a:lnTo>
                  <a:lnTo>
                    <a:pt x="104255" y="732340"/>
                  </a:lnTo>
                  <a:lnTo>
                    <a:pt x="123264" y="690996"/>
                  </a:lnTo>
                  <a:lnTo>
                    <a:pt x="143715" y="650502"/>
                  </a:lnTo>
                  <a:lnTo>
                    <a:pt x="165574" y="610892"/>
                  </a:lnTo>
                  <a:lnTo>
                    <a:pt x="188808" y="572200"/>
                  </a:lnTo>
                  <a:lnTo>
                    <a:pt x="213384" y="534462"/>
                  </a:lnTo>
                  <a:lnTo>
                    <a:pt x="239268" y="497710"/>
                  </a:lnTo>
                  <a:lnTo>
                    <a:pt x="266425" y="461980"/>
                  </a:lnTo>
                  <a:lnTo>
                    <a:pt x="294822" y="427306"/>
                  </a:lnTo>
                  <a:lnTo>
                    <a:pt x="324426" y="393722"/>
                  </a:lnTo>
                  <a:lnTo>
                    <a:pt x="355203" y="361262"/>
                  </a:lnTo>
                  <a:lnTo>
                    <a:pt x="387118" y="329960"/>
                  </a:lnTo>
                  <a:lnTo>
                    <a:pt x="420139" y="299851"/>
                  </a:lnTo>
                  <a:lnTo>
                    <a:pt x="454232" y="270969"/>
                  </a:lnTo>
                  <a:lnTo>
                    <a:pt x="489363" y="243349"/>
                  </a:lnTo>
                  <a:lnTo>
                    <a:pt x="525498" y="217024"/>
                  </a:lnTo>
                  <a:lnTo>
                    <a:pt x="562604" y="192029"/>
                  </a:lnTo>
                  <a:lnTo>
                    <a:pt x="600646" y="168398"/>
                  </a:lnTo>
                  <a:lnTo>
                    <a:pt x="639592" y="146166"/>
                  </a:lnTo>
                  <a:lnTo>
                    <a:pt x="679407" y="125366"/>
                  </a:lnTo>
                  <a:lnTo>
                    <a:pt x="720058" y="106034"/>
                  </a:lnTo>
                  <a:lnTo>
                    <a:pt x="761511" y="88202"/>
                  </a:lnTo>
                  <a:lnTo>
                    <a:pt x="803732" y="71907"/>
                  </a:lnTo>
                  <a:lnTo>
                    <a:pt x="846688" y="57181"/>
                  </a:lnTo>
                  <a:lnTo>
                    <a:pt x="890345" y="44059"/>
                  </a:lnTo>
                  <a:lnTo>
                    <a:pt x="934669" y="32575"/>
                  </a:lnTo>
                  <a:lnTo>
                    <a:pt x="979627" y="22764"/>
                  </a:lnTo>
                  <a:lnTo>
                    <a:pt x="1025184" y="14660"/>
                  </a:lnTo>
                  <a:lnTo>
                    <a:pt x="1071308" y="8298"/>
                  </a:lnTo>
                  <a:lnTo>
                    <a:pt x="1117964" y="3710"/>
                  </a:lnTo>
                  <a:lnTo>
                    <a:pt x="1165119" y="933"/>
                  </a:lnTo>
                  <a:lnTo>
                    <a:pt x="1212739" y="0"/>
                  </a:lnTo>
                  <a:lnTo>
                    <a:pt x="1260359" y="933"/>
                  </a:lnTo>
                  <a:lnTo>
                    <a:pt x="1307514" y="3710"/>
                  </a:lnTo>
                  <a:lnTo>
                    <a:pt x="1354170" y="8298"/>
                  </a:lnTo>
                  <a:lnTo>
                    <a:pt x="1400294" y="14660"/>
                  </a:lnTo>
                  <a:lnTo>
                    <a:pt x="1445851" y="22764"/>
                  </a:lnTo>
                  <a:lnTo>
                    <a:pt x="1490809" y="32575"/>
                  </a:lnTo>
                  <a:lnTo>
                    <a:pt x="1535133" y="44059"/>
                  </a:lnTo>
                  <a:lnTo>
                    <a:pt x="1578790" y="57181"/>
                  </a:lnTo>
                  <a:lnTo>
                    <a:pt x="1621746" y="71907"/>
                  </a:lnTo>
                  <a:lnTo>
                    <a:pt x="1663967" y="88202"/>
                  </a:lnTo>
                  <a:lnTo>
                    <a:pt x="1705420" y="106034"/>
                  </a:lnTo>
                  <a:lnTo>
                    <a:pt x="1746071" y="125366"/>
                  </a:lnTo>
                  <a:lnTo>
                    <a:pt x="1785886" y="146166"/>
                  </a:lnTo>
                  <a:lnTo>
                    <a:pt x="1824832" y="168398"/>
                  </a:lnTo>
                  <a:lnTo>
                    <a:pt x="1862874" y="192029"/>
                  </a:lnTo>
                  <a:lnTo>
                    <a:pt x="1899980" y="217024"/>
                  </a:lnTo>
                  <a:lnTo>
                    <a:pt x="1936115" y="243349"/>
                  </a:lnTo>
                  <a:lnTo>
                    <a:pt x="1971245" y="270969"/>
                  </a:lnTo>
                  <a:lnTo>
                    <a:pt x="2005338" y="299851"/>
                  </a:lnTo>
                  <a:lnTo>
                    <a:pt x="2038359" y="329960"/>
                  </a:lnTo>
                  <a:lnTo>
                    <a:pt x="2070275" y="361262"/>
                  </a:lnTo>
                  <a:lnTo>
                    <a:pt x="2101052" y="393722"/>
                  </a:lnTo>
                  <a:lnTo>
                    <a:pt x="2130656" y="427306"/>
                  </a:lnTo>
                  <a:lnTo>
                    <a:pt x="2159053" y="461980"/>
                  </a:lnTo>
                  <a:lnTo>
                    <a:pt x="2186210" y="497710"/>
                  </a:lnTo>
                  <a:lnTo>
                    <a:pt x="2212093" y="534462"/>
                  </a:lnTo>
                  <a:lnTo>
                    <a:pt x="2236669" y="572200"/>
                  </a:lnTo>
                  <a:lnTo>
                    <a:pt x="2259904" y="610892"/>
                  </a:lnTo>
                  <a:lnTo>
                    <a:pt x="2281763" y="650502"/>
                  </a:lnTo>
                  <a:lnTo>
                    <a:pt x="2302214" y="690996"/>
                  </a:lnTo>
                  <a:lnTo>
                    <a:pt x="2321222" y="732340"/>
                  </a:lnTo>
                  <a:lnTo>
                    <a:pt x="2338754" y="774500"/>
                  </a:lnTo>
                  <a:lnTo>
                    <a:pt x="2354777" y="817442"/>
                  </a:lnTo>
                  <a:lnTo>
                    <a:pt x="2369256" y="861130"/>
                  </a:lnTo>
                  <a:lnTo>
                    <a:pt x="2382158" y="905532"/>
                  </a:lnTo>
                  <a:lnTo>
                    <a:pt x="2393449" y="950612"/>
                  </a:lnTo>
                  <a:lnTo>
                    <a:pt x="2403095" y="996337"/>
                  </a:lnTo>
                  <a:lnTo>
                    <a:pt x="2411063" y="1042671"/>
                  </a:lnTo>
                  <a:lnTo>
                    <a:pt x="2417319" y="1089582"/>
                  </a:lnTo>
                  <a:lnTo>
                    <a:pt x="2421829" y="1137034"/>
                  </a:lnTo>
                  <a:lnTo>
                    <a:pt x="2424560" y="1184993"/>
                  </a:lnTo>
                  <a:lnTo>
                    <a:pt x="2425478" y="1233425"/>
                  </a:lnTo>
                  <a:lnTo>
                    <a:pt x="2424560" y="1281858"/>
                  </a:lnTo>
                  <a:lnTo>
                    <a:pt x="2421829" y="1329817"/>
                  </a:lnTo>
                  <a:lnTo>
                    <a:pt x="2417319" y="1377269"/>
                  </a:lnTo>
                  <a:lnTo>
                    <a:pt x="2411063" y="1424179"/>
                  </a:lnTo>
                  <a:lnTo>
                    <a:pt x="2403095" y="1470514"/>
                  </a:lnTo>
                  <a:lnTo>
                    <a:pt x="2393449" y="1516238"/>
                  </a:lnTo>
                  <a:lnTo>
                    <a:pt x="2382158" y="1561319"/>
                  </a:lnTo>
                  <a:lnTo>
                    <a:pt x="2369256" y="1605720"/>
                  </a:lnTo>
                  <a:lnTo>
                    <a:pt x="2354777" y="1649409"/>
                  </a:lnTo>
                  <a:lnTo>
                    <a:pt x="2338754" y="1692350"/>
                  </a:lnTo>
                  <a:lnTo>
                    <a:pt x="2321222" y="1734510"/>
                  </a:lnTo>
                  <a:lnTo>
                    <a:pt x="2302214" y="1775855"/>
                  </a:lnTo>
                  <a:lnTo>
                    <a:pt x="2281763" y="1816349"/>
                  </a:lnTo>
                  <a:lnTo>
                    <a:pt x="2259904" y="1855959"/>
                  </a:lnTo>
                  <a:lnTo>
                    <a:pt x="2236669" y="1894650"/>
                  </a:lnTo>
                  <a:lnTo>
                    <a:pt x="2212093" y="1932389"/>
                  </a:lnTo>
                  <a:lnTo>
                    <a:pt x="2186210" y="1969140"/>
                  </a:lnTo>
                  <a:lnTo>
                    <a:pt x="2159053" y="2004870"/>
                  </a:lnTo>
                  <a:lnTo>
                    <a:pt x="2130656" y="2039545"/>
                  </a:lnTo>
                  <a:lnTo>
                    <a:pt x="2101052" y="2073129"/>
                  </a:lnTo>
                  <a:lnTo>
                    <a:pt x="2070275" y="2105589"/>
                  </a:lnTo>
                  <a:lnTo>
                    <a:pt x="2038359" y="2136891"/>
                  </a:lnTo>
                  <a:lnTo>
                    <a:pt x="2005338" y="2167000"/>
                  </a:lnTo>
                  <a:lnTo>
                    <a:pt x="1971245" y="2195881"/>
                  </a:lnTo>
                  <a:lnTo>
                    <a:pt x="1936115" y="2223502"/>
                  </a:lnTo>
                  <a:lnTo>
                    <a:pt x="1899980" y="2249827"/>
                  </a:lnTo>
                  <a:lnTo>
                    <a:pt x="1862874" y="2274822"/>
                  </a:lnTo>
                  <a:lnTo>
                    <a:pt x="1824832" y="2298452"/>
                  </a:lnTo>
                  <a:lnTo>
                    <a:pt x="1785886" y="2320685"/>
                  </a:lnTo>
                  <a:lnTo>
                    <a:pt x="1746071" y="2341484"/>
                  </a:lnTo>
                  <a:lnTo>
                    <a:pt x="1705420" y="2360817"/>
                  </a:lnTo>
                  <a:lnTo>
                    <a:pt x="1663967" y="2378648"/>
                  </a:lnTo>
                  <a:lnTo>
                    <a:pt x="1621746" y="2394944"/>
                  </a:lnTo>
                  <a:lnTo>
                    <a:pt x="1578790" y="2409670"/>
                  </a:lnTo>
                  <a:lnTo>
                    <a:pt x="1535133" y="2422792"/>
                  </a:lnTo>
                  <a:lnTo>
                    <a:pt x="1490809" y="2434276"/>
                  </a:lnTo>
                  <a:lnTo>
                    <a:pt x="1445851" y="2444086"/>
                  </a:lnTo>
                  <a:lnTo>
                    <a:pt x="1400294" y="2452190"/>
                  </a:lnTo>
                  <a:lnTo>
                    <a:pt x="1354170" y="2458553"/>
                  </a:lnTo>
                  <a:lnTo>
                    <a:pt x="1307514" y="2463140"/>
                  </a:lnTo>
                  <a:lnTo>
                    <a:pt x="1260359" y="2465918"/>
                  </a:lnTo>
                  <a:lnTo>
                    <a:pt x="1212739" y="2466851"/>
                  </a:lnTo>
                  <a:lnTo>
                    <a:pt x="1165119" y="2465918"/>
                  </a:lnTo>
                  <a:lnTo>
                    <a:pt x="1117964" y="2463140"/>
                  </a:lnTo>
                  <a:lnTo>
                    <a:pt x="1071308" y="2458553"/>
                  </a:lnTo>
                  <a:lnTo>
                    <a:pt x="1025184" y="2452190"/>
                  </a:lnTo>
                  <a:lnTo>
                    <a:pt x="979627" y="2444086"/>
                  </a:lnTo>
                  <a:lnTo>
                    <a:pt x="934669" y="2434276"/>
                  </a:lnTo>
                  <a:lnTo>
                    <a:pt x="890345" y="2422792"/>
                  </a:lnTo>
                  <a:lnTo>
                    <a:pt x="846688" y="2409670"/>
                  </a:lnTo>
                  <a:lnTo>
                    <a:pt x="803732" y="2394944"/>
                  </a:lnTo>
                  <a:lnTo>
                    <a:pt x="761511" y="2378648"/>
                  </a:lnTo>
                  <a:lnTo>
                    <a:pt x="720058" y="2360817"/>
                  </a:lnTo>
                  <a:lnTo>
                    <a:pt x="679407" y="2341484"/>
                  </a:lnTo>
                  <a:lnTo>
                    <a:pt x="639592" y="2320685"/>
                  </a:lnTo>
                  <a:lnTo>
                    <a:pt x="600646" y="2298452"/>
                  </a:lnTo>
                  <a:lnTo>
                    <a:pt x="562604" y="2274822"/>
                  </a:lnTo>
                  <a:lnTo>
                    <a:pt x="525498" y="2249827"/>
                  </a:lnTo>
                  <a:lnTo>
                    <a:pt x="489363" y="2223502"/>
                  </a:lnTo>
                  <a:lnTo>
                    <a:pt x="454232" y="2195881"/>
                  </a:lnTo>
                  <a:lnTo>
                    <a:pt x="420139" y="2167000"/>
                  </a:lnTo>
                  <a:lnTo>
                    <a:pt x="387118" y="2136891"/>
                  </a:lnTo>
                  <a:lnTo>
                    <a:pt x="355203" y="2105589"/>
                  </a:lnTo>
                  <a:lnTo>
                    <a:pt x="324426" y="2073129"/>
                  </a:lnTo>
                  <a:lnTo>
                    <a:pt x="294822" y="2039545"/>
                  </a:lnTo>
                  <a:lnTo>
                    <a:pt x="266425" y="2004870"/>
                  </a:lnTo>
                  <a:lnTo>
                    <a:pt x="239268" y="1969140"/>
                  </a:lnTo>
                  <a:lnTo>
                    <a:pt x="213384" y="1932389"/>
                  </a:lnTo>
                  <a:lnTo>
                    <a:pt x="188808" y="1894650"/>
                  </a:lnTo>
                  <a:lnTo>
                    <a:pt x="165574" y="1855959"/>
                  </a:lnTo>
                  <a:lnTo>
                    <a:pt x="143715" y="1816349"/>
                  </a:lnTo>
                  <a:lnTo>
                    <a:pt x="123264" y="1775855"/>
                  </a:lnTo>
                  <a:lnTo>
                    <a:pt x="104255" y="1734510"/>
                  </a:lnTo>
                  <a:lnTo>
                    <a:pt x="86723" y="1692350"/>
                  </a:lnTo>
                  <a:lnTo>
                    <a:pt x="70701" y="1649409"/>
                  </a:lnTo>
                  <a:lnTo>
                    <a:pt x="56222" y="1605720"/>
                  </a:lnTo>
                  <a:lnTo>
                    <a:pt x="43320" y="1561319"/>
                  </a:lnTo>
                  <a:lnTo>
                    <a:pt x="32029" y="1516238"/>
                  </a:lnTo>
                  <a:lnTo>
                    <a:pt x="22382" y="1470514"/>
                  </a:lnTo>
                  <a:lnTo>
                    <a:pt x="14414" y="1424179"/>
                  </a:lnTo>
                  <a:lnTo>
                    <a:pt x="8158" y="1377269"/>
                  </a:lnTo>
                  <a:lnTo>
                    <a:pt x="3648" y="1329817"/>
                  </a:lnTo>
                  <a:lnTo>
                    <a:pt x="917" y="1281858"/>
                  </a:lnTo>
                  <a:lnTo>
                    <a:pt x="0" y="1233425"/>
                  </a:lnTo>
                  <a:close/>
                </a:path>
              </a:pathLst>
            </a:custGeom>
            <a:ln w="62825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884057" y="3496837"/>
              <a:ext cx="956934" cy="1834240"/>
            </a:xfrm>
            <a:prstGeom prst="rect">
              <a:avLst/>
            </a:prstGeom>
          </p:spPr>
        </p:pic>
        <p:sp>
          <p:nvSpPr>
            <p:cNvPr id="21" name="object 21"/>
            <p:cNvSpPr/>
            <p:nvPr/>
          </p:nvSpPr>
          <p:spPr>
            <a:xfrm>
              <a:off x="12884057" y="3496837"/>
              <a:ext cx="956944" cy="1834514"/>
            </a:xfrm>
            <a:custGeom>
              <a:avLst/>
              <a:gdLst/>
              <a:ahLst/>
              <a:cxnLst/>
              <a:rect l="l" t="t" r="r" b="b"/>
              <a:pathLst>
                <a:path w="956944" h="1834514">
                  <a:moveTo>
                    <a:pt x="0" y="917120"/>
                  </a:moveTo>
                  <a:lnTo>
                    <a:pt x="1103" y="854328"/>
                  </a:lnTo>
                  <a:lnTo>
                    <a:pt x="4367" y="792672"/>
                  </a:lnTo>
                  <a:lnTo>
                    <a:pt x="9720" y="732288"/>
                  </a:lnTo>
                  <a:lnTo>
                    <a:pt x="17091" y="673313"/>
                  </a:lnTo>
                  <a:lnTo>
                    <a:pt x="26408" y="615883"/>
                  </a:lnTo>
                  <a:lnTo>
                    <a:pt x="37600" y="560135"/>
                  </a:lnTo>
                  <a:lnTo>
                    <a:pt x="50596" y="506206"/>
                  </a:lnTo>
                  <a:lnTo>
                    <a:pt x="65324" y="454232"/>
                  </a:lnTo>
                  <a:lnTo>
                    <a:pt x="81714" y="404349"/>
                  </a:lnTo>
                  <a:lnTo>
                    <a:pt x="99694" y="356695"/>
                  </a:lnTo>
                  <a:lnTo>
                    <a:pt x="119193" y="311406"/>
                  </a:lnTo>
                  <a:lnTo>
                    <a:pt x="140140" y="268618"/>
                  </a:lnTo>
                  <a:lnTo>
                    <a:pt x="162462" y="228468"/>
                  </a:lnTo>
                  <a:lnTo>
                    <a:pt x="186090" y="191093"/>
                  </a:lnTo>
                  <a:lnTo>
                    <a:pt x="210952" y="156629"/>
                  </a:lnTo>
                  <a:lnTo>
                    <a:pt x="236976" y="125213"/>
                  </a:lnTo>
                  <a:lnTo>
                    <a:pt x="264091" y="96982"/>
                  </a:lnTo>
                  <a:lnTo>
                    <a:pt x="321310" y="50619"/>
                  </a:lnTo>
                  <a:lnTo>
                    <a:pt x="382040" y="18632"/>
                  </a:lnTo>
                  <a:lnTo>
                    <a:pt x="445709" y="2115"/>
                  </a:lnTo>
                  <a:lnTo>
                    <a:pt x="478468" y="0"/>
                  </a:lnTo>
                  <a:lnTo>
                    <a:pt x="511227" y="2115"/>
                  </a:lnTo>
                  <a:lnTo>
                    <a:pt x="574896" y="18632"/>
                  </a:lnTo>
                  <a:lnTo>
                    <a:pt x="635625" y="50619"/>
                  </a:lnTo>
                  <a:lnTo>
                    <a:pt x="692845" y="96982"/>
                  </a:lnTo>
                  <a:lnTo>
                    <a:pt x="719960" y="125213"/>
                  </a:lnTo>
                  <a:lnTo>
                    <a:pt x="745984" y="156629"/>
                  </a:lnTo>
                  <a:lnTo>
                    <a:pt x="770846" y="191093"/>
                  </a:lnTo>
                  <a:lnTo>
                    <a:pt x="794473" y="228468"/>
                  </a:lnTo>
                  <a:lnTo>
                    <a:pt x="816796" y="268618"/>
                  </a:lnTo>
                  <a:lnTo>
                    <a:pt x="837743" y="311406"/>
                  </a:lnTo>
                  <a:lnTo>
                    <a:pt x="857241" y="356695"/>
                  </a:lnTo>
                  <a:lnTo>
                    <a:pt x="875221" y="404349"/>
                  </a:lnTo>
                  <a:lnTo>
                    <a:pt x="891611" y="454232"/>
                  </a:lnTo>
                  <a:lnTo>
                    <a:pt x="906340" y="506206"/>
                  </a:lnTo>
                  <a:lnTo>
                    <a:pt x="919336" y="560135"/>
                  </a:lnTo>
                  <a:lnTo>
                    <a:pt x="930528" y="615883"/>
                  </a:lnTo>
                  <a:lnTo>
                    <a:pt x="939845" y="673313"/>
                  </a:lnTo>
                  <a:lnTo>
                    <a:pt x="947215" y="732288"/>
                  </a:lnTo>
                  <a:lnTo>
                    <a:pt x="952568" y="792672"/>
                  </a:lnTo>
                  <a:lnTo>
                    <a:pt x="955832" y="854328"/>
                  </a:lnTo>
                  <a:lnTo>
                    <a:pt x="956936" y="917120"/>
                  </a:lnTo>
                  <a:lnTo>
                    <a:pt x="955832" y="979911"/>
                  </a:lnTo>
                  <a:lnTo>
                    <a:pt x="952568" y="1041567"/>
                  </a:lnTo>
                  <a:lnTo>
                    <a:pt x="947215" y="1101951"/>
                  </a:lnTo>
                  <a:lnTo>
                    <a:pt x="939845" y="1160926"/>
                  </a:lnTo>
                  <a:lnTo>
                    <a:pt x="930528" y="1218356"/>
                  </a:lnTo>
                  <a:lnTo>
                    <a:pt x="919336" y="1274104"/>
                  </a:lnTo>
                  <a:lnTo>
                    <a:pt x="906340" y="1328034"/>
                  </a:lnTo>
                  <a:lnTo>
                    <a:pt x="891611" y="1380008"/>
                  </a:lnTo>
                  <a:lnTo>
                    <a:pt x="875221" y="1429890"/>
                  </a:lnTo>
                  <a:lnTo>
                    <a:pt x="857241" y="1477544"/>
                  </a:lnTo>
                  <a:lnTo>
                    <a:pt x="837743" y="1522834"/>
                  </a:lnTo>
                  <a:lnTo>
                    <a:pt x="816796" y="1565622"/>
                  </a:lnTo>
                  <a:lnTo>
                    <a:pt x="794473" y="1605771"/>
                  </a:lnTo>
                  <a:lnTo>
                    <a:pt x="770846" y="1643146"/>
                  </a:lnTo>
                  <a:lnTo>
                    <a:pt x="745984" y="1677610"/>
                  </a:lnTo>
                  <a:lnTo>
                    <a:pt x="719960" y="1709026"/>
                  </a:lnTo>
                  <a:lnTo>
                    <a:pt x="692845" y="1737258"/>
                  </a:lnTo>
                  <a:lnTo>
                    <a:pt x="635625" y="1783621"/>
                  </a:lnTo>
                  <a:lnTo>
                    <a:pt x="574896" y="1815607"/>
                  </a:lnTo>
                  <a:lnTo>
                    <a:pt x="511227" y="1832124"/>
                  </a:lnTo>
                  <a:lnTo>
                    <a:pt x="478468" y="1834240"/>
                  </a:lnTo>
                  <a:lnTo>
                    <a:pt x="445709" y="1832124"/>
                  </a:lnTo>
                  <a:lnTo>
                    <a:pt x="382040" y="1815607"/>
                  </a:lnTo>
                  <a:lnTo>
                    <a:pt x="321310" y="1783621"/>
                  </a:lnTo>
                  <a:lnTo>
                    <a:pt x="264091" y="1737258"/>
                  </a:lnTo>
                  <a:lnTo>
                    <a:pt x="236976" y="1709026"/>
                  </a:lnTo>
                  <a:lnTo>
                    <a:pt x="210952" y="1677610"/>
                  </a:lnTo>
                  <a:lnTo>
                    <a:pt x="186090" y="1643146"/>
                  </a:lnTo>
                  <a:lnTo>
                    <a:pt x="162462" y="1605771"/>
                  </a:lnTo>
                  <a:lnTo>
                    <a:pt x="140140" y="1565622"/>
                  </a:lnTo>
                  <a:lnTo>
                    <a:pt x="119193" y="1522834"/>
                  </a:lnTo>
                  <a:lnTo>
                    <a:pt x="99694" y="1477544"/>
                  </a:lnTo>
                  <a:lnTo>
                    <a:pt x="81714" y="1429890"/>
                  </a:lnTo>
                  <a:lnTo>
                    <a:pt x="65324" y="1380008"/>
                  </a:lnTo>
                  <a:lnTo>
                    <a:pt x="50596" y="1328034"/>
                  </a:lnTo>
                  <a:lnTo>
                    <a:pt x="37600" y="1274104"/>
                  </a:lnTo>
                  <a:lnTo>
                    <a:pt x="26408" y="1218356"/>
                  </a:lnTo>
                  <a:lnTo>
                    <a:pt x="17091" y="1160926"/>
                  </a:lnTo>
                  <a:lnTo>
                    <a:pt x="9720" y="1101951"/>
                  </a:lnTo>
                  <a:lnTo>
                    <a:pt x="4367" y="1041567"/>
                  </a:lnTo>
                  <a:lnTo>
                    <a:pt x="1103" y="979911"/>
                  </a:lnTo>
                  <a:lnTo>
                    <a:pt x="0" y="917120"/>
                  </a:lnTo>
                  <a:close/>
                </a:path>
              </a:pathLst>
            </a:custGeom>
            <a:ln w="62825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11127264" y="3798702"/>
            <a:ext cx="4126229" cy="28816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054100">
              <a:lnSpc>
                <a:spcPct val="100000"/>
              </a:lnSpc>
              <a:spcBef>
                <a:spcPts val="95"/>
              </a:spcBef>
              <a:tabLst>
                <a:tab pos="2943860" algn="l"/>
              </a:tabLst>
            </a:pPr>
            <a:r>
              <a:rPr sz="6600" spc="-5" dirty="0">
                <a:latin typeface="Calibri"/>
                <a:cs typeface="Calibri"/>
              </a:rPr>
              <a:t>A	B</a:t>
            </a:r>
            <a:endParaRPr sz="66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7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4950" spc="-5" dirty="0">
                <a:latin typeface="Calibri"/>
                <a:cs typeface="Calibri"/>
              </a:rPr>
              <a:t>Right</a:t>
            </a:r>
            <a:r>
              <a:rPr sz="4950" spc="-40" dirty="0">
                <a:latin typeface="Calibri"/>
                <a:cs typeface="Calibri"/>
              </a:rPr>
              <a:t> </a:t>
            </a:r>
            <a:r>
              <a:rPr sz="4950" spc="-5" dirty="0">
                <a:latin typeface="Calibri"/>
                <a:cs typeface="Calibri"/>
              </a:rPr>
              <a:t>Outer</a:t>
            </a:r>
            <a:r>
              <a:rPr sz="4950" spc="-35" dirty="0">
                <a:latin typeface="Calibri"/>
                <a:cs typeface="Calibri"/>
              </a:rPr>
              <a:t> </a:t>
            </a:r>
            <a:r>
              <a:rPr sz="4950" spc="-5" dirty="0">
                <a:latin typeface="Calibri"/>
                <a:cs typeface="Calibri"/>
              </a:rPr>
              <a:t>Join</a:t>
            </a:r>
            <a:endParaRPr sz="4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2" y="2018042"/>
            <a:ext cx="16160115" cy="1728470"/>
          </a:xfrm>
          <a:prstGeom prst="rect">
            <a:avLst/>
          </a:prstGeom>
        </p:spPr>
        <p:txBody>
          <a:bodyPr vert="horz" wrap="square" lIns="0" tIns="2406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95"/>
              </a:spcBef>
            </a:pPr>
            <a:r>
              <a:rPr sz="4950" spc="40" dirty="0">
                <a:latin typeface="Arial MT"/>
                <a:cs typeface="Arial MT"/>
              </a:rPr>
              <a:t>Left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Outer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Join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345"/>
              </a:spcBef>
            </a:pPr>
            <a:r>
              <a:rPr sz="3600" spc="10" dirty="0">
                <a:latin typeface="Courier New"/>
                <a:cs typeface="Courier New"/>
              </a:rPr>
              <a:t>SELECT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LastName, Firstname, count(OrderID) as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55" dirty="0">
                <a:latin typeface="Arial MT"/>
                <a:cs typeface="Arial MT"/>
              </a:rPr>
              <a:t>"</a:t>
            </a:r>
            <a:r>
              <a:rPr sz="3600" spc="55" dirty="0">
                <a:latin typeface="Courier New"/>
                <a:cs typeface="Courier New"/>
              </a:rPr>
              <a:t>Order</a:t>
            </a:r>
            <a:r>
              <a:rPr sz="3600" spc="10" dirty="0">
                <a:latin typeface="Courier New"/>
                <a:cs typeface="Courier New"/>
              </a:rPr>
              <a:t> </a:t>
            </a:r>
            <a:r>
              <a:rPr sz="3600" spc="55" dirty="0">
                <a:latin typeface="Courier New"/>
                <a:cs typeface="Courier New"/>
              </a:rPr>
              <a:t>Total</a:t>
            </a:r>
            <a:r>
              <a:rPr sz="3600" spc="55" dirty="0">
                <a:latin typeface="Arial MT"/>
                <a:cs typeface="Arial MT"/>
              </a:rPr>
              <a:t>"</a:t>
            </a:r>
            <a:endParaRPr sz="36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68756" y="3710746"/>
            <a:ext cx="9967595" cy="15335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68730" marR="5080" indent="-1256665">
              <a:lnSpc>
                <a:spcPct val="137400"/>
              </a:lnSpc>
              <a:spcBef>
                <a:spcPts val="95"/>
              </a:spcBef>
            </a:pPr>
            <a:r>
              <a:rPr sz="3600" spc="10" dirty="0">
                <a:latin typeface="Courier New"/>
                <a:cs typeface="Courier New"/>
              </a:rPr>
              <a:t>FROM "alanparadise/nw"."employees" </a:t>
            </a:r>
            <a:r>
              <a:rPr sz="3600" spc="15" dirty="0">
                <a:latin typeface="Courier New"/>
                <a:cs typeface="Courier New"/>
              </a:rPr>
              <a:t>E </a:t>
            </a:r>
            <a:r>
              <a:rPr sz="3600" spc="-215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"alanparadise/nw"."orders"</a:t>
            </a:r>
            <a:r>
              <a:rPr sz="3600" spc="-5" dirty="0">
                <a:latin typeface="Courier New"/>
                <a:cs typeface="Courier New"/>
              </a:rPr>
              <a:t> </a:t>
            </a:r>
            <a:r>
              <a:rPr sz="3600" spc="15" dirty="0">
                <a:latin typeface="Courier New"/>
                <a:cs typeface="Courier New"/>
              </a:rPr>
              <a:t>O</a:t>
            </a:r>
            <a:endParaRPr sz="36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399725" y="4008933"/>
            <a:ext cx="4142740" cy="52387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685"/>
              </a:lnSpc>
            </a:pPr>
            <a:r>
              <a:rPr sz="3600" spc="10" dirty="0">
                <a:latin typeface="Courier New"/>
                <a:cs typeface="Courier New"/>
              </a:rPr>
              <a:t>LEFT</a:t>
            </a:r>
            <a:r>
              <a:rPr sz="3600" spc="-1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OUTER</a:t>
            </a:r>
            <a:r>
              <a:rPr sz="3600" spc="-1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JOIN</a:t>
            </a:r>
            <a:endParaRPr sz="36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81456" y="5506270"/>
            <a:ext cx="8837930" cy="52387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685"/>
              </a:lnSpc>
              <a:tabLst>
                <a:tab pos="4694555" algn="l"/>
                <a:tab pos="5523230" algn="l"/>
              </a:tabLst>
            </a:pPr>
            <a:r>
              <a:rPr sz="3600" spc="10" dirty="0">
                <a:latin typeface="Courier New"/>
                <a:cs typeface="Courier New"/>
              </a:rPr>
              <a:t>o</a:t>
            </a:r>
            <a:r>
              <a:rPr sz="3600" spc="15" dirty="0">
                <a:latin typeface="Courier New"/>
                <a:cs typeface="Courier New"/>
              </a:rPr>
              <a:t>n</a:t>
            </a:r>
            <a:r>
              <a:rPr sz="3600" spc="10" dirty="0">
                <a:latin typeface="Courier New"/>
                <a:cs typeface="Courier New"/>
              </a:rPr>
              <a:t> E.employeei</a:t>
            </a:r>
            <a:r>
              <a:rPr sz="3600" spc="15" dirty="0">
                <a:latin typeface="Courier New"/>
                <a:cs typeface="Courier New"/>
              </a:rPr>
              <a:t>d</a:t>
            </a:r>
            <a:r>
              <a:rPr sz="3600" dirty="0">
                <a:latin typeface="Courier New"/>
                <a:cs typeface="Courier New"/>
              </a:rPr>
              <a:t>	</a:t>
            </a:r>
            <a:r>
              <a:rPr sz="3600" spc="15" dirty="0">
                <a:latin typeface="Courier New"/>
                <a:cs typeface="Courier New"/>
              </a:rPr>
              <a:t>=</a:t>
            </a:r>
            <a:r>
              <a:rPr sz="3600" dirty="0">
                <a:latin typeface="Courier New"/>
                <a:cs typeface="Courier New"/>
              </a:rPr>
              <a:t>	</a:t>
            </a:r>
            <a:r>
              <a:rPr sz="3600" spc="10" dirty="0">
                <a:latin typeface="Courier New"/>
                <a:cs typeface="Courier New"/>
              </a:rPr>
              <a:t>O.employeeid</a:t>
            </a:r>
            <a:endParaRPr sz="36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4852" y="5972457"/>
            <a:ext cx="16085185" cy="39319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66445" marR="7578725">
              <a:lnSpc>
                <a:spcPct val="135600"/>
              </a:lnSpc>
              <a:spcBef>
                <a:spcPts val="90"/>
              </a:spcBef>
            </a:pPr>
            <a:r>
              <a:rPr sz="3600" spc="10" dirty="0">
                <a:latin typeface="Courier New"/>
                <a:cs typeface="Courier New"/>
              </a:rPr>
              <a:t>GROUP BY LastName, FirstName </a:t>
            </a:r>
            <a:r>
              <a:rPr sz="3600" spc="-215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Order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By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5" dirty="0">
                <a:latin typeface="Courier New"/>
                <a:cs typeface="Courier New"/>
              </a:rPr>
              <a:t>3</a:t>
            </a:r>
            <a:r>
              <a:rPr sz="3600" spc="10" dirty="0">
                <a:latin typeface="Courier New"/>
                <a:cs typeface="Courier New"/>
              </a:rPr>
              <a:t> desc;</a:t>
            </a:r>
            <a:endParaRPr sz="3600">
              <a:latin typeface="Courier New"/>
              <a:cs typeface="Courier New"/>
            </a:endParaRPr>
          </a:p>
          <a:p>
            <a:pPr marL="12700" marR="5080">
              <a:lnSpc>
                <a:spcPts val="4870"/>
              </a:lnSpc>
              <a:spcBef>
                <a:spcPts val="2235"/>
              </a:spcBef>
            </a:pPr>
            <a:r>
              <a:rPr sz="4450" spc="-15" dirty="0">
                <a:latin typeface="Arial MT"/>
                <a:cs typeface="Arial MT"/>
              </a:rPr>
              <a:t>Returns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matching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rows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60" dirty="0">
                <a:latin typeface="Arial MT"/>
                <a:cs typeface="Arial MT"/>
              </a:rPr>
              <a:t>from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orders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table,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and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30" dirty="0">
                <a:latin typeface="Arial MT"/>
                <a:cs typeface="Arial MT"/>
              </a:rPr>
              <a:t>ALL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rows </a:t>
            </a:r>
            <a:r>
              <a:rPr sz="4450" spc="-1225" dirty="0">
                <a:latin typeface="Arial MT"/>
                <a:cs typeface="Arial MT"/>
              </a:rPr>
              <a:t> </a:t>
            </a:r>
            <a:r>
              <a:rPr sz="4450" spc="60" dirty="0">
                <a:latin typeface="Arial MT"/>
                <a:cs typeface="Arial MT"/>
              </a:rPr>
              <a:t>from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" dirty="0">
                <a:latin typeface="Arial MT"/>
                <a:cs typeface="Arial MT"/>
              </a:rPr>
              <a:t>employees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30" dirty="0">
                <a:latin typeface="Arial MT"/>
                <a:cs typeface="Arial MT"/>
              </a:rPr>
              <a:t>table</a:t>
            </a:r>
            <a:endParaRPr sz="4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735"/>
              </a:spcBef>
            </a:pPr>
            <a:r>
              <a:rPr sz="4450" spc="-25" dirty="0">
                <a:latin typeface="Arial MT"/>
                <a:cs typeface="Arial MT"/>
              </a:rPr>
              <a:t>Will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show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30" dirty="0">
                <a:latin typeface="Arial MT"/>
                <a:cs typeface="Arial MT"/>
              </a:rPr>
              <a:t>any</a:t>
            </a:r>
            <a:r>
              <a:rPr sz="4450" spc="5" dirty="0">
                <a:latin typeface="Arial MT"/>
                <a:cs typeface="Arial MT"/>
              </a:rPr>
              <a:t> employees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75" dirty="0">
                <a:latin typeface="Arial MT"/>
                <a:cs typeface="Arial MT"/>
              </a:rPr>
              <a:t>with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35" dirty="0">
                <a:latin typeface="Arial MT"/>
                <a:cs typeface="Arial MT"/>
              </a:rPr>
              <a:t>no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orders.</a:t>
            </a:r>
            <a:endParaRPr sz="44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2" y="2018042"/>
            <a:ext cx="16160115" cy="1728470"/>
          </a:xfrm>
          <a:prstGeom prst="rect">
            <a:avLst/>
          </a:prstGeom>
        </p:spPr>
        <p:txBody>
          <a:bodyPr vert="horz" wrap="square" lIns="0" tIns="2406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95"/>
              </a:spcBef>
            </a:pPr>
            <a:r>
              <a:rPr sz="4950" spc="15" dirty="0">
                <a:latin typeface="Arial MT"/>
                <a:cs typeface="Arial MT"/>
              </a:rPr>
              <a:t>Right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Outer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Join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345"/>
              </a:spcBef>
            </a:pPr>
            <a:r>
              <a:rPr sz="3600" spc="10" dirty="0">
                <a:latin typeface="Courier New"/>
                <a:cs typeface="Courier New"/>
              </a:rPr>
              <a:t>SELECT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LastName, Firstname, count(OrderID) as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55" dirty="0">
                <a:latin typeface="Arial MT"/>
                <a:cs typeface="Arial MT"/>
              </a:rPr>
              <a:t>"</a:t>
            </a:r>
            <a:r>
              <a:rPr sz="3600" spc="55" dirty="0">
                <a:latin typeface="Courier New"/>
                <a:cs typeface="Courier New"/>
              </a:rPr>
              <a:t>Order</a:t>
            </a:r>
            <a:r>
              <a:rPr sz="3600" spc="10" dirty="0">
                <a:latin typeface="Courier New"/>
                <a:cs typeface="Courier New"/>
              </a:rPr>
              <a:t> </a:t>
            </a:r>
            <a:r>
              <a:rPr sz="3600" spc="55" dirty="0">
                <a:latin typeface="Courier New"/>
                <a:cs typeface="Courier New"/>
              </a:rPr>
              <a:t>Total</a:t>
            </a:r>
            <a:r>
              <a:rPr sz="3600" spc="55" dirty="0">
                <a:latin typeface="Arial MT"/>
                <a:cs typeface="Arial MT"/>
              </a:rPr>
              <a:t>"</a:t>
            </a:r>
            <a:endParaRPr sz="36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68756" y="3710746"/>
            <a:ext cx="9967595" cy="15335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68730" marR="5080" indent="-1256665">
              <a:lnSpc>
                <a:spcPct val="137400"/>
              </a:lnSpc>
              <a:spcBef>
                <a:spcPts val="95"/>
              </a:spcBef>
            </a:pPr>
            <a:r>
              <a:rPr sz="3600" spc="10" dirty="0">
                <a:latin typeface="Courier New"/>
                <a:cs typeface="Courier New"/>
              </a:rPr>
              <a:t>FROM "alanparadise/nw"."employees" </a:t>
            </a:r>
            <a:r>
              <a:rPr sz="3600" spc="15" dirty="0">
                <a:latin typeface="Courier New"/>
                <a:cs typeface="Courier New"/>
              </a:rPr>
              <a:t>E </a:t>
            </a:r>
            <a:r>
              <a:rPr sz="3600" spc="-215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"alanparadise/nw"."orders"</a:t>
            </a:r>
            <a:r>
              <a:rPr sz="3600" spc="-5" dirty="0">
                <a:latin typeface="Courier New"/>
                <a:cs typeface="Courier New"/>
              </a:rPr>
              <a:t> </a:t>
            </a:r>
            <a:r>
              <a:rPr sz="3600" spc="15" dirty="0">
                <a:latin typeface="Courier New"/>
                <a:cs typeface="Courier New"/>
              </a:rPr>
              <a:t>O</a:t>
            </a:r>
            <a:endParaRPr sz="36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399725" y="4008933"/>
            <a:ext cx="4418965" cy="52387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685"/>
              </a:lnSpc>
            </a:pPr>
            <a:r>
              <a:rPr sz="3600" spc="10" dirty="0">
                <a:latin typeface="Courier New"/>
                <a:cs typeface="Courier New"/>
              </a:rPr>
              <a:t>RIGHT</a:t>
            </a:r>
            <a:r>
              <a:rPr sz="3600" spc="-1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OUTER</a:t>
            </a:r>
            <a:r>
              <a:rPr sz="3600" spc="-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JOIN</a:t>
            </a:r>
            <a:endParaRPr sz="36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81456" y="5506270"/>
            <a:ext cx="8837930" cy="52387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685"/>
              </a:lnSpc>
              <a:tabLst>
                <a:tab pos="4694555" algn="l"/>
                <a:tab pos="5523230" algn="l"/>
              </a:tabLst>
            </a:pPr>
            <a:r>
              <a:rPr sz="3600" spc="10" dirty="0">
                <a:latin typeface="Courier New"/>
                <a:cs typeface="Courier New"/>
              </a:rPr>
              <a:t>o</a:t>
            </a:r>
            <a:r>
              <a:rPr sz="3600" spc="15" dirty="0">
                <a:latin typeface="Courier New"/>
                <a:cs typeface="Courier New"/>
              </a:rPr>
              <a:t>n</a:t>
            </a:r>
            <a:r>
              <a:rPr sz="3600" spc="10" dirty="0">
                <a:latin typeface="Courier New"/>
                <a:cs typeface="Courier New"/>
              </a:rPr>
              <a:t> E.employeei</a:t>
            </a:r>
            <a:r>
              <a:rPr sz="3600" spc="15" dirty="0">
                <a:latin typeface="Courier New"/>
                <a:cs typeface="Courier New"/>
              </a:rPr>
              <a:t>d</a:t>
            </a:r>
            <a:r>
              <a:rPr sz="3600" dirty="0">
                <a:latin typeface="Courier New"/>
                <a:cs typeface="Courier New"/>
              </a:rPr>
              <a:t>	</a:t>
            </a:r>
            <a:r>
              <a:rPr sz="3600" spc="15" dirty="0">
                <a:latin typeface="Courier New"/>
                <a:cs typeface="Courier New"/>
              </a:rPr>
              <a:t>=</a:t>
            </a:r>
            <a:r>
              <a:rPr sz="3600" dirty="0">
                <a:latin typeface="Courier New"/>
                <a:cs typeface="Courier New"/>
              </a:rPr>
              <a:t>	</a:t>
            </a:r>
            <a:r>
              <a:rPr sz="3600" spc="10" dirty="0">
                <a:latin typeface="Courier New"/>
                <a:cs typeface="Courier New"/>
              </a:rPr>
              <a:t>O.employeeid</a:t>
            </a:r>
            <a:endParaRPr sz="36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4852" y="5972457"/>
            <a:ext cx="15824835" cy="39319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66445" marR="7318375">
              <a:lnSpc>
                <a:spcPct val="135600"/>
              </a:lnSpc>
              <a:spcBef>
                <a:spcPts val="90"/>
              </a:spcBef>
            </a:pPr>
            <a:r>
              <a:rPr sz="3600" spc="10" dirty="0">
                <a:latin typeface="Courier New"/>
                <a:cs typeface="Courier New"/>
              </a:rPr>
              <a:t>GROUP BY LastName, FirstName </a:t>
            </a:r>
            <a:r>
              <a:rPr sz="3600" spc="-215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Order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By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5" dirty="0">
                <a:latin typeface="Courier New"/>
                <a:cs typeface="Courier New"/>
              </a:rPr>
              <a:t>3</a:t>
            </a:r>
            <a:r>
              <a:rPr sz="3600" spc="10" dirty="0">
                <a:latin typeface="Courier New"/>
                <a:cs typeface="Courier New"/>
              </a:rPr>
              <a:t> desc;</a:t>
            </a:r>
            <a:endParaRPr sz="3600">
              <a:latin typeface="Courier New"/>
              <a:cs typeface="Courier New"/>
            </a:endParaRPr>
          </a:p>
          <a:p>
            <a:pPr marL="12700" marR="5080">
              <a:lnSpc>
                <a:spcPts val="4870"/>
              </a:lnSpc>
              <a:spcBef>
                <a:spcPts val="2235"/>
              </a:spcBef>
            </a:pPr>
            <a:r>
              <a:rPr sz="4450" spc="-15" dirty="0">
                <a:latin typeface="Arial MT"/>
                <a:cs typeface="Arial MT"/>
              </a:rPr>
              <a:t>Returns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matching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rows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60" dirty="0">
                <a:latin typeface="Arial MT"/>
                <a:cs typeface="Arial MT"/>
              </a:rPr>
              <a:t>from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spc="5" dirty="0">
                <a:latin typeface="Arial MT"/>
                <a:cs typeface="Arial MT"/>
              </a:rPr>
              <a:t> employees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table,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and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30" dirty="0">
                <a:latin typeface="Arial MT"/>
                <a:cs typeface="Arial MT"/>
              </a:rPr>
              <a:t>ALL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 </a:t>
            </a:r>
            <a:r>
              <a:rPr sz="4450" spc="-1220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rows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60" dirty="0">
                <a:latin typeface="Arial MT"/>
                <a:cs typeface="Arial MT"/>
              </a:rPr>
              <a:t>from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orders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30" dirty="0">
                <a:latin typeface="Arial MT"/>
                <a:cs typeface="Arial MT"/>
              </a:rPr>
              <a:t>table</a:t>
            </a:r>
            <a:endParaRPr sz="4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735"/>
              </a:spcBef>
            </a:pPr>
            <a:r>
              <a:rPr sz="4450" spc="-25" dirty="0">
                <a:latin typeface="Arial MT"/>
                <a:cs typeface="Arial MT"/>
              </a:rPr>
              <a:t>Will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show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30" dirty="0">
                <a:latin typeface="Arial MT"/>
                <a:cs typeface="Arial MT"/>
              </a:rPr>
              <a:t>any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orders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75" dirty="0">
                <a:latin typeface="Arial MT"/>
                <a:cs typeface="Arial MT"/>
              </a:rPr>
              <a:t>with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35" dirty="0">
                <a:latin typeface="Arial MT"/>
                <a:cs typeface="Arial MT"/>
              </a:rPr>
              <a:t>no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matching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" dirty="0">
                <a:latin typeface="Arial MT"/>
                <a:cs typeface="Arial MT"/>
              </a:rPr>
              <a:t>employee.</a:t>
            </a:r>
            <a:endParaRPr sz="44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2689" y="2419896"/>
            <a:ext cx="12779375" cy="3993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30" dirty="0">
                <a:latin typeface="Arial MT"/>
                <a:cs typeface="Arial MT"/>
              </a:rPr>
              <a:t>Data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Analysis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using</a:t>
            </a:r>
            <a:r>
              <a:rPr sz="4950" spc="-5" dirty="0">
                <a:latin typeface="Arial MT"/>
                <a:cs typeface="Arial MT"/>
              </a:rPr>
              <a:t> Outer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Joins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8050">
              <a:latin typeface="Arial MT"/>
              <a:cs typeface="Arial MT"/>
            </a:endParaRPr>
          </a:p>
          <a:p>
            <a:pPr marL="766445" marR="5080">
              <a:lnSpc>
                <a:spcPts val="5360"/>
              </a:lnSpc>
            </a:pPr>
            <a:r>
              <a:rPr sz="4950" spc="-70" dirty="0">
                <a:latin typeface="Arial MT"/>
                <a:cs typeface="Arial MT"/>
              </a:rPr>
              <a:t>Are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there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orders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nwOrders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table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that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have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an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invalid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reference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Northwinds </a:t>
            </a:r>
            <a:r>
              <a:rPr sz="4950" spc="60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customer?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2" y="2385133"/>
            <a:ext cx="17700625" cy="65417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06680">
              <a:lnSpc>
                <a:spcPct val="100000"/>
              </a:lnSpc>
              <a:spcBef>
                <a:spcPts val="125"/>
              </a:spcBef>
            </a:pPr>
            <a:r>
              <a:rPr sz="3850" spc="-10" dirty="0">
                <a:latin typeface="Arial MT"/>
                <a:cs typeface="Arial MT"/>
              </a:rPr>
              <a:t>Analyzing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10" dirty="0">
                <a:latin typeface="Arial MT"/>
                <a:cs typeface="Arial MT"/>
              </a:rPr>
              <a:t>Orders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and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Customers.</a:t>
            </a:r>
            <a:endParaRPr sz="385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505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3600" spc="10" dirty="0">
                <a:latin typeface="Courier New"/>
                <a:cs typeface="Courier New"/>
              </a:rPr>
              <a:t>SELECT COUNT(customerid)FROM</a:t>
            </a:r>
            <a:r>
              <a:rPr sz="3600" spc="1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"alanparadise/nw"."customers"</a:t>
            </a:r>
            <a:endParaRPr sz="3600" dirty="0">
              <a:latin typeface="Courier New"/>
              <a:cs typeface="Courier New"/>
            </a:endParaRPr>
          </a:p>
          <a:p>
            <a:pPr marL="719455" indent="-707390">
              <a:lnSpc>
                <a:spcPct val="100000"/>
              </a:lnSpc>
              <a:spcBef>
                <a:spcPts val="695"/>
              </a:spcBef>
              <a:buChar char="•"/>
              <a:tabLst>
                <a:tab pos="718820" algn="l"/>
                <a:tab pos="720090" algn="l"/>
              </a:tabLst>
            </a:pPr>
            <a:r>
              <a:rPr sz="3850" spc="-50" dirty="0">
                <a:latin typeface="Arial MT"/>
                <a:cs typeface="Arial MT"/>
              </a:rPr>
              <a:t>There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-40" dirty="0">
                <a:latin typeface="Arial MT"/>
                <a:cs typeface="Arial MT"/>
              </a:rPr>
              <a:t>are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10" dirty="0">
                <a:latin typeface="Arial MT"/>
                <a:cs typeface="Arial MT"/>
              </a:rPr>
              <a:t>87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50" dirty="0">
                <a:latin typeface="Arial MT"/>
                <a:cs typeface="Arial MT"/>
              </a:rPr>
              <a:t>customers</a:t>
            </a:r>
            <a:r>
              <a:rPr sz="3850" spc="5" dirty="0">
                <a:latin typeface="Arial MT"/>
                <a:cs typeface="Arial MT"/>
              </a:rPr>
              <a:t> in </a:t>
            </a:r>
            <a:r>
              <a:rPr sz="3850" spc="30" dirty="0">
                <a:latin typeface="Arial MT"/>
                <a:cs typeface="Arial MT"/>
              </a:rPr>
              <a:t>the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50" dirty="0">
                <a:latin typeface="Arial MT"/>
                <a:cs typeface="Arial MT"/>
              </a:rPr>
              <a:t>customers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35" dirty="0">
                <a:latin typeface="Arial MT"/>
                <a:cs typeface="Arial MT"/>
              </a:rPr>
              <a:t>table</a:t>
            </a:r>
            <a:endParaRPr sz="385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Font typeface="Arial MT"/>
              <a:buChar char="•"/>
            </a:pPr>
            <a:endParaRPr sz="505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3600" spc="10" dirty="0">
                <a:latin typeface="Courier New"/>
                <a:cs typeface="Courier New"/>
              </a:rPr>
              <a:t>SELECT</a:t>
            </a:r>
            <a:r>
              <a:rPr sz="3600" spc="1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COUNT(distinct</a:t>
            </a:r>
            <a:r>
              <a:rPr sz="3600" spc="2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customerid)FROM</a:t>
            </a:r>
            <a:r>
              <a:rPr sz="3600" spc="1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"alanparadise/nw"."orders"</a:t>
            </a:r>
            <a:endParaRPr sz="3600" dirty="0">
              <a:latin typeface="Courier New"/>
              <a:cs typeface="Courier New"/>
            </a:endParaRPr>
          </a:p>
          <a:p>
            <a:pPr marL="719455" indent="-707390">
              <a:lnSpc>
                <a:spcPct val="100000"/>
              </a:lnSpc>
              <a:spcBef>
                <a:spcPts val="615"/>
              </a:spcBef>
              <a:buChar char="•"/>
              <a:tabLst>
                <a:tab pos="718820" algn="l"/>
                <a:tab pos="720090" algn="l"/>
              </a:tabLst>
            </a:pPr>
            <a:r>
              <a:rPr sz="3850" spc="-50" dirty="0">
                <a:latin typeface="Arial MT"/>
                <a:cs typeface="Arial MT"/>
              </a:rPr>
              <a:t>There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-40" dirty="0">
                <a:latin typeface="Arial MT"/>
                <a:cs typeface="Arial MT"/>
              </a:rPr>
              <a:t>are</a:t>
            </a:r>
            <a:r>
              <a:rPr sz="3850" spc="10" dirty="0">
                <a:latin typeface="Arial MT"/>
                <a:cs typeface="Arial MT"/>
              </a:rPr>
              <a:t> 88 </a:t>
            </a:r>
            <a:r>
              <a:rPr sz="3850" spc="75" dirty="0">
                <a:latin typeface="Arial MT"/>
                <a:cs typeface="Arial MT"/>
              </a:rPr>
              <a:t>distinct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50" dirty="0">
                <a:latin typeface="Arial MT"/>
                <a:cs typeface="Arial MT"/>
              </a:rPr>
              <a:t>customers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5" dirty="0">
                <a:latin typeface="Arial MT"/>
                <a:cs typeface="Arial MT"/>
              </a:rPr>
              <a:t>in </a:t>
            </a:r>
            <a:r>
              <a:rPr sz="3850" spc="30" dirty="0">
                <a:latin typeface="Arial MT"/>
                <a:cs typeface="Arial MT"/>
              </a:rPr>
              <a:t>the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orders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35" dirty="0">
                <a:latin typeface="Arial MT"/>
                <a:cs typeface="Arial MT"/>
              </a:rPr>
              <a:t>table</a:t>
            </a:r>
            <a:endParaRPr sz="385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500" dirty="0">
              <a:latin typeface="Arial MT"/>
              <a:cs typeface="Arial MT"/>
            </a:endParaRPr>
          </a:p>
          <a:p>
            <a:pPr marL="106680" marR="12123420">
              <a:lnSpc>
                <a:spcPct val="113900"/>
              </a:lnSpc>
              <a:spcBef>
                <a:spcPts val="5"/>
              </a:spcBef>
            </a:pPr>
            <a:r>
              <a:rPr sz="3850" spc="-30" dirty="0">
                <a:latin typeface="Arial MT"/>
                <a:cs typeface="Arial MT"/>
              </a:rPr>
              <a:t>Is </a:t>
            </a:r>
            <a:r>
              <a:rPr sz="3850" spc="55" dirty="0">
                <a:latin typeface="Arial MT"/>
                <a:cs typeface="Arial MT"/>
              </a:rPr>
              <a:t>my </a:t>
            </a:r>
            <a:r>
              <a:rPr sz="3850" spc="45" dirty="0">
                <a:latin typeface="Arial MT"/>
                <a:cs typeface="Arial MT"/>
              </a:rPr>
              <a:t>data </a:t>
            </a:r>
            <a:r>
              <a:rPr sz="3850" spc="70" dirty="0">
                <a:latin typeface="Arial MT"/>
                <a:cs typeface="Arial MT"/>
              </a:rPr>
              <a:t>corrupt? </a:t>
            </a:r>
            <a:r>
              <a:rPr sz="3850" spc="75" dirty="0">
                <a:latin typeface="Arial MT"/>
                <a:cs typeface="Arial MT"/>
              </a:rPr>
              <a:t> </a:t>
            </a:r>
            <a:r>
              <a:rPr sz="3850" spc="45" dirty="0">
                <a:latin typeface="Arial MT"/>
                <a:cs typeface="Arial MT"/>
              </a:rPr>
              <a:t>What’s</a:t>
            </a:r>
            <a:r>
              <a:rPr sz="3850" spc="-10" dirty="0">
                <a:latin typeface="Arial MT"/>
                <a:cs typeface="Arial MT"/>
              </a:rPr>
              <a:t> </a:t>
            </a:r>
            <a:r>
              <a:rPr sz="3850" spc="50" dirty="0">
                <a:latin typeface="Arial MT"/>
                <a:cs typeface="Arial MT"/>
              </a:rPr>
              <a:t>going</a:t>
            </a:r>
            <a:r>
              <a:rPr sz="3850" spc="-10" dirty="0">
                <a:latin typeface="Arial MT"/>
                <a:cs typeface="Arial MT"/>
              </a:rPr>
              <a:t> </a:t>
            </a:r>
            <a:r>
              <a:rPr sz="3850" spc="45" dirty="0">
                <a:latin typeface="Arial MT"/>
                <a:cs typeface="Arial MT"/>
              </a:rPr>
              <a:t>on</a:t>
            </a:r>
            <a:r>
              <a:rPr sz="3850" spc="-5" dirty="0">
                <a:latin typeface="Arial MT"/>
                <a:cs typeface="Arial MT"/>
              </a:rPr>
              <a:t> </a:t>
            </a:r>
            <a:r>
              <a:rPr sz="3850" spc="-15" dirty="0">
                <a:latin typeface="Arial MT"/>
                <a:cs typeface="Arial MT"/>
              </a:rPr>
              <a:t>here…?</a:t>
            </a:r>
            <a:endParaRPr sz="385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2" y="2406074"/>
            <a:ext cx="16568419" cy="6790055"/>
          </a:xfrm>
          <a:prstGeom prst="rect">
            <a:avLst/>
          </a:prstGeom>
        </p:spPr>
        <p:txBody>
          <a:bodyPr vert="horz" wrap="square" lIns="0" tIns="149225" rIns="0" bIns="0" rtlCol="0">
            <a:spAutoFit/>
          </a:bodyPr>
          <a:lstStyle/>
          <a:p>
            <a:pPr marL="12700" marR="233045">
              <a:lnSpc>
                <a:spcPts val="4530"/>
              </a:lnSpc>
              <a:spcBef>
                <a:spcPts val="1175"/>
              </a:spcBef>
            </a:pPr>
            <a:r>
              <a:rPr sz="4700" spc="-5" dirty="0">
                <a:latin typeface="Arial MT"/>
                <a:cs typeface="Arial MT"/>
              </a:rPr>
              <a:t>Find </a:t>
            </a:r>
            <a:r>
              <a:rPr sz="4700" spc="-35" dirty="0">
                <a:latin typeface="Arial MT"/>
                <a:cs typeface="Arial MT"/>
              </a:rPr>
              <a:t>any </a:t>
            </a:r>
            <a:r>
              <a:rPr sz="4700" spc="25" dirty="0">
                <a:latin typeface="Arial MT"/>
                <a:cs typeface="Arial MT"/>
              </a:rPr>
              <a:t>orders </a:t>
            </a:r>
            <a:r>
              <a:rPr sz="4700" spc="-5" dirty="0">
                <a:latin typeface="Arial MT"/>
                <a:cs typeface="Arial MT"/>
              </a:rPr>
              <a:t>in </a:t>
            </a:r>
            <a:r>
              <a:rPr sz="4700" spc="25" dirty="0">
                <a:latin typeface="Arial MT"/>
                <a:cs typeface="Arial MT"/>
              </a:rPr>
              <a:t>the </a:t>
            </a:r>
            <a:r>
              <a:rPr sz="4700" spc="20" dirty="0">
                <a:latin typeface="Arial MT"/>
                <a:cs typeface="Arial MT"/>
              </a:rPr>
              <a:t>orders </a:t>
            </a:r>
            <a:r>
              <a:rPr sz="4700" spc="30" dirty="0">
                <a:latin typeface="Arial MT"/>
                <a:cs typeface="Arial MT"/>
              </a:rPr>
              <a:t>table whose </a:t>
            </a:r>
            <a:r>
              <a:rPr sz="4700" spc="25" dirty="0">
                <a:latin typeface="Arial MT"/>
                <a:cs typeface="Arial MT"/>
              </a:rPr>
              <a:t>customerID </a:t>
            </a:r>
            <a:r>
              <a:rPr sz="4700" spc="-5" dirty="0">
                <a:latin typeface="Arial MT"/>
                <a:cs typeface="Arial MT"/>
              </a:rPr>
              <a:t>is </a:t>
            </a:r>
            <a:r>
              <a:rPr sz="4700" spc="-90" dirty="0">
                <a:latin typeface="Arial MT"/>
                <a:cs typeface="Arial MT"/>
              </a:rPr>
              <a:t>NOT </a:t>
            </a:r>
            <a:r>
              <a:rPr sz="4700" spc="-1295" dirty="0">
                <a:latin typeface="Arial MT"/>
                <a:cs typeface="Arial MT"/>
              </a:rPr>
              <a:t> </a:t>
            </a:r>
            <a:r>
              <a:rPr sz="4700" spc="-5" dirty="0">
                <a:latin typeface="Arial MT"/>
                <a:cs typeface="Arial MT"/>
              </a:rPr>
              <a:t>in</a:t>
            </a:r>
            <a:r>
              <a:rPr sz="4700" dirty="0">
                <a:latin typeface="Arial MT"/>
                <a:cs typeface="Arial MT"/>
              </a:rPr>
              <a:t> </a:t>
            </a:r>
            <a:r>
              <a:rPr sz="4700" spc="25" dirty="0">
                <a:latin typeface="Arial MT"/>
                <a:cs typeface="Arial MT"/>
              </a:rPr>
              <a:t>the</a:t>
            </a:r>
            <a:r>
              <a:rPr sz="4700" dirty="0">
                <a:latin typeface="Arial MT"/>
                <a:cs typeface="Arial MT"/>
              </a:rPr>
              <a:t> </a:t>
            </a:r>
            <a:r>
              <a:rPr sz="4700" spc="45" dirty="0">
                <a:latin typeface="Arial MT"/>
                <a:cs typeface="Arial MT"/>
              </a:rPr>
              <a:t>customers</a:t>
            </a:r>
            <a:r>
              <a:rPr sz="4700" dirty="0">
                <a:latin typeface="Arial MT"/>
                <a:cs typeface="Arial MT"/>
              </a:rPr>
              <a:t> </a:t>
            </a:r>
            <a:r>
              <a:rPr sz="4700" spc="30" dirty="0">
                <a:latin typeface="Arial MT"/>
                <a:cs typeface="Arial MT"/>
              </a:rPr>
              <a:t>table</a:t>
            </a:r>
            <a:endParaRPr sz="47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  <a:tabLst>
                <a:tab pos="3635375" algn="l"/>
              </a:tabLst>
            </a:pPr>
            <a:r>
              <a:rPr sz="4450" spc="80" dirty="0">
                <a:latin typeface="Arial MT"/>
                <a:cs typeface="Arial MT"/>
              </a:rPr>
              <a:t>Method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45" dirty="0">
                <a:latin typeface="Arial MT"/>
                <a:cs typeface="Arial MT"/>
              </a:rPr>
              <a:t>One:	</a:t>
            </a:r>
            <a:r>
              <a:rPr sz="4450" spc="-30" dirty="0">
                <a:latin typeface="Arial MT"/>
                <a:cs typeface="Arial MT"/>
              </a:rPr>
              <a:t>use</a:t>
            </a:r>
            <a:r>
              <a:rPr sz="4450" spc="-20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a</a:t>
            </a:r>
            <a:r>
              <a:rPr sz="4450" spc="-2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subquery</a:t>
            </a:r>
            <a:endParaRPr sz="4450">
              <a:latin typeface="Arial MT"/>
              <a:cs typeface="Arial MT"/>
            </a:endParaRPr>
          </a:p>
          <a:p>
            <a:pPr marL="671830">
              <a:lnSpc>
                <a:spcPct val="100000"/>
              </a:lnSpc>
              <a:spcBef>
                <a:spcPts val="1265"/>
              </a:spcBef>
            </a:pPr>
            <a:r>
              <a:rPr sz="2950" spc="10" dirty="0">
                <a:latin typeface="Courier New"/>
                <a:cs typeface="Courier New"/>
              </a:rPr>
              <a:t>SELECT</a:t>
            </a:r>
            <a:r>
              <a:rPr sz="2950" spc="-25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DISTINCT</a:t>
            </a:r>
            <a:r>
              <a:rPr sz="2950" spc="-15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customerid</a:t>
            </a:r>
            <a:endParaRPr sz="2950">
              <a:latin typeface="Courier New"/>
              <a:cs typeface="Courier New"/>
            </a:endParaRPr>
          </a:p>
          <a:p>
            <a:pPr marL="2022475" marR="7517765">
              <a:lnSpc>
                <a:spcPts val="4870"/>
              </a:lnSpc>
              <a:spcBef>
                <a:spcPts val="305"/>
              </a:spcBef>
            </a:pPr>
            <a:r>
              <a:rPr sz="2950" spc="10" dirty="0">
                <a:latin typeface="Courier New"/>
                <a:cs typeface="Courier New"/>
              </a:rPr>
              <a:t>FROM</a:t>
            </a:r>
            <a:r>
              <a:rPr sz="2950" spc="-65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"alanparadise/nw"."orders" </a:t>
            </a:r>
            <a:r>
              <a:rPr sz="2950" spc="-1755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WHERE</a:t>
            </a:r>
            <a:r>
              <a:rPr sz="2950" spc="5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customerid</a:t>
            </a:r>
            <a:r>
              <a:rPr sz="2950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NOT</a:t>
            </a:r>
            <a:r>
              <a:rPr sz="2950" spc="5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IN</a:t>
            </a:r>
            <a:r>
              <a:rPr sz="2950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(</a:t>
            </a:r>
            <a:endParaRPr sz="2950">
              <a:latin typeface="Courier New"/>
              <a:cs typeface="Courier New"/>
            </a:endParaRPr>
          </a:p>
          <a:p>
            <a:pPr marL="4032885">
              <a:lnSpc>
                <a:spcPct val="100000"/>
              </a:lnSpc>
              <a:spcBef>
                <a:spcPts val="840"/>
              </a:spcBef>
            </a:pPr>
            <a:r>
              <a:rPr sz="2950" spc="10" dirty="0">
                <a:latin typeface="Courier New"/>
                <a:cs typeface="Courier New"/>
              </a:rPr>
              <a:t>SELECT</a:t>
            </a:r>
            <a:r>
              <a:rPr sz="2950" spc="-5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customerID</a:t>
            </a:r>
            <a:r>
              <a:rPr sz="2950" spc="-5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FROM</a:t>
            </a:r>
            <a:r>
              <a:rPr sz="2950" spc="-5" dirty="0">
                <a:latin typeface="Courier New"/>
                <a:cs typeface="Courier New"/>
              </a:rPr>
              <a:t> </a:t>
            </a:r>
            <a:r>
              <a:rPr sz="2950" spc="10" dirty="0">
                <a:latin typeface="Courier New"/>
                <a:cs typeface="Courier New"/>
              </a:rPr>
              <a:t>"alanparadise/nw"."customers");</a:t>
            </a:r>
            <a:endParaRPr sz="295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33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850">
              <a:latin typeface="Courier New"/>
              <a:cs typeface="Courier New"/>
            </a:endParaRPr>
          </a:p>
          <a:p>
            <a:pPr marL="12700" marR="5080">
              <a:lnSpc>
                <a:spcPct val="79400"/>
              </a:lnSpc>
            </a:pPr>
            <a:r>
              <a:rPr sz="2950" spc="-25" dirty="0">
                <a:latin typeface="Arial MT"/>
                <a:cs typeface="Arial MT"/>
              </a:rPr>
              <a:t>This </a:t>
            </a:r>
            <a:r>
              <a:rPr sz="2950" spc="35" dirty="0">
                <a:latin typeface="Arial MT"/>
                <a:cs typeface="Arial MT"/>
              </a:rPr>
              <a:t>shows </a:t>
            </a:r>
            <a:r>
              <a:rPr sz="2950" spc="5" dirty="0">
                <a:latin typeface="Arial MT"/>
                <a:cs typeface="Arial MT"/>
              </a:rPr>
              <a:t>us </a:t>
            </a:r>
            <a:r>
              <a:rPr sz="2950" spc="-60" dirty="0">
                <a:latin typeface="Arial MT"/>
                <a:cs typeface="Arial MT"/>
              </a:rPr>
              <a:t>FOUR </a:t>
            </a:r>
            <a:r>
              <a:rPr sz="2950" spc="35" dirty="0">
                <a:latin typeface="Arial MT"/>
                <a:cs typeface="Arial MT"/>
              </a:rPr>
              <a:t>customers </a:t>
            </a:r>
            <a:r>
              <a:rPr sz="2950" spc="60" dirty="0">
                <a:latin typeface="Arial MT"/>
                <a:cs typeface="Arial MT"/>
              </a:rPr>
              <a:t>who </a:t>
            </a:r>
            <a:r>
              <a:rPr sz="2950" spc="-20" dirty="0">
                <a:latin typeface="Arial MT"/>
                <a:cs typeface="Arial MT"/>
              </a:rPr>
              <a:t>have </a:t>
            </a:r>
            <a:r>
              <a:rPr sz="2950" spc="25" dirty="0">
                <a:latin typeface="Arial MT"/>
                <a:cs typeface="Arial MT"/>
              </a:rPr>
              <a:t>orders </a:t>
            </a:r>
            <a:r>
              <a:rPr sz="2950" spc="5" dirty="0">
                <a:latin typeface="Arial MT"/>
                <a:cs typeface="Arial MT"/>
              </a:rPr>
              <a:t>in </a:t>
            </a:r>
            <a:r>
              <a:rPr sz="2950" spc="25" dirty="0">
                <a:latin typeface="Arial MT"/>
                <a:cs typeface="Arial MT"/>
              </a:rPr>
              <a:t>the </a:t>
            </a:r>
            <a:r>
              <a:rPr sz="2950" spc="5" dirty="0">
                <a:latin typeface="Arial MT"/>
                <a:cs typeface="Arial MT"/>
              </a:rPr>
              <a:t>Orders </a:t>
            </a:r>
            <a:r>
              <a:rPr sz="2950" spc="25" dirty="0">
                <a:latin typeface="Arial MT"/>
                <a:cs typeface="Arial MT"/>
              </a:rPr>
              <a:t>table </a:t>
            </a:r>
            <a:r>
              <a:rPr sz="2950" spc="45" dirty="0">
                <a:latin typeface="Arial MT"/>
                <a:cs typeface="Arial MT"/>
              </a:rPr>
              <a:t>that </a:t>
            </a:r>
            <a:r>
              <a:rPr sz="2950" spc="-20" dirty="0">
                <a:latin typeface="Arial MT"/>
                <a:cs typeface="Arial MT"/>
              </a:rPr>
              <a:t>have </a:t>
            </a:r>
            <a:r>
              <a:rPr sz="2950" spc="30" dirty="0">
                <a:latin typeface="Arial MT"/>
                <a:cs typeface="Arial MT"/>
              </a:rPr>
              <a:t>no </a:t>
            </a:r>
            <a:r>
              <a:rPr sz="2950" spc="40" dirty="0">
                <a:latin typeface="Arial MT"/>
                <a:cs typeface="Arial MT"/>
              </a:rPr>
              <a:t>matching </a:t>
            </a:r>
            <a:r>
              <a:rPr sz="2950" spc="60" dirty="0">
                <a:latin typeface="Arial MT"/>
                <a:cs typeface="Arial MT"/>
              </a:rPr>
              <a:t>row </a:t>
            </a:r>
            <a:r>
              <a:rPr sz="2950" spc="5" dirty="0">
                <a:latin typeface="Arial MT"/>
                <a:cs typeface="Arial MT"/>
              </a:rPr>
              <a:t>in </a:t>
            </a:r>
            <a:r>
              <a:rPr sz="2950" spc="-805" dirty="0">
                <a:latin typeface="Arial MT"/>
                <a:cs typeface="Arial MT"/>
              </a:rPr>
              <a:t> </a:t>
            </a:r>
            <a:r>
              <a:rPr sz="2950" spc="20" dirty="0">
                <a:latin typeface="Arial MT"/>
                <a:cs typeface="Arial MT"/>
              </a:rPr>
              <a:t>the</a:t>
            </a:r>
            <a:r>
              <a:rPr sz="2950" dirty="0">
                <a:latin typeface="Arial MT"/>
                <a:cs typeface="Arial MT"/>
              </a:rPr>
              <a:t> </a:t>
            </a:r>
            <a:r>
              <a:rPr sz="2950" spc="25" dirty="0">
                <a:latin typeface="Arial MT"/>
                <a:cs typeface="Arial MT"/>
              </a:rPr>
              <a:t>Customers</a:t>
            </a:r>
            <a:r>
              <a:rPr sz="2950" dirty="0">
                <a:latin typeface="Arial MT"/>
                <a:cs typeface="Arial MT"/>
              </a:rPr>
              <a:t> </a:t>
            </a:r>
            <a:r>
              <a:rPr sz="2950" spc="25" dirty="0">
                <a:latin typeface="Arial MT"/>
                <a:cs typeface="Arial MT"/>
              </a:rPr>
              <a:t>table</a:t>
            </a:r>
            <a:endParaRPr sz="2950">
              <a:latin typeface="Arial MT"/>
              <a:cs typeface="Arial MT"/>
            </a:endParaRPr>
          </a:p>
          <a:p>
            <a:pPr marL="6043295">
              <a:lnSpc>
                <a:spcPct val="100000"/>
              </a:lnSpc>
              <a:spcBef>
                <a:spcPts val="1055"/>
              </a:spcBef>
              <a:tabLst>
                <a:tab pos="7802245" algn="l"/>
              </a:tabLst>
            </a:pPr>
            <a:r>
              <a:rPr sz="3300" spc="-10" dirty="0">
                <a:latin typeface="Courier New"/>
                <a:cs typeface="Courier New"/>
              </a:rPr>
              <a:t>BONAP	BSBEV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LACOR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LAMAI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843788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65" dirty="0"/>
              <a:t>Query</a:t>
            </a:r>
            <a:r>
              <a:rPr spc="-285" dirty="0"/>
              <a:t> </a:t>
            </a:r>
            <a:r>
              <a:rPr spc="-225" dirty="0"/>
              <a:t>Tuning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616187" y="2241472"/>
            <a:ext cx="14773910" cy="6202680"/>
          </a:xfrm>
          <a:prstGeom prst="rect">
            <a:avLst/>
          </a:prstGeom>
        </p:spPr>
        <p:txBody>
          <a:bodyPr vert="horz" wrap="square" lIns="0" tIns="106045" rIns="0" bIns="0" rtlCol="0">
            <a:spAutoFit/>
          </a:bodyPr>
          <a:lstStyle/>
          <a:p>
            <a:pPr marL="12700" marR="5080">
              <a:lnSpc>
                <a:spcPts val="5260"/>
              </a:lnSpc>
              <a:spcBef>
                <a:spcPts val="835"/>
              </a:spcBef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optimizer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calculates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35" dirty="0">
                <a:latin typeface="Arial MT"/>
                <a:cs typeface="Arial MT"/>
              </a:rPr>
              <a:t>LEAST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95" dirty="0">
                <a:latin typeface="Arial MT"/>
                <a:cs typeface="Arial MT"/>
              </a:rPr>
              <a:t>COST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execution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plan.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4730"/>
              </a:spcBef>
            </a:pPr>
            <a:r>
              <a:rPr sz="4950" spc="-20" dirty="0">
                <a:latin typeface="Arial MT"/>
                <a:cs typeface="Arial MT"/>
              </a:rPr>
              <a:t>Goals: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ts val="5600"/>
              </a:lnSpc>
              <a:spcBef>
                <a:spcPts val="4784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5" dirty="0">
                <a:latin typeface="Arial MT"/>
                <a:cs typeface="Arial MT"/>
              </a:rPr>
              <a:t>Fastest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run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time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ts val="5315"/>
              </a:lnSpc>
              <a:buChar char="•"/>
              <a:tabLst>
                <a:tab pos="718820" algn="l"/>
                <a:tab pos="720090" algn="l"/>
              </a:tabLst>
            </a:pPr>
            <a:r>
              <a:rPr sz="4950" spc="5" dirty="0">
                <a:latin typeface="Arial MT"/>
                <a:cs typeface="Arial MT"/>
              </a:rPr>
              <a:t>Minimize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use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server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resources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ts val="5360"/>
              </a:lnSpc>
              <a:buChar char="•"/>
              <a:tabLst>
                <a:tab pos="718820" algn="l"/>
                <a:tab pos="720090" algn="l"/>
              </a:tabLst>
            </a:pPr>
            <a:r>
              <a:rPr sz="4950" spc="5" dirty="0">
                <a:latin typeface="Arial MT"/>
                <a:cs typeface="Arial MT"/>
              </a:rPr>
              <a:t>Minimize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Disk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I/O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ts val="5650"/>
              </a:lnSpc>
              <a:buChar char="•"/>
              <a:tabLst>
                <a:tab pos="718820" algn="l"/>
                <a:tab pos="720090" algn="l"/>
              </a:tabLst>
            </a:pPr>
            <a:r>
              <a:rPr sz="4950" spc="-35" dirty="0">
                <a:latin typeface="Arial MT"/>
                <a:cs typeface="Arial MT"/>
              </a:rPr>
              <a:t>Use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indexes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if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possible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2" y="2415289"/>
            <a:ext cx="16711294" cy="6991350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12700" marR="5080">
              <a:lnSpc>
                <a:spcPts val="4210"/>
              </a:lnSpc>
              <a:spcBef>
                <a:spcPts val="1100"/>
              </a:spcBef>
            </a:pPr>
            <a:r>
              <a:rPr sz="4350" spc="5" dirty="0">
                <a:latin typeface="Arial MT"/>
                <a:cs typeface="Arial MT"/>
              </a:rPr>
              <a:t>Find</a:t>
            </a:r>
            <a:r>
              <a:rPr sz="4350" dirty="0">
                <a:latin typeface="Arial MT"/>
                <a:cs typeface="Arial MT"/>
              </a:rPr>
              <a:t> </a:t>
            </a:r>
            <a:r>
              <a:rPr sz="4350" spc="-20" dirty="0">
                <a:latin typeface="Arial MT"/>
                <a:cs typeface="Arial MT"/>
              </a:rPr>
              <a:t>any</a:t>
            </a:r>
            <a:r>
              <a:rPr sz="4350" spc="10" dirty="0">
                <a:latin typeface="Arial MT"/>
                <a:cs typeface="Arial MT"/>
              </a:rPr>
              <a:t> </a:t>
            </a:r>
            <a:r>
              <a:rPr sz="4350" spc="30" dirty="0">
                <a:latin typeface="Arial MT"/>
                <a:cs typeface="Arial MT"/>
              </a:rPr>
              <a:t>orders</a:t>
            </a:r>
            <a:r>
              <a:rPr sz="4350" spc="5" dirty="0">
                <a:latin typeface="Arial MT"/>
                <a:cs typeface="Arial MT"/>
              </a:rPr>
              <a:t> </a:t>
            </a:r>
            <a:r>
              <a:rPr sz="4350" dirty="0">
                <a:latin typeface="Arial MT"/>
                <a:cs typeface="Arial MT"/>
              </a:rPr>
              <a:t>in</a:t>
            </a:r>
            <a:r>
              <a:rPr sz="4350" spc="15" dirty="0">
                <a:latin typeface="Arial MT"/>
                <a:cs typeface="Arial MT"/>
              </a:rPr>
              <a:t> </a:t>
            </a:r>
            <a:r>
              <a:rPr sz="4350" spc="35" dirty="0">
                <a:latin typeface="Arial MT"/>
                <a:cs typeface="Arial MT"/>
              </a:rPr>
              <a:t>the</a:t>
            </a:r>
            <a:r>
              <a:rPr sz="4350" spc="10" dirty="0">
                <a:latin typeface="Arial MT"/>
                <a:cs typeface="Arial MT"/>
              </a:rPr>
              <a:t> </a:t>
            </a:r>
            <a:r>
              <a:rPr sz="4350" spc="30" dirty="0">
                <a:latin typeface="Arial MT"/>
                <a:cs typeface="Arial MT"/>
              </a:rPr>
              <a:t>orders</a:t>
            </a:r>
            <a:r>
              <a:rPr sz="4350" spc="15" dirty="0">
                <a:latin typeface="Arial MT"/>
                <a:cs typeface="Arial MT"/>
              </a:rPr>
              <a:t> </a:t>
            </a:r>
            <a:r>
              <a:rPr sz="4350" spc="35" dirty="0">
                <a:latin typeface="Arial MT"/>
                <a:cs typeface="Arial MT"/>
              </a:rPr>
              <a:t>table</a:t>
            </a:r>
            <a:r>
              <a:rPr sz="4350" spc="15" dirty="0">
                <a:latin typeface="Arial MT"/>
                <a:cs typeface="Arial MT"/>
              </a:rPr>
              <a:t> </a:t>
            </a:r>
            <a:r>
              <a:rPr sz="4350" spc="35" dirty="0">
                <a:latin typeface="Arial MT"/>
                <a:cs typeface="Arial MT"/>
              </a:rPr>
              <a:t>whose</a:t>
            </a:r>
            <a:r>
              <a:rPr sz="4350" spc="10" dirty="0">
                <a:latin typeface="Arial MT"/>
                <a:cs typeface="Arial MT"/>
              </a:rPr>
              <a:t> </a:t>
            </a:r>
            <a:r>
              <a:rPr sz="4350" spc="30" dirty="0">
                <a:latin typeface="Arial MT"/>
                <a:cs typeface="Arial MT"/>
              </a:rPr>
              <a:t>customerID</a:t>
            </a:r>
            <a:r>
              <a:rPr sz="4350" spc="5" dirty="0">
                <a:latin typeface="Arial MT"/>
                <a:cs typeface="Arial MT"/>
              </a:rPr>
              <a:t> </a:t>
            </a:r>
            <a:r>
              <a:rPr sz="4350" dirty="0">
                <a:latin typeface="Arial MT"/>
                <a:cs typeface="Arial MT"/>
              </a:rPr>
              <a:t>is</a:t>
            </a:r>
            <a:r>
              <a:rPr sz="4350" spc="5" dirty="0">
                <a:latin typeface="Arial MT"/>
                <a:cs typeface="Arial MT"/>
              </a:rPr>
              <a:t> </a:t>
            </a:r>
            <a:r>
              <a:rPr sz="4350" spc="-70" dirty="0">
                <a:latin typeface="Arial MT"/>
                <a:cs typeface="Arial MT"/>
              </a:rPr>
              <a:t>NOT</a:t>
            </a:r>
            <a:r>
              <a:rPr sz="4350" spc="5" dirty="0">
                <a:latin typeface="Arial MT"/>
                <a:cs typeface="Arial MT"/>
              </a:rPr>
              <a:t> </a:t>
            </a:r>
            <a:r>
              <a:rPr sz="4350" dirty="0">
                <a:latin typeface="Arial MT"/>
                <a:cs typeface="Arial MT"/>
              </a:rPr>
              <a:t>in</a:t>
            </a:r>
            <a:r>
              <a:rPr sz="4350" spc="15" dirty="0">
                <a:latin typeface="Arial MT"/>
                <a:cs typeface="Arial MT"/>
              </a:rPr>
              <a:t> </a:t>
            </a:r>
            <a:r>
              <a:rPr sz="4350" spc="35" dirty="0">
                <a:latin typeface="Arial MT"/>
                <a:cs typeface="Arial MT"/>
              </a:rPr>
              <a:t>the </a:t>
            </a:r>
            <a:r>
              <a:rPr sz="4350" spc="-1195" dirty="0">
                <a:latin typeface="Arial MT"/>
                <a:cs typeface="Arial MT"/>
              </a:rPr>
              <a:t> </a:t>
            </a:r>
            <a:r>
              <a:rPr sz="4350" spc="50" dirty="0">
                <a:latin typeface="Arial MT"/>
                <a:cs typeface="Arial MT"/>
              </a:rPr>
              <a:t>customers</a:t>
            </a:r>
            <a:r>
              <a:rPr sz="4350" dirty="0">
                <a:latin typeface="Arial MT"/>
                <a:cs typeface="Arial MT"/>
              </a:rPr>
              <a:t> </a:t>
            </a:r>
            <a:r>
              <a:rPr sz="4350" spc="35" dirty="0">
                <a:latin typeface="Arial MT"/>
                <a:cs typeface="Arial MT"/>
              </a:rPr>
              <a:t>table</a:t>
            </a:r>
            <a:endParaRPr sz="435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80"/>
              </a:spcBef>
              <a:tabLst>
                <a:tab pos="3395979" algn="l"/>
              </a:tabLst>
            </a:pPr>
            <a:r>
              <a:rPr sz="4100" spc="85" dirty="0">
                <a:latin typeface="Arial MT"/>
                <a:cs typeface="Arial MT"/>
              </a:rPr>
              <a:t>Method</a:t>
            </a:r>
            <a:r>
              <a:rPr sz="4100" spc="5" dirty="0">
                <a:latin typeface="Arial MT"/>
                <a:cs typeface="Arial MT"/>
              </a:rPr>
              <a:t> </a:t>
            </a:r>
            <a:r>
              <a:rPr sz="4100" spc="25" dirty="0">
                <a:latin typeface="Arial MT"/>
                <a:cs typeface="Arial MT"/>
              </a:rPr>
              <a:t>Two:	</a:t>
            </a:r>
            <a:r>
              <a:rPr sz="4100" spc="-20" dirty="0">
                <a:latin typeface="Arial MT"/>
                <a:cs typeface="Arial MT"/>
              </a:rPr>
              <a:t>use</a:t>
            </a:r>
            <a:r>
              <a:rPr sz="4100" spc="-10" dirty="0">
                <a:latin typeface="Arial MT"/>
                <a:cs typeface="Arial MT"/>
              </a:rPr>
              <a:t> </a:t>
            </a:r>
            <a:r>
              <a:rPr sz="4100" spc="-30" dirty="0">
                <a:latin typeface="Arial MT"/>
                <a:cs typeface="Arial MT"/>
              </a:rPr>
              <a:t>an</a:t>
            </a:r>
            <a:r>
              <a:rPr sz="4100" spc="-20" dirty="0">
                <a:latin typeface="Arial MT"/>
                <a:cs typeface="Arial MT"/>
              </a:rPr>
              <a:t> </a:t>
            </a:r>
            <a:r>
              <a:rPr sz="4100" spc="10" dirty="0">
                <a:latin typeface="Arial MT"/>
                <a:cs typeface="Arial MT"/>
              </a:rPr>
              <a:t>Outer</a:t>
            </a:r>
            <a:r>
              <a:rPr sz="4100" spc="-15" dirty="0">
                <a:latin typeface="Arial MT"/>
                <a:cs typeface="Arial MT"/>
              </a:rPr>
              <a:t> </a:t>
            </a:r>
            <a:r>
              <a:rPr sz="4100" spc="45" dirty="0">
                <a:latin typeface="Arial MT"/>
                <a:cs typeface="Arial MT"/>
              </a:rPr>
              <a:t>Join</a:t>
            </a:r>
            <a:endParaRPr sz="4100" dirty="0">
              <a:latin typeface="Arial MT"/>
              <a:cs typeface="Arial MT"/>
            </a:endParaRPr>
          </a:p>
          <a:p>
            <a:pPr marL="671830">
              <a:lnSpc>
                <a:spcPct val="100000"/>
              </a:lnSpc>
              <a:spcBef>
                <a:spcPts val="1265"/>
              </a:spcBef>
            </a:pPr>
            <a:r>
              <a:rPr sz="2700" spc="5" dirty="0">
                <a:latin typeface="Courier New"/>
                <a:cs typeface="Courier New"/>
              </a:rPr>
              <a:t>SELECT</a:t>
            </a:r>
            <a:r>
              <a:rPr sz="2700" spc="-1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DISTINCT</a:t>
            </a:r>
            <a:r>
              <a:rPr sz="2700" spc="-15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O.customerid</a:t>
            </a:r>
            <a:endParaRPr sz="2700" dirty="0">
              <a:latin typeface="Courier New"/>
              <a:cs typeface="Courier New"/>
            </a:endParaRPr>
          </a:p>
          <a:p>
            <a:pPr marL="4032885" marR="4547235" indent="-2010410">
              <a:lnSpc>
                <a:spcPct val="141400"/>
              </a:lnSpc>
              <a:spcBef>
                <a:spcPts val="30"/>
              </a:spcBef>
            </a:pPr>
            <a:r>
              <a:rPr sz="2700" spc="5" dirty="0">
                <a:latin typeface="Courier New"/>
                <a:cs typeface="Courier New"/>
              </a:rPr>
              <a:t>FROM "alanparadise/nw"."orders" </a:t>
            </a:r>
            <a:r>
              <a:rPr sz="2700" spc="10" dirty="0">
                <a:latin typeface="Courier New"/>
                <a:cs typeface="Courier New"/>
              </a:rPr>
              <a:t>O </a:t>
            </a:r>
            <a:r>
              <a:rPr sz="2700" spc="5" dirty="0">
                <a:latin typeface="Courier New"/>
                <a:cs typeface="Courier New"/>
              </a:rPr>
              <a:t>LEFT OUTER JOIN </a:t>
            </a:r>
            <a:r>
              <a:rPr sz="2700" spc="-161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"alanparadise/nw"."customers" </a:t>
            </a:r>
            <a:r>
              <a:rPr sz="2700" spc="10" dirty="0">
                <a:latin typeface="Courier New"/>
                <a:cs typeface="Courier New"/>
              </a:rPr>
              <a:t>C </a:t>
            </a:r>
            <a:r>
              <a:rPr sz="2700" spc="5" dirty="0">
                <a:latin typeface="Courier New"/>
                <a:cs typeface="Courier New"/>
              </a:rPr>
              <a:t>on </a:t>
            </a:r>
            <a:r>
              <a:rPr sz="2700" spc="1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C.customerid</a:t>
            </a:r>
            <a:r>
              <a:rPr sz="2700" spc="-5" dirty="0">
                <a:latin typeface="Courier New"/>
                <a:cs typeface="Courier New"/>
              </a:rPr>
              <a:t> </a:t>
            </a:r>
            <a:r>
              <a:rPr sz="2700" spc="10" dirty="0">
                <a:latin typeface="Courier New"/>
                <a:cs typeface="Courier New"/>
              </a:rPr>
              <a:t>=</a:t>
            </a:r>
            <a:r>
              <a:rPr sz="270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O.customerid</a:t>
            </a:r>
            <a:endParaRPr sz="2700" dirty="0">
              <a:latin typeface="Courier New"/>
              <a:cs typeface="Courier New"/>
            </a:endParaRPr>
          </a:p>
          <a:p>
            <a:pPr marL="2022475">
              <a:lnSpc>
                <a:spcPct val="100000"/>
              </a:lnSpc>
              <a:spcBef>
                <a:spcPts val="1370"/>
              </a:spcBef>
            </a:pPr>
            <a:r>
              <a:rPr sz="2700" spc="5" dirty="0">
                <a:latin typeface="Courier New"/>
                <a:cs typeface="Courier New"/>
              </a:rPr>
              <a:t>WHERE</a:t>
            </a:r>
            <a:r>
              <a:rPr sz="2700" spc="-15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C.customerid</a:t>
            </a:r>
            <a:r>
              <a:rPr sz="2700" spc="-10" dirty="0">
                <a:latin typeface="Courier New"/>
                <a:cs typeface="Courier New"/>
              </a:rPr>
              <a:t> </a:t>
            </a:r>
            <a:r>
              <a:rPr sz="2700" spc="10" dirty="0">
                <a:latin typeface="Courier New"/>
                <a:cs typeface="Courier New"/>
              </a:rPr>
              <a:t>is</a:t>
            </a:r>
            <a:r>
              <a:rPr sz="2700" spc="-1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NULL</a:t>
            </a:r>
            <a:endParaRPr sz="2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31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700" dirty="0">
              <a:latin typeface="Courier New"/>
              <a:cs typeface="Courier New"/>
            </a:endParaRPr>
          </a:p>
          <a:p>
            <a:pPr marL="12700" marR="842010">
              <a:lnSpc>
                <a:spcPts val="2630"/>
              </a:lnSpc>
              <a:spcBef>
                <a:spcPts val="5"/>
              </a:spcBef>
              <a:tabLst>
                <a:tab pos="15374619" algn="l"/>
              </a:tabLst>
            </a:pPr>
            <a:r>
              <a:rPr sz="2700" spc="-90" dirty="0">
                <a:latin typeface="Arial MT"/>
                <a:cs typeface="Arial MT"/>
              </a:rPr>
              <a:t>T</a:t>
            </a:r>
            <a:r>
              <a:rPr sz="2700" spc="10" dirty="0">
                <a:latin typeface="Arial MT"/>
                <a:cs typeface="Arial MT"/>
              </a:rPr>
              <a:t>h</a:t>
            </a:r>
            <a:r>
              <a:rPr sz="2700" dirty="0">
                <a:latin typeface="Arial MT"/>
                <a:cs typeface="Arial MT"/>
              </a:rPr>
              <a:t>i</a:t>
            </a:r>
            <a:r>
              <a:rPr sz="2700" spc="10" dirty="0">
                <a:latin typeface="Arial MT"/>
                <a:cs typeface="Arial MT"/>
              </a:rPr>
              <a:t>s sh</a:t>
            </a:r>
            <a:r>
              <a:rPr sz="2700" spc="60" dirty="0">
                <a:latin typeface="Arial MT"/>
                <a:cs typeface="Arial MT"/>
              </a:rPr>
              <a:t>o</a:t>
            </a:r>
            <a:r>
              <a:rPr sz="2700" spc="105" dirty="0">
                <a:latin typeface="Arial MT"/>
                <a:cs typeface="Arial MT"/>
              </a:rPr>
              <a:t>w</a:t>
            </a:r>
            <a:r>
              <a:rPr sz="2700" spc="10" dirty="0">
                <a:latin typeface="Arial MT"/>
                <a:cs typeface="Arial MT"/>
              </a:rPr>
              <a:t>s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10" dirty="0">
                <a:latin typeface="Arial MT"/>
                <a:cs typeface="Arial MT"/>
              </a:rPr>
              <a:t>us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-90" dirty="0">
                <a:latin typeface="Arial MT"/>
                <a:cs typeface="Arial MT"/>
              </a:rPr>
              <a:t>F</a:t>
            </a:r>
            <a:r>
              <a:rPr sz="2700" spc="-35" dirty="0">
                <a:latin typeface="Arial MT"/>
                <a:cs typeface="Arial MT"/>
              </a:rPr>
              <a:t>O</a:t>
            </a:r>
            <a:r>
              <a:rPr sz="2700" spc="10" dirty="0">
                <a:latin typeface="Arial MT"/>
                <a:cs typeface="Arial MT"/>
              </a:rPr>
              <a:t>U</a:t>
            </a:r>
            <a:r>
              <a:rPr sz="2700" spc="-90" dirty="0">
                <a:latin typeface="Arial MT"/>
                <a:cs typeface="Arial MT"/>
              </a:rPr>
              <a:t>R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110" dirty="0">
                <a:latin typeface="Arial MT"/>
                <a:cs typeface="Arial MT"/>
              </a:rPr>
              <a:t>c</a:t>
            </a:r>
            <a:r>
              <a:rPr sz="2700" spc="10" dirty="0">
                <a:latin typeface="Arial MT"/>
                <a:cs typeface="Arial MT"/>
              </a:rPr>
              <a:t>u</a:t>
            </a:r>
            <a:r>
              <a:rPr sz="2700" spc="75" dirty="0">
                <a:latin typeface="Arial MT"/>
                <a:cs typeface="Arial MT"/>
              </a:rPr>
              <a:t>s</a:t>
            </a:r>
            <a:r>
              <a:rPr sz="2700" spc="35" dirty="0">
                <a:latin typeface="Arial MT"/>
                <a:cs typeface="Arial MT"/>
              </a:rPr>
              <a:t>t</a:t>
            </a:r>
            <a:r>
              <a:rPr sz="2700" spc="60" dirty="0">
                <a:latin typeface="Arial MT"/>
                <a:cs typeface="Arial MT"/>
              </a:rPr>
              <a:t>o</a:t>
            </a:r>
            <a:r>
              <a:rPr sz="2700" spc="65" dirty="0">
                <a:latin typeface="Arial MT"/>
                <a:cs typeface="Arial MT"/>
              </a:rPr>
              <a:t>m</a:t>
            </a:r>
            <a:r>
              <a:rPr sz="2700" spc="-45" dirty="0">
                <a:latin typeface="Arial MT"/>
                <a:cs typeface="Arial MT"/>
              </a:rPr>
              <a:t>e</a:t>
            </a:r>
            <a:r>
              <a:rPr sz="2700" spc="5" dirty="0">
                <a:latin typeface="Arial MT"/>
                <a:cs typeface="Arial MT"/>
              </a:rPr>
              <a:t>rs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105" dirty="0">
                <a:latin typeface="Arial MT"/>
                <a:cs typeface="Arial MT"/>
              </a:rPr>
              <a:t>w</a:t>
            </a:r>
            <a:r>
              <a:rPr sz="2700" spc="10" dirty="0">
                <a:latin typeface="Arial MT"/>
                <a:cs typeface="Arial MT"/>
              </a:rPr>
              <a:t>h</a:t>
            </a:r>
            <a:r>
              <a:rPr sz="2700" spc="60" dirty="0">
                <a:latin typeface="Arial MT"/>
                <a:cs typeface="Arial MT"/>
              </a:rPr>
              <a:t>o</a:t>
            </a:r>
            <a:r>
              <a:rPr sz="2700" spc="5" dirty="0">
                <a:latin typeface="Arial MT"/>
                <a:cs typeface="Arial MT"/>
              </a:rPr>
              <a:t> </a:t>
            </a:r>
            <a:r>
              <a:rPr sz="2700" spc="10" dirty="0">
                <a:latin typeface="Arial MT"/>
                <a:cs typeface="Arial MT"/>
              </a:rPr>
              <a:t>h</a:t>
            </a:r>
            <a:r>
              <a:rPr sz="2700" spc="-45" dirty="0">
                <a:latin typeface="Arial MT"/>
                <a:cs typeface="Arial MT"/>
              </a:rPr>
              <a:t>a</a:t>
            </a:r>
            <a:r>
              <a:rPr sz="2700" spc="-20" dirty="0">
                <a:latin typeface="Arial MT"/>
                <a:cs typeface="Arial MT"/>
              </a:rPr>
              <a:t>ve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60" dirty="0">
                <a:latin typeface="Arial MT"/>
                <a:cs typeface="Arial MT"/>
              </a:rPr>
              <a:t>o</a:t>
            </a:r>
            <a:r>
              <a:rPr sz="2700" spc="5" dirty="0">
                <a:latin typeface="Arial MT"/>
                <a:cs typeface="Arial MT"/>
              </a:rPr>
              <a:t>r</a:t>
            </a:r>
            <a:r>
              <a:rPr sz="2700" spc="110" dirty="0">
                <a:latin typeface="Arial MT"/>
                <a:cs typeface="Arial MT"/>
              </a:rPr>
              <a:t>d</a:t>
            </a:r>
            <a:r>
              <a:rPr sz="2700" spc="-45" dirty="0">
                <a:latin typeface="Arial MT"/>
                <a:cs typeface="Arial MT"/>
              </a:rPr>
              <a:t>e</a:t>
            </a:r>
            <a:r>
              <a:rPr sz="2700" spc="5" dirty="0">
                <a:latin typeface="Arial MT"/>
                <a:cs typeface="Arial MT"/>
              </a:rPr>
              <a:t>rs</a:t>
            </a:r>
            <a:r>
              <a:rPr sz="2700" dirty="0">
                <a:latin typeface="Arial MT"/>
                <a:cs typeface="Arial MT"/>
              </a:rPr>
              <a:t> i</a:t>
            </a:r>
            <a:r>
              <a:rPr sz="2700" spc="10" dirty="0">
                <a:latin typeface="Arial MT"/>
                <a:cs typeface="Arial MT"/>
              </a:rPr>
              <a:t>n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30" dirty="0">
                <a:latin typeface="Arial MT"/>
                <a:cs typeface="Arial MT"/>
              </a:rPr>
              <a:t>t</a:t>
            </a:r>
            <a:r>
              <a:rPr sz="2700" spc="75" dirty="0">
                <a:latin typeface="Arial MT"/>
                <a:cs typeface="Arial MT"/>
              </a:rPr>
              <a:t>h</a:t>
            </a:r>
            <a:r>
              <a:rPr sz="2700" spc="-45" dirty="0">
                <a:latin typeface="Arial MT"/>
                <a:cs typeface="Arial MT"/>
              </a:rPr>
              <a:t>e</a:t>
            </a:r>
            <a:r>
              <a:rPr sz="2700" spc="5" dirty="0">
                <a:latin typeface="Arial MT"/>
                <a:cs typeface="Arial MT"/>
              </a:rPr>
              <a:t> </a:t>
            </a:r>
            <a:r>
              <a:rPr sz="2700" spc="-35" dirty="0">
                <a:latin typeface="Arial MT"/>
                <a:cs typeface="Arial MT"/>
              </a:rPr>
              <a:t>O</a:t>
            </a:r>
            <a:r>
              <a:rPr sz="2700" spc="5" dirty="0">
                <a:latin typeface="Arial MT"/>
                <a:cs typeface="Arial MT"/>
              </a:rPr>
              <a:t>r</a:t>
            </a:r>
            <a:r>
              <a:rPr sz="2700" spc="110" dirty="0">
                <a:latin typeface="Arial MT"/>
                <a:cs typeface="Arial MT"/>
              </a:rPr>
              <a:t>d</a:t>
            </a:r>
            <a:r>
              <a:rPr sz="2700" spc="-45" dirty="0">
                <a:latin typeface="Arial MT"/>
                <a:cs typeface="Arial MT"/>
              </a:rPr>
              <a:t>e</a:t>
            </a:r>
            <a:r>
              <a:rPr sz="2700" spc="5" dirty="0">
                <a:latin typeface="Arial MT"/>
                <a:cs typeface="Arial MT"/>
              </a:rPr>
              <a:t>rs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100" dirty="0">
                <a:latin typeface="Arial MT"/>
                <a:cs typeface="Arial MT"/>
              </a:rPr>
              <a:t>t</a:t>
            </a:r>
            <a:r>
              <a:rPr sz="2700" spc="-45" dirty="0">
                <a:latin typeface="Arial MT"/>
                <a:cs typeface="Arial MT"/>
              </a:rPr>
              <a:t>a</a:t>
            </a:r>
            <a:r>
              <a:rPr sz="2700" spc="110" dirty="0">
                <a:latin typeface="Arial MT"/>
                <a:cs typeface="Arial MT"/>
              </a:rPr>
              <a:t>b</a:t>
            </a:r>
            <a:r>
              <a:rPr sz="2700" dirty="0">
                <a:latin typeface="Arial MT"/>
                <a:cs typeface="Arial MT"/>
              </a:rPr>
              <a:t>l</a:t>
            </a:r>
            <a:r>
              <a:rPr sz="2700" spc="-45" dirty="0">
                <a:latin typeface="Arial MT"/>
                <a:cs typeface="Arial MT"/>
              </a:rPr>
              <a:t>e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100" dirty="0">
                <a:latin typeface="Arial MT"/>
                <a:cs typeface="Arial MT"/>
              </a:rPr>
              <a:t>t</a:t>
            </a:r>
            <a:r>
              <a:rPr sz="2700" spc="10" dirty="0">
                <a:latin typeface="Arial MT"/>
                <a:cs typeface="Arial MT"/>
              </a:rPr>
              <a:t>h</a:t>
            </a:r>
            <a:r>
              <a:rPr sz="2700" spc="-45" dirty="0">
                <a:latin typeface="Arial MT"/>
                <a:cs typeface="Arial MT"/>
              </a:rPr>
              <a:t>a</a:t>
            </a:r>
            <a:r>
              <a:rPr sz="2700" spc="105" dirty="0">
                <a:latin typeface="Arial MT"/>
                <a:cs typeface="Arial MT"/>
              </a:rPr>
              <a:t>t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10" dirty="0">
                <a:latin typeface="Arial MT"/>
                <a:cs typeface="Arial MT"/>
              </a:rPr>
              <a:t>h</a:t>
            </a:r>
            <a:r>
              <a:rPr sz="2700" spc="-45" dirty="0">
                <a:latin typeface="Arial MT"/>
                <a:cs typeface="Arial MT"/>
              </a:rPr>
              <a:t>a</a:t>
            </a:r>
            <a:r>
              <a:rPr sz="2700" spc="-20" dirty="0">
                <a:latin typeface="Arial MT"/>
                <a:cs typeface="Arial MT"/>
              </a:rPr>
              <a:t>ve</a:t>
            </a:r>
            <a:r>
              <a:rPr sz="2700" dirty="0">
                <a:latin typeface="Arial MT"/>
                <a:cs typeface="Arial MT"/>
              </a:rPr>
              <a:t> </a:t>
            </a:r>
            <a:r>
              <a:rPr sz="2700" spc="10" dirty="0">
                <a:latin typeface="Arial MT"/>
                <a:cs typeface="Arial MT"/>
              </a:rPr>
              <a:t>n</a:t>
            </a:r>
            <a:r>
              <a:rPr sz="2700" spc="60" dirty="0">
                <a:latin typeface="Arial MT"/>
                <a:cs typeface="Arial MT"/>
              </a:rPr>
              <a:t>o</a:t>
            </a:r>
            <a:r>
              <a:rPr sz="2700" spc="5" dirty="0">
                <a:latin typeface="Arial MT"/>
                <a:cs typeface="Arial MT"/>
              </a:rPr>
              <a:t> </a:t>
            </a:r>
            <a:r>
              <a:rPr sz="2700" spc="65" dirty="0">
                <a:latin typeface="Arial MT"/>
                <a:cs typeface="Arial MT"/>
              </a:rPr>
              <a:t>m</a:t>
            </a:r>
            <a:r>
              <a:rPr sz="2700" spc="-45" dirty="0">
                <a:latin typeface="Arial MT"/>
                <a:cs typeface="Arial MT"/>
              </a:rPr>
              <a:t>a</a:t>
            </a:r>
            <a:r>
              <a:rPr sz="2700" spc="100" dirty="0">
                <a:latin typeface="Arial MT"/>
                <a:cs typeface="Arial MT"/>
              </a:rPr>
              <a:t>t</a:t>
            </a:r>
            <a:r>
              <a:rPr sz="2700" spc="110" dirty="0">
                <a:latin typeface="Arial MT"/>
                <a:cs typeface="Arial MT"/>
              </a:rPr>
              <a:t>c</a:t>
            </a:r>
            <a:r>
              <a:rPr sz="2700" spc="10" dirty="0">
                <a:latin typeface="Arial MT"/>
                <a:cs typeface="Arial MT"/>
              </a:rPr>
              <a:t>h</a:t>
            </a:r>
            <a:r>
              <a:rPr sz="2700" dirty="0">
                <a:latin typeface="Arial MT"/>
                <a:cs typeface="Arial MT"/>
              </a:rPr>
              <a:t>i</a:t>
            </a:r>
            <a:r>
              <a:rPr sz="2700" spc="10" dirty="0">
                <a:latin typeface="Arial MT"/>
                <a:cs typeface="Arial MT"/>
              </a:rPr>
              <a:t>n</a:t>
            </a:r>
            <a:r>
              <a:rPr sz="2700" spc="60" dirty="0">
                <a:latin typeface="Arial MT"/>
                <a:cs typeface="Arial MT"/>
              </a:rPr>
              <a:t>g</a:t>
            </a:r>
            <a:r>
              <a:rPr sz="2700" spc="5" dirty="0">
                <a:latin typeface="Arial MT"/>
                <a:cs typeface="Arial MT"/>
              </a:rPr>
              <a:t> r</a:t>
            </a:r>
            <a:r>
              <a:rPr sz="2700" spc="60" dirty="0">
                <a:latin typeface="Arial MT"/>
                <a:cs typeface="Arial MT"/>
              </a:rPr>
              <a:t>o</a:t>
            </a:r>
            <a:r>
              <a:rPr sz="2700" spc="110" dirty="0">
                <a:latin typeface="Arial MT"/>
                <a:cs typeface="Arial MT"/>
              </a:rPr>
              <a:t>w</a:t>
            </a:r>
            <a:r>
              <a:rPr sz="2700" dirty="0">
                <a:latin typeface="Arial MT"/>
                <a:cs typeface="Arial MT"/>
              </a:rPr>
              <a:t> i</a:t>
            </a:r>
            <a:r>
              <a:rPr sz="2700" spc="10" dirty="0">
                <a:latin typeface="Arial MT"/>
                <a:cs typeface="Arial MT"/>
              </a:rPr>
              <a:t>n</a:t>
            </a:r>
            <a:r>
              <a:rPr sz="2700" dirty="0">
                <a:latin typeface="Arial MT"/>
                <a:cs typeface="Arial MT"/>
              </a:rPr>
              <a:t>	</a:t>
            </a:r>
            <a:r>
              <a:rPr sz="2700" spc="30" dirty="0">
                <a:latin typeface="Arial MT"/>
                <a:cs typeface="Arial MT"/>
              </a:rPr>
              <a:t>t</a:t>
            </a:r>
            <a:r>
              <a:rPr sz="2700" spc="75" dirty="0">
                <a:latin typeface="Arial MT"/>
                <a:cs typeface="Arial MT"/>
              </a:rPr>
              <a:t>h</a:t>
            </a:r>
            <a:r>
              <a:rPr sz="2700" spc="-30" dirty="0">
                <a:latin typeface="Arial MT"/>
                <a:cs typeface="Arial MT"/>
              </a:rPr>
              <a:t>e  </a:t>
            </a:r>
            <a:r>
              <a:rPr sz="2700" spc="25" dirty="0">
                <a:latin typeface="Arial MT"/>
                <a:cs typeface="Arial MT"/>
              </a:rPr>
              <a:t>Customers</a:t>
            </a:r>
            <a:r>
              <a:rPr sz="2700" spc="-5" dirty="0">
                <a:latin typeface="Arial MT"/>
                <a:cs typeface="Arial MT"/>
              </a:rPr>
              <a:t> </a:t>
            </a:r>
            <a:r>
              <a:rPr sz="2700" spc="25" dirty="0">
                <a:latin typeface="Arial MT"/>
                <a:cs typeface="Arial MT"/>
              </a:rPr>
              <a:t>table</a:t>
            </a:r>
            <a:endParaRPr sz="2700" dirty="0">
              <a:latin typeface="Arial MT"/>
              <a:cs typeface="Arial MT"/>
            </a:endParaRPr>
          </a:p>
          <a:p>
            <a:pPr marL="6043295">
              <a:lnSpc>
                <a:spcPct val="100000"/>
              </a:lnSpc>
              <a:spcBef>
                <a:spcPts val="1135"/>
              </a:spcBef>
              <a:tabLst>
                <a:tab pos="7628255" algn="l"/>
                <a:tab pos="10571480" algn="l"/>
              </a:tabLst>
            </a:pPr>
            <a:r>
              <a:rPr sz="2950" spc="10" dirty="0">
                <a:latin typeface="Courier New"/>
                <a:cs typeface="Courier New"/>
              </a:rPr>
              <a:t>BONAP	BSBEV LACOR	LAMAI</a:t>
            </a:r>
            <a:endParaRPr sz="295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22815" y="2658632"/>
            <a:ext cx="13220065" cy="33127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0" dirty="0">
                <a:latin typeface="Arial MT"/>
                <a:cs typeface="Arial MT"/>
              </a:rPr>
              <a:t>So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what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impact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this?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8050">
              <a:latin typeface="Arial MT"/>
              <a:cs typeface="Arial MT"/>
            </a:endParaRPr>
          </a:p>
          <a:p>
            <a:pPr marL="766445" marR="5080">
              <a:lnSpc>
                <a:spcPts val="5360"/>
              </a:lnSpc>
              <a:tabLst>
                <a:tab pos="4257040" algn="l"/>
              </a:tabLst>
            </a:pPr>
            <a:r>
              <a:rPr sz="4950" spc="-95" dirty="0">
                <a:latin typeface="Arial MT"/>
                <a:cs typeface="Arial MT"/>
              </a:rPr>
              <a:t>(That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what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impact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having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45" dirty="0">
                <a:latin typeface="Arial MT"/>
                <a:cs typeface="Arial MT"/>
              </a:rPr>
              <a:t>several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orders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with	bad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customerID’s?)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22814" y="2522091"/>
            <a:ext cx="2763520" cy="7296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600" spc="-35" dirty="0">
                <a:latin typeface="Arial MT"/>
                <a:cs typeface="Arial MT"/>
              </a:rPr>
              <a:t>Inner</a:t>
            </a:r>
            <a:r>
              <a:rPr sz="4600" spc="-60" dirty="0">
                <a:latin typeface="Arial MT"/>
                <a:cs typeface="Arial MT"/>
              </a:rPr>
              <a:t> </a:t>
            </a:r>
            <a:r>
              <a:rPr sz="4600" spc="35" dirty="0">
                <a:latin typeface="Arial MT"/>
                <a:cs typeface="Arial MT"/>
              </a:rPr>
              <a:t>Join:</a:t>
            </a:r>
            <a:endParaRPr sz="46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22814" y="3765614"/>
            <a:ext cx="17546320" cy="5736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22475" marR="7598409" indent="-2010410">
              <a:lnSpc>
                <a:spcPct val="131900"/>
              </a:lnSpc>
              <a:spcBef>
                <a:spcPts val="95"/>
              </a:spcBef>
            </a:pPr>
            <a:r>
              <a:rPr sz="2700" spc="5" dirty="0">
                <a:latin typeface="Courier New"/>
                <a:cs typeface="Courier New"/>
              </a:rPr>
              <a:t>SELECT</a:t>
            </a:r>
            <a:r>
              <a:rPr sz="2700" spc="1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C.customerid,</a:t>
            </a:r>
            <a:r>
              <a:rPr sz="2700" spc="1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CompanyName,</a:t>
            </a:r>
            <a:r>
              <a:rPr sz="2700" spc="1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COUNT(orderid) </a:t>
            </a:r>
            <a:r>
              <a:rPr sz="2700" spc="-1605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FROM</a:t>
            </a:r>
            <a:r>
              <a:rPr sz="2700" spc="-5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"alanparadise/nw"."orders"</a:t>
            </a:r>
            <a:r>
              <a:rPr sz="2700" dirty="0">
                <a:latin typeface="Courier New"/>
                <a:cs typeface="Courier New"/>
              </a:rPr>
              <a:t> </a:t>
            </a:r>
            <a:r>
              <a:rPr sz="2700" spc="10" dirty="0">
                <a:latin typeface="Courier New"/>
                <a:cs typeface="Courier New"/>
              </a:rPr>
              <a:t>O</a:t>
            </a:r>
            <a:endParaRPr sz="2700" dirty="0">
              <a:latin typeface="Courier New"/>
              <a:cs typeface="Courier New"/>
            </a:endParaRPr>
          </a:p>
          <a:p>
            <a:pPr marL="2022475" marR="5080" indent="1654175">
              <a:lnSpc>
                <a:spcPts val="4290"/>
              </a:lnSpc>
              <a:spcBef>
                <a:spcPts val="244"/>
              </a:spcBef>
            </a:pPr>
            <a:r>
              <a:rPr sz="2700" spc="5" dirty="0">
                <a:latin typeface="Courier New"/>
                <a:cs typeface="Courier New"/>
              </a:rPr>
              <a:t>JOIN "alanparadise/nw"."customers"</a:t>
            </a:r>
            <a:r>
              <a:rPr sz="2700" spc="10" dirty="0">
                <a:latin typeface="Courier New"/>
                <a:cs typeface="Courier New"/>
              </a:rPr>
              <a:t> C ON </a:t>
            </a:r>
            <a:r>
              <a:rPr sz="2700" spc="5" dirty="0">
                <a:latin typeface="Courier New"/>
                <a:cs typeface="Courier New"/>
              </a:rPr>
              <a:t>O.customerID</a:t>
            </a:r>
            <a:r>
              <a:rPr sz="2700" spc="10" dirty="0">
                <a:latin typeface="Courier New"/>
                <a:cs typeface="Courier New"/>
              </a:rPr>
              <a:t> = </a:t>
            </a:r>
            <a:r>
              <a:rPr sz="2700" spc="5" dirty="0">
                <a:latin typeface="Courier New"/>
                <a:cs typeface="Courier New"/>
              </a:rPr>
              <a:t>C.customerID </a:t>
            </a:r>
            <a:r>
              <a:rPr sz="2700" spc="-1605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GROUP</a:t>
            </a:r>
            <a:r>
              <a:rPr sz="2700" spc="-5" dirty="0">
                <a:latin typeface="Courier New"/>
                <a:cs typeface="Courier New"/>
              </a:rPr>
              <a:t> </a:t>
            </a:r>
            <a:r>
              <a:rPr sz="2700" spc="10" dirty="0">
                <a:latin typeface="Courier New"/>
                <a:cs typeface="Courier New"/>
              </a:rPr>
              <a:t>BY</a:t>
            </a:r>
            <a:r>
              <a:rPr sz="2700" spc="5" dirty="0">
                <a:latin typeface="Courier New"/>
                <a:cs typeface="Courier New"/>
              </a:rPr>
              <a:t> C.customerid,</a:t>
            </a:r>
            <a:r>
              <a:rPr sz="270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CompanyName</a:t>
            </a:r>
            <a:endParaRPr sz="2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40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2700" spc="5" dirty="0">
                <a:latin typeface="Courier New"/>
                <a:cs typeface="Courier New"/>
              </a:rPr>
              <a:t>SELECT</a:t>
            </a:r>
            <a:r>
              <a:rPr sz="2700" spc="-3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COUNT(orderid)</a:t>
            </a:r>
            <a:endParaRPr sz="2700" dirty="0">
              <a:latin typeface="Courier New"/>
              <a:cs typeface="Courier New"/>
            </a:endParaRPr>
          </a:p>
          <a:p>
            <a:pPr marL="839469">
              <a:lnSpc>
                <a:spcPct val="100000"/>
              </a:lnSpc>
              <a:spcBef>
                <a:spcPts val="955"/>
              </a:spcBef>
            </a:pPr>
            <a:r>
              <a:rPr sz="2700" spc="5" dirty="0">
                <a:latin typeface="Courier New"/>
                <a:cs typeface="Courier New"/>
              </a:rPr>
              <a:t>FROM</a:t>
            </a:r>
            <a:r>
              <a:rPr sz="2700" spc="-10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"alanparadise/nw"."orders"</a:t>
            </a:r>
            <a:r>
              <a:rPr sz="2700" spc="-5" dirty="0">
                <a:latin typeface="Courier New"/>
                <a:cs typeface="Courier New"/>
              </a:rPr>
              <a:t> </a:t>
            </a:r>
            <a:r>
              <a:rPr sz="2700" spc="10" dirty="0">
                <a:latin typeface="Courier New"/>
                <a:cs typeface="Courier New"/>
              </a:rPr>
              <a:t>O</a:t>
            </a:r>
            <a:endParaRPr sz="2700" dirty="0">
              <a:latin typeface="Courier New"/>
              <a:cs typeface="Courier New"/>
            </a:endParaRPr>
          </a:p>
          <a:p>
            <a:pPr marL="2022475">
              <a:lnSpc>
                <a:spcPct val="100000"/>
              </a:lnSpc>
              <a:spcBef>
                <a:spcPts val="1055"/>
              </a:spcBef>
            </a:pPr>
            <a:r>
              <a:rPr sz="2700" spc="5" dirty="0">
                <a:latin typeface="Courier New"/>
                <a:cs typeface="Courier New"/>
              </a:rPr>
              <a:t>JOIN "alanparadise/nw"."customers"</a:t>
            </a:r>
            <a:r>
              <a:rPr sz="2700" spc="10" dirty="0">
                <a:latin typeface="Courier New"/>
                <a:cs typeface="Courier New"/>
              </a:rPr>
              <a:t> C ON</a:t>
            </a:r>
            <a:r>
              <a:rPr sz="2700" spc="5" dirty="0">
                <a:latin typeface="Courier New"/>
                <a:cs typeface="Courier New"/>
              </a:rPr>
              <a:t> O.customerid</a:t>
            </a:r>
            <a:r>
              <a:rPr sz="2700" spc="10" dirty="0">
                <a:latin typeface="Courier New"/>
                <a:cs typeface="Courier New"/>
              </a:rPr>
              <a:t> = </a:t>
            </a:r>
            <a:r>
              <a:rPr sz="2700" spc="5" dirty="0">
                <a:latin typeface="Courier New"/>
                <a:cs typeface="Courier New"/>
              </a:rPr>
              <a:t>C.customerid</a:t>
            </a:r>
            <a:endParaRPr sz="2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80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3600" spc="-125" dirty="0">
                <a:latin typeface="Arial MT"/>
                <a:cs typeface="Arial MT"/>
              </a:rPr>
              <a:t>T</a:t>
            </a:r>
            <a:r>
              <a:rPr sz="3600" spc="10" dirty="0">
                <a:latin typeface="Arial MT"/>
                <a:cs typeface="Arial MT"/>
              </a:rPr>
              <a:t>h</a:t>
            </a:r>
            <a:r>
              <a:rPr sz="3600" dirty="0">
                <a:latin typeface="Arial MT"/>
                <a:cs typeface="Arial MT"/>
              </a:rPr>
              <a:t>i</a:t>
            </a:r>
            <a:r>
              <a:rPr sz="3600" spc="10" dirty="0">
                <a:latin typeface="Arial MT"/>
                <a:cs typeface="Arial MT"/>
              </a:rPr>
              <a:t>s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sh</a:t>
            </a:r>
            <a:r>
              <a:rPr sz="3600" spc="75" dirty="0">
                <a:latin typeface="Arial MT"/>
                <a:cs typeface="Arial MT"/>
              </a:rPr>
              <a:t>o</a:t>
            </a:r>
            <a:r>
              <a:rPr sz="3600" spc="150" dirty="0">
                <a:latin typeface="Arial MT"/>
                <a:cs typeface="Arial MT"/>
              </a:rPr>
              <a:t>w</a:t>
            </a:r>
            <a:r>
              <a:rPr sz="3600" spc="10" dirty="0">
                <a:latin typeface="Arial MT"/>
                <a:cs typeface="Arial MT"/>
              </a:rPr>
              <a:t>s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us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-55" dirty="0">
                <a:latin typeface="Arial MT"/>
                <a:cs typeface="Arial MT"/>
              </a:rPr>
              <a:t>a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140" dirty="0">
                <a:latin typeface="Arial MT"/>
                <a:cs typeface="Arial MT"/>
              </a:rPr>
              <a:t>t</a:t>
            </a:r>
            <a:r>
              <a:rPr sz="3600" spc="75" dirty="0">
                <a:latin typeface="Arial MT"/>
                <a:cs typeface="Arial MT"/>
              </a:rPr>
              <a:t>o</a:t>
            </a:r>
            <a:r>
              <a:rPr sz="3600" spc="140" dirty="0">
                <a:latin typeface="Arial MT"/>
                <a:cs typeface="Arial MT"/>
              </a:rPr>
              <a:t>t</a:t>
            </a:r>
            <a:r>
              <a:rPr sz="3600" spc="-60" dirty="0">
                <a:latin typeface="Arial MT"/>
                <a:cs typeface="Arial MT"/>
              </a:rPr>
              <a:t>a</a:t>
            </a:r>
            <a:r>
              <a:rPr sz="3600" spc="5" dirty="0">
                <a:latin typeface="Arial MT"/>
                <a:cs typeface="Arial MT"/>
              </a:rPr>
              <a:t>l </a:t>
            </a:r>
            <a:r>
              <a:rPr sz="3600" spc="75" dirty="0">
                <a:latin typeface="Arial MT"/>
                <a:cs typeface="Arial MT"/>
              </a:rPr>
              <a:t>o</a:t>
            </a:r>
            <a:r>
              <a:rPr sz="3600" spc="70" dirty="0">
                <a:latin typeface="Arial MT"/>
                <a:cs typeface="Arial MT"/>
              </a:rPr>
              <a:t>f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5450" spc="-10" dirty="0">
                <a:latin typeface="Arial MT"/>
                <a:cs typeface="Arial MT"/>
              </a:rPr>
              <a:t>763</a:t>
            </a:r>
            <a:r>
              <a:rPr sz="5450" spc="-500" dirty="0">
                <a:latin typeface="Arial MT"/>
                <a:cs typeface="Arial MT"/>
              </a:rPr>
              <a:t> </a:t>
            </a:r>
            <a:r>
              <a:rPr sz="3600" spc="75" dirty="0">
                <a:latin typeface="Arial MT"/>
                <a:cs typeface="Arial MT"/>
              </a:rPr>
              <a:t>o</a:t>
            </a:r>
            <a:r>
              <a:rPr sz="3600" dirty="0">
                <a:latin typeface="Arial MT"/>
                <a:cs typeface="Arial MT"/>
              </a:rPr>
              <a:t>r</a:t>
            </a:r>
            <a:r>
              <a:rPr sz="3600" spc="145" dirty="0">
                <a:latin typeface="Arial MT"/>
                <a:cs typeface="Arial MT"/>
              </a:rPr>
              <a:t>d</a:t>
            </a:r>
            <a:r>
              <a:rPr sz="3600" spc="-60" dirty="0">
                <a:latin typeface="Arial MT"/>
                <a:cs typeface="Arial MT"/>
              </a:rPr>
              <a:t>e</a:t>
            </a:r>
            <a:r>
              <a:rPr sz="3600" dirty="0">
                <a:latin typeface="Arial MT"/>
                <a:cs typeface="Arial MT"/>
              </a:rPr>
              <a:t>r</a:t>
            </a:r>
            <a:r>
              <a:rPr sz="3600" spc="10" dirty="0">
                <a:latin typeface="Arial MT"/>
                <a:cs typeface="Arial MT"/>
              </a:rPr>
              <a:t>s</a:t>
            </a:r>
            <a:endParaRPr sz="36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84250" y="2378075"/>
            <a:ext cx="15716250" cy="6960870"/>
          </a:xfrm>
          <a:prstGeom prst="rect">
            <a:avLst/>
          </a:prstGeom>
        </p:spPr>
        <p:txBody>
          <a:bodyPr vert="horz" wrap="square" lIns="0" tIns="2832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30"/>
              </a:spcBef>
            </a:pPr>
            <a:r>
              <a:rPr sz="3600" spc="10" dirty="0">
                <a:latin typeface="Arial MT"/>
                <a:cs typeface="Arial MT"/>
              </a:rPr>
              <a:t>Outer</a:t>
            </a:r>
            <a:r>
              <a:rPr sz="3600" spc="-30" dirty="0">
                <a:latin typeface="Arial MT"/>
                <a:cs typeface="Arial MT"/>
              </a:rPr>
              <a:t> </a:t>
            </a:r>
            <a:r>
              <a:rPr sz="3600" spc="35" dirty="0">
                <a:latin typeface="Arial MT"/>
                <a:cs typeface="Arial MT"/>
              </a:rPr>
              <a:t>Join:</a:t>
            </a:r>
            <a:endParaRPr sz="3600" dirty="0">
              <a:latin typeface="Arial MT"/>
              <a:cs typeface="Arial MT"/>
            </a:endParaRPr>
          </a:p>
          <a:p>
            <a:pPr marL="2022475" marR="7276465" indent="-2010410">
              <a:lnSpc>
                <a:spcPts val="4210"/>
              </a:lnSpc>
              <a:spcBef>
                <a:spcPts val="285"/>
              </a:spcBef>
            </a:pPr>
            <a:r>
              <a:rPr sz="2300" dirty="0">
                <a:latin typeface="Courier New"/>
                <a:cs typeface="Courier New"/>
              </a:rPr>
              <a:t>SELECT</a:t>
            </a:r>
            <a:r>
              <a:rPr sz="2300" spc="-30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C.customerid,</a:t>
            </a:r>
            <a:r>
              <a:rPr sz="2300" spc="-30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CompanyName,</a:t>
            </a:r>
            <a:r>
              <a:rPr sz="2300" spc="-30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COUNT(orderid) </a:t>
            </a:r>
            <a:r>
              <a:rPr sz="2300" spc="-136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FROM</a:t>
            </a:r>
            <a:r>
              <a:rPr sz="2300" spc="-2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"alanparadise/nw"."orders"</a:t>
            </a:r>
            <a:r>
              <a:rPr sz="2300" spc="-20" dirty="0">
                <a:latin typeface="Courier New"/>
                <a:cs typeface="Courier New"/>
              </a:rPr>
              <a:t> </a:t>
            </a:r>
            <a:r>
              <a:rPr sz="2300" spc="5" dirty="0">
                <a:latin typeface="Courier New"/>
                <a:cs typeface="Courier New"/>
              </a:rPr>
              <a:t>O</a:t>
            </a:r>
            <a:endParaRPr sz="2300" dirty="0">
              <a:latin typeface="Courier New"/>
              <a:cs typeface="Courier New"/>
            </a:endParaRPr>
          </a:p>
          <a:p>
            <a:pPr marR="612140" algn="ctr">
              <a:lnSpc>
                <a:spcPct val="100000"/>
              </a:lnSpc>
              <a:spcBef>
                <a:spcPts val="1060"/>
              </a:spcBef>
            </a:pPr>
            <a:r>
              <a:rPr sz="2300" dirty="0">
                <a:latin typeface="Courier New"/>
                <a:cs typeface="Courier New"/>
              </a:rPr>
              <a:t>LEFT</a:t>
            </a:r>
            <a:r>
              <a:rPr sz="2300" spc="-2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OUTER</a:t>
            </a:r>
            <a:r>
              <a:rPr sz="2300" spc="-20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JOIN</a:t>
            </a:r>
            <a:r>
              <a:rPr sz="2300" spc="-20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"alanparadise/nw"."customers"</a:t>
            </a:r>
            <a:r>
              <a:rPr sz="2300" spc="-25" dirty="0">
                <a:latin typeface="Courier New"/>
                <a:cs typeface="Courier New"/>
              </a:rPr>
              <a:t> </a:t>
            </a:r>
            <a:r>
              <a:rPr sz="2300" spc="5" dirty="0">
                <a:latin typeface="Courier New"/>
                <a:cs typeface="Courier New"/>
              </a:rPr>
              <a:t>C</a:t>
            </a:r>
            <a:endParaRPr sz="2300" dirty="0">
              <a:latin typeface="Courier New"/>
              <a:cs typeface="Courier New"/>
            </a:endParaRPr>
          </a:p>
          <a:p>
            <a:pPr marL="2022475" marR="6494145" indent="1929130">
              <a:lnSpc>
                <a:spcPct val="149100"/>
              </a:lnSpc>
              <a:spcBef>
                <a:spcPts val="100"/>
              </a:spcBef>
            </a:pPr>
            <a:r>
              <a:rPr sz="2300" dirty="0">
                <a:latin typeface="Courier New"/>
                <a:cs typeface="Courier New"/>
              </a:rPr>
              <a:t>ON</a:t>
            </a:r>
            <a:r>
              <a:rPr sz="2300" spc="-3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O.customerID</a:t>
            </a:r>
            <a:r>
              <a:rPr sz="2300" spc="-35" dirty="0">
                <a:latin typeface="Courier New"/>
                <a:cs typeface="Courier New"/>
              </a:rPr>
              <a:t> </a:t>
            </a:r>
            <a:r>
              <a:rPr sz="2300" spc="5" dirty="0">
                <a:latin typeface="Courier New"/>
                <a:cs typeface="Courier New"/>
              </a:rPr>
              <a:t>=</a:t>
            </a:r>
            <a:r>
              <a:rPr sz="2300" spc="-3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C.customerID </a:t>
            </a:r>
            <a:r>
              <a:rPr sz="2300" spc="-136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GROUP</a:t>
            </a:r>
            <a:r>
              <a:rPr sz="2300" spc="-1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BY</a:t>
            </a:r>
            <a:r>
              <a:rPr sz="2300" spc="-1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C.customerid,</a:t>
            </a:r>
            <a:r>
              <a:rPr sz="2300" spc="-10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CompanyName</a:t>
            </a:r>
          </a:p>
          <a:p>
            <a:pPr>
              <a:lnSpc>
                <a:spcPct val="100000"/>
              </a:lnSpc>
            </a:pPr>
            <a:endParaRPr sz="26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35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2300" dirty="0">
                <a:latin typeface="Courier New"/>
                <a:cs typeface="Courier New"/>
              </a:rPr>
              <a:t>SELECT</a:t>
            </a:r>
            <a:r>
              <a:rPr sz="2300" spc="-6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COUNT(orderid)</a:t>
            </a:r>
          </a:p>
          <a:p>
            <a:pPr marL="713740">
              <a:lnSpc>
                <a:spcPct val="100000"/>
              </a:lnSpc>
              <a:spcBef>
                <a:spcPts val="1455"/>
              </a:spcBef>
            </a:pPr>
            <a:r>
              <a:rPr sz="2300" dirty="0">
                <a:latin typeface="Courier New"/>
                <a:cs typeface="Courier New"/>
              </a:rPr>
              <a:t>FROM</a:t>
            </a:r>
            <a:r>
              <a:rPr sz="2300" spc="-40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"alanparadise/nw"."orders"</a:t>
            </a:r>
            <a:r>
              <a:rPr sz="2300" spc="-40" dirty="0">
                <a:latin typeface="Courier New"/>
                <a:cs typeface="Courier New"/>
              </a:rPr>
              <a:t> </a:t>
            </a:r>
            <a:r>
              <a:rPr sz="2300" spc="5" dirty="0">
                <a:latin typeface="Courier New"/>
                <a:cs typeface="Courier New"/>
              </a:rPr>
              <a:t>O</a:t>
            </a:r>
            <a:endParaRPr sz="2300" dirty="0">
              <a:latin typeface="Courier New"/>
              <a:cs typeface="Courier New"/>
            </a:endParaRPr>
          </a:p>
          <a:p>
            <a:pPr marL="2022475">
              <a:lnSpc>
                <a:spcPct val="100000"/>
              </a:lnSpc>
              <a:spcBef>
                <a:spcPts val="1435"/>
              </a:spcBef>
            </a:pPr>
            <a:r>
              <a:rPr sz="2300" dirty="0">
                <a:latin typeface="Courier New"/>
                <a:cs typeface="Courier New"/>
              </a:rPr>
              <a:t>LEFT</a:t>
            </a:r>
            <a:r>
              <a:rPr sz="2300" spc="-1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OUTER</a:t>
            </a:r>
            <a:r>
              <a:rPr sz="2300" spc="-1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JOIN</a:t>
            </a:r>
            <a:r>
              <a:rPr sz="2300" spc="-10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"alanparadise/nw"."customers"</a:t>
            </a:r>
            <a:r>
              <a:rPr sz="2300" spc="-15" dirty="0">
                <a:latin typeface="Courier New"/>
                <a:cs typeface="Courier New"/>
              </a:rPr>
              <a:t> </a:t>
            </a:r>
            <a:r>
              <a:rPr sz="2300" spc="5" dirty="0">
                <a:latin typeface="Courier New"/>
                <a:cs typeface="Courier New"/>
              </a:rPr>
              <a:t>C</a:t>
            </a:r>
            <a:r>
              <a:rPr sz="2300" spc="-10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ON</a:t>
            </a:r>
            <a:r>
              <a:rPr sz="2300" spc="-1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O.customerid</a:t>
            </a:r>
            <a:r>
              <a:rPr sz="2300" spc="-10" dirty="0">
                <a:latin typeface="Courier New"/>
                <a:cs typeface="Courier New"/>
              </a:rPr>
              <a:t> </a:t>
            </a:r>
            <a:r>
              <a:rPr sz="2300" spc="5" dirty="0">
                <a:latin typeface="Courier New"/>
                <a:cs typeface="Courier New"/>
              </a:rPr>
              <a:t>=</a:t>
            </a:r>
            <a:r>
              <a:rPr sz="2300" spc="-15" dirty="0">
                <a:latin typeface="Courier New"/>
                <a:cs typeface="Courier New"/>
              </a:rPr>
              <a:t> </a:t>
            </a:r>
            <a:r>
              <a:rPr sz="2300" dirty="0">
                <a:latin typeface="Courier New"/>
                <a:cs typeface="Courier New"/>
              </a:rPr>
              <a:t>C.customerid</a:t>
            </a:r>
          </a:p>
          <a:p>
            <a:pPr>
              <a:lnSpc>
                <a:spcPct val="100000"/>
              </a:lnSpc>
            </a:pPr>
            <a:endParaRPr sz="260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195"/>
              </a:spcBef>
            </a:pPr>
            <a:r>
              <a:rPr sz="3300" spc="-35" dirty="0">
                <a:latin typeface="Arial MT"/>
                <a:cs typeface="Arial MT"/>
              </a:rPr>
              <a:t>This</a:t>
            </a:r>
            <a:r>
              <a:rPr sz="3300" spc="-5" dirty="0">
                <a:latin typeface="Arial MT"/>
                <a:cs typeface="Arial MT"/>
              </a:rPr>
              <a:t> </a:t>
            </a:r>
            <a:r>
              <a:rPr sz="3300" spc="30" dirty="0">
                <a:latin typeface="Arial MT"/>
                <a:cs typeface="Arial MT"/>
              </a:rPr>
              <a:t>shows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us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65" dirty="0">
                <a:latin typeface="Arial MT"/>
                <a:cs typeface="Arial MT"/>
              </a:rPr>
              <a:t>a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20" dirty="0">
                <a:latin typeface="Arial MT"/>
                <a:cs typeface="Arial MT"/>
              </a:rPr>
              <a:t>grand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45" dirty="0">
                <a:latin typeface="Arial MT"/>
                <a:cs typeface="Arial MT"/>
              </a:rPr>
              <a:t>total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55" dirty="0">
                <a:latin typeface="Arial MT"/>
                <a:cs typeface="Arial MT"/>
              </a:rPr>
              <a:t>of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808 </a:t>
            </a:r>
            <a:r>
              <a:rPr sz="3300" spc="15" dirty="0">
                <a:latin typeface="Arial MT"/>
                <a:cs typeface="Arial MT"/>
              </a:rPr>
              <a:t>orders</a:t>
            </a:r>
            <a:endParaRPr sz="33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3130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50" dirty="0"/>
              <a:t> </a:t>
            </a:r>
            <a:r>
              <a:rPr spc="-50" dirty="0"/>
              <a:t>Outer</a:t>
            </a:r>
            <a:r>
              <a:rPr spc="-245" dirty="0"/>
              <a:t> </a:t>
            </a:r>
            <a:r>
              <a:rPr spc="-210" dirty="0"/>
              <a:t>Joins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2538007"/>
            <a:ext cx="15347950" cy="5575884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 marR="346710">
              <a:lnSpc>
                <a:spcPts val="5280"/>
              </a:lnSpc>
              <a:spcBef>
                <a:spcPts val="819"/>
              </a:spcBef>
              <a:tabLst>
                <a:tab pos="9158605" algn="l"/>
              </a:tabLst>
            </a:pPr>
            <a:r>
              <a:rPr sz="4950" spc="-10" dirty="0">
                <a:latin typeface="Arial MT"/>
                <a:cs typeface="Arial MT"/>
              </a:rPr>
              <a:t>So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what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impact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45" dirty="0">
                <a:latin typeface="Arial MT"/>
                <a:cs typeface="Arial MT"/>
              </a:rPr>
              <a:t>several	</a:t>
            </a:r>
            <a:r>
              <a:rPr sz="4950" spc="25" dirty="0">
                <a:latin typeface="Arial MT"/>
                <a:cs typeface="Arial MT"/>
              </a:rPr>
              <a:t>orders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having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bad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or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missing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customerID’s?</a:t>
            </a:r>
            <a:endParaRPr sz="495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7550" dirty="0">
              <a:latin typeface="Arial MT"/>
              <a:cs typeface="Arial MT"/>
            </a:endParaRPr>
          </a:p>
          <a:p>
            <a:pPr marL="462915">
              <a:lnSpc>
                <a:spcPct val="100000"/>
              </a:lnSpc>
            </a:pPr>
            <a:r>
              <a:rPr sz="4950" spc="-50" dirty="0">
                <a:latin typeface="Arial MT"/>
                <a:cs typeface="Arial MT"/>
              </a:rPr>
              <a:t>This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shows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discrepancy</a:t>
            </a:r>
            <a:r>
              <a:rPr sz="4950" spc="-5" dirty="0">
                <a:latin typeface="Arial MT"/>
                <a:cs typeface="Arial MT"/>
              </a:rPr>
              <a:t> in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number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orders</a:t>
            </a:r>
            <a:endParaRPr sz="4950" dirty="0">
              <a:latin typeface="Arial MT"/>
              <a:cs typeface="Arial MT"/>
            </a:endParaRPr>
          </a:p>
          <a:p>
            <a:pPr marL="1317625" indent="-394970">
              <a:lnSpc>
                <a:spcPct val="100000"/>
              </a:lnSpc>
              <a:spcBef>
                <a:spcPts val="1380"/>
              </a:spcBef>
              <a:buChar char="•"/>
              <a:tabLst>
                <a:tab pos="1318260" algn="l"/>
              </a:tabLst>
            </a:pPr>
            <a:r>
              <a:rPr sz="4950" spc="-5" dirty="0">
                <a:latin typeface="Arial MT"/>
                <a:cs typeface="Arial MT"/>
              </a:rPr>
              <a:t>763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orders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versus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808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orders</a:t>
            </a:r>
            <a:endParaRPr sz="495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81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762506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65" dirty="0"/>
              <a:t>Query</a:t>
            </a:r>
            <a:r>
              <a:rPr spc="-229" dirty="0"/>
              <a:t> </a:t>
            </a:r>
            <a:r>
              <a:rPr spc="-145" dirty="0"/>
              <a:t>Execution</a:t>
            </a:r>
            <a:r>
              <a:rPr spc="-200" dirty="0"/>
              <a:t> </a:t>
            </a:r>
            <a:r>
              <a:rPr spc="780" dirty="0"/>
              <a:t>-</a:t>
            </a:r>
            <a:r>
              <a:rPr spc="-220" dirty="0"/>
              <a:t> </a:t>
            </a:r>
            <a:r>
              <a:rPr spc="-125" dirty="0"/>
              <a:t>Summary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616187" y="2241472"/>
            <a:ext cx="14587855" cy="48406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0" dirty="0">
                <a:latin typeface="Arial MT"/>
                <a:cs typeface="Arial MT"/>
              </a:rPr>
              <a:t>When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you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run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query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DBMS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will</a:t>
            </a:r>
            <a:endParaRPr sz="4950">
              <a:latin typeface="Arial MT"/>
              <a:cs typeface="Arial MT"/>
            </a:endParaRPr>
          </a:p>
          <a:p>
            <a:pPr marL="955040" indent="-942975">
              <a:lnSpc>
                <a:spcPts val="5650"/>
              </a:lnSpc>
              <a:spcBef>
                <a:spcPts val="4685"/>
              </a:spcBef>
              <a:buAutoNum type="arabicPeriod"/>
              <a:tabLst>
                <a:tab pos="954405" algn="l"/>
                <a:tab pos="955675" algn="l"/>
              </a:tabLst>
            </a:pPr>
            <a:r>
              <a:rPr sz="4950" spc="-60" dirty="0">
                <a:latin typeface="Arial MT"/>
                <a:cs typeface="Arial MT"/>
              </a:rPr>
              <a:t>Parse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your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query</a:t>
            </a:r>
            <a:endParaRPr sz="4950">
              <a:latin typeface="Arial MT"/>
              <a:cs typeface="Arial MT"/>
            </a:endParaRPr>
          </a:p>
          <a:p>
            <a:pPr marL="955040" indent="-942975">
              <a:lnSpc>
                <a:spcPts val="5360"/>
              </a:lnSpc>
              <a:buAutoNum type="arabicPeriod"/>
              <a:tabLst>
                <a:tab pos="954405" algn="l"/>
                <a:tab pos="955675" algn="l"/>
              </a:tabLst>
            </a:pPr>
            <a:r>
              <a:rPr sz="4950" spc="5" dirty="0">
                <a:latin typeface="Arial MT"/>
                <a:cs typeface="Arial MT"/>
              </a:rPr>
              <a:t>Calculate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most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efficient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Execution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55" dirty="0">
                <a:latin typeface="Arial MT"/>
                <a:cs typeface="Arial MT"/>
              </a:rPr>
              <a:t>Plan</a:t>
            </a:r>
            <a:endParaRPr sz="4950">
              <a:latin typeface="Arial MT"/>
              <a:cs typeface="Arial MT"/>
            </a:endParaRPr>
          </a:p>
          <a:p>
            <a:pPr marL="955040" indent="-942975">
              <a:lnSpc>
                <a:spcPts val="5360"/>
              </a:lnSpc>
              <a:buAutoNum type="arabicPeriod"/>
              <a:tabLst>
                <a:tab pos="954405" algn="l"/>
                <a:tab pos="955675" algn="l"/>
                <a:tab pos="6378575" algn="l"/>
              </a:tabLst>
            </a:pPr>
            <a:r>
              <a:rPr sz="4950" spc="-65" dirty="0">
                <a:latin typeface="Arial MT"/>
                <a:cs typeface="Arial MT"/>
              </a:rPr>
              <a:t>Run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your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query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120" dirty="0">
                <a:latin typeface="Arial MT"/>
                <a:cs typeface="Arial MT"/>
              </a:rPr>
              <a:t>(all	</a:t>
            </a:r>
            <a:r>
              <a:rPr sz="4950" spc="40" dirty="0">
                <a:latin typeface="Arial MT"/>
                <a:cs typeface="Arial MT"/>
              </a:rPr>
              <a:t>at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once,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not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line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by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95" dirty="0">
                <a:latin typeface="Arial MT"/>
                <a:cs typeface="Arial MT"/>
              </a:rPr>
              <a:t>line)</a:t>
            </a:r>
            <a:endParaRPr sz="4950">
              <a:latin typeface="Arial MT"/>
              <a:cs typeface="Arial MT"/>
            </a:endParaRPr>
          </a:p>
          <a:p>
            <a:pPr marL="955040" marR="5080" indent="-942975">
              <a:lnSpc>
                <a:spcPts val="5260"/>
              </a:lnSpc>
              <a:spcBef>
                <a:spcPts val="455"/>
              </a:spcBef>
              <a:buAutoNum type="arabicPeriod"/>
              <a:tabLst>
                <a:tab pos="954405" algn="l"/>
                <a:tab pos="955675" algn="l"/>
              </a:tabLst>
            </a:pPr>
            <a:r>
              <a:rPr sz="4950" spc="35" dirty="0">
                <a:latin typeface="Arial MT"/>
                <a:cs typeface="Arial MT"/>
              </a:rPr>
              <a:t>Produce </a:t>
            </a:r>
            <a:r>
              <a:rPr sz="4950" spc="-50" dirty="0">
                <a:latin typeface="Arial MT"/>
                <a:cs typeface="Arial MT"/>
              </a:rPr>
              <a:t>an </a:t>
            </a:r>
            <a:r>
              <a:rPr sz="4950" spc="-5" dirty="0">
                <a:latin typeface="Arial MT"/>
                <a:cs typeface="Arial MT"/>
              </a:rPr>
              <a:t>answer </a:t>
            </a:r>
            <a:r>
              <a:rPr sz="4950" spc="25" dirty="0">
                <a:latin typeface="Arial MT"/>
                <a:cs typeface="Arial MT"/>
              </a:rPr>
              <a:t>set </a:t>
            </a:r>
            <a:r>
              <a:rPr sz="4950" spc="-30" dirty="0">
                <a:latin typeface="Arial MT"/>
                <a:cs typeface="Arial MT"/>
              </a:rPr>
              <a:t>(perhaps </a:t>
            </a:r>
            <a:r>
              <a:rPr sz="4950" spc="30" dirty="0">
                <a:latin typeface="Arial MT"/>
                <a:cs typeface="Arial MT"/>
              </a:rPr>
              <a:t>creating </a:t>
            </a:r>
            <a:r>
              <a:rPr sz="4950" spc="20" dirty="0">
                <a:latin typeface="Arial MT"/>
                <a:cs typeface="Arial MT"/>
              </a:rPr>
              <a:t>interim </a:t>
            </a:r>
            <a:r>
              <a:rPr sz="4950" spc="-136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sets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along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45" dirty="0">
                <a:latin typeface="Arial MT"/>
                <a:cs typeface="Arial MT"/>
              </a:rPr>
              <a:t>way...)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495673" y="2917472"/>
            <a:ext cx="9111615" cy="234251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0"/>
              </a:spcBef>
            </a:pPr>
            <a:r>
              <a:rPr sz="5450" b="1" spc="10" dirty="0">
                <a:latin typeface="Arial"/>
                <a:cs typeface="Arial"/>
              </a:rPr>
              <a:t>Where</a:t>
            </a:r>
            <a:r>
              <a:rPr sz="5450" b="1" spc="-15" dirty="0">
                <a:latin typeface="Arial"/>
                <a:cs typeface="Arial"/>
              </a:rPr>
              <a:t> </a:t>
            </a:r>
            <a:r>
              <a:rPr sz="5450" b="1" spc="-40" dirty="0">
                <a:latin typeface="Arial"/>
                <a:cs typeface="Arial"/>
              </a:rPr>
              <a:t>did</a:t>
            </a:r>
            <a:r>
              <a:rPr sz="5450" b="1" spc="-10" dirty="0">
                <a:latin typeface="Arial"/>
                <a:cs typeface="Arial"/>
              </a:rPr>
              <a:t> </a:t>
            </a:r>
            <a:r>
              <a:rPr sz="5450" b="1" spc="-75" dirty="0">
                <a:latin typeface="Arial"/>
                <a:cs typeface="Arial"/>
              </a:rPr>
              <a:t>SQL</a:t>
            </a:r>
            <a:r>
              <a:rPr sz="5450" b="1" spc="-15" dirty="0">
                <a:latin typeface="Arial"/>
                <a:cs typeface="Arial"/>
              </a:rPr>
              <a:t> </a:t>
            </a:r>
            <a:r>
              <a:rPr sz="5450" b="1" spc="65" dirty="0">
                <a:latin typeface="Arial"/>
                <a:cs typeface="Arial"/>
              </a:rPr>
              <a:t>come</a:t>
            </a:r>
            <a:r>
              <a:rPr sz="5450" b="1" spc="-15" dirty="0">
                <a:latin typeface="Arial"/>
                <a:cs typeface="Arial"/>
              </a:rPr>
              <a:t> </a:t>
            </a:r>
            <a:r>
              <a:rPr sz="5450" b="1" spc="-50" dirty="0">
                <a:latin typeface="Arial"/>
                <a:cs typeface="Arial"/>
              </a:rPr>
              <a:t>from?</a:t>
            </a:r>
            <a:endParaRPr sz="5450">
              <a:latin typeface="Arial"/>
              <a:cs typeface="Arial"/>
            </a:endParaRPr>
          </a:p>
          <a:p>
            <a:pPr marL="635" algn="ctr">
              <a:lnSpc>
                <a:spcPct val="100000"/>
              </a:lnSpc>
              <a:spcBef>
                <a:spcPts val="5175"/>
              </a:spcBef>
            </a:pPr>
            <a:r>
              <a:rPr sz="5450" b="1" spc="-110" dirty="0">
                <a:latin typeface="Arial"/>
                <a:cs typeface="Arial"/>
              </a:rPr>
              <a:t>Why</a:t>
            </a:r>
            <a:r>
              <a:rPr sz="5450" b="1" spc="-15" dirty="0">
                <a:latin typeface="Arial"/>
                <a:cs typeface="Arial"/>
              </a:rPr>
              <a:t> </a:t>
            </a:r>
            <a:r>
              <a:rPr sz="5450" b="1" spc="-5" dirty="0">
                <a:latin typeface="Arial"/>
                <a:cs typeface="Arial"/>
              </a:rPr>
              <a:t>do </a:t>
            </a:r>
            <a:r>
              <a:rPr sz="5450" b="1" spc="140" dirty="0">
                <a:latin typeface="Arial"/>
                <a:cs typeface="Arial"/>
              </a:rPr>
              <a:t>we</a:t>
            </a:r>
            <a:r>
              <a:rPr sz="5450" b="1" spc="-15" dirty="0">
                <a:latin typeface="Arial"/>
                <a:cs typeface="Arial"/>
              </a:rPr>
              <a:t> </a:t>
            </a:r>
            <a:r>
              <a:rPr sz="5450" b="1" spc="-65" dirty="0">
                <a:latin typeface="Arial"/>
                <a:cs typeface="Arial"/>
              </a:rPr>
              <a:t>study</a:t>
            </a:r>
            <a:r>
              <a:rPr sz="5450" b="1" spc="-10" dirty="0">
                <a:latin typeface="Arial"/>
                <a:cs typeface="Arial"/>
              </a:rPr>
              <a:t> </a:t>
            </a:r>
            <a:r>
              <a:rPr sz="5450" b="1" spc="-130" dirty="0">
                <a:latin typeface="Arial"/>
                <a:cs typeface="Arial"/>
              </a:rPr>
              <a:t>SQL?</a:t>
            </a:r>
            <a:endParaRPr sz="545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184783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The</a:t>
            </a:r>
            <a:r>
              <a:rPr spc="-229" dirty="0"/>
              <a:t> </a:t>
            </a:r>
            <a:r>
              <a:rPr spc="-210" dirty="0"/>
              <a:t>Origins</a:t>
            </a:r>
            <a:r>
              <a:rPr spc="-225" dirty="0"/>
              <a:t> </a:t>
            </a:r>
            <a:r>
              <a:rPr spc="-55" dirty="0"/>
              <a:t>of</a:t>
            </a:r>
            <a:r>
              <a:rPr spc="-229" dirty="0"/>
              <a:t> SQL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58944" y="5445829"/>
            <a:ext cx="52705" cy="105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19"/>
              </a:lnSpc>
            </a:pPr>
            <a:r>
              <a:rPr sz="750" spc="-5" dirty="0">
                <a:latin typeface="Arial MT"/>
                <a:cs typeface="Arial MT"/>
              </a:rPr>
              <a:t>2</a:t>
            </a:r>
            <a:endParaRPr sz="750">
              <a:latin typeface="Arial MT"/>
              <a:cs typeface="Arial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79390" y="0"/>
            <a:ext cx="18945860" cy="2251710"/>
          </a:xfrm>
          <a:custGeom>
            <a:avLst/>
            <a:gdLst/>
            <a:ahLst/>
            <a:cxnLst/>
            <a:rect l="l" t="t" r="r" b="b"/>
            <a:pathLst>
              <a:path w="18945860" h="2251710">
                <a:moveTo>
                  <a:pt x="0" y="0"/>
                </a:moveTo>
                <a:lnTo>
                  <a:pt x="18945313" y="0"/>
                </a:lnTo>
                <a:lnTo>
                  <a:pt x="18945313" y="2251215"/>
                </a:lnTo>
                <a:lnTo>
                  <a:pt x="0" y="2251215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42079" y="99548"/>
            <a:ext cx="106076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5" dirty="0"/>
              <a:t>Old</a:t>
            </a:r>
            <a:r>
              <a:rPr spc="-275" dirty="0"/>
              <a:t> </a:t>
            </a:r>
            <a:r>
              <a:rPr spc="-204" dirty="0"/>
              <a:t>Technology?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9117" y="2481575"/>
            <a:ext cx="11245029" cy="7455270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5823191" y="10371904"/>
            <a:ext cx="4758690" cy="3778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300" dirty="0">
                <a:solidFill>
                  <a:srgbClr val="FFFFFF"/>
                </a:solidFill>
                <a:latin typeface="Calibri"/>
                <a:cs typeface="Calibri"/>
              </a:rPr>
              <a:t>Photo by</a:t>
            </a:r>
            <a:r>
              <a:rPr sz="23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Randy</a:t>
            </a:r>
            <a:r>
              <a:rPr sz="230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23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Laybourne</a:t>
            </a:r>
            <a:r>
              <a:rPr sz="2300" dirty="0">
                <a:solidFill>
                  <a:srgbClr val="FFFFFF"/>
                </a:solidFill>
                <a:latin typeface="Calibri"/>
                <a:cs typeface="Calibri"/>
              </a:rPr>
              <a:t> on </a:t>
            </a:r>
            <a:r>
              <a:rPr sz="23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Unsplash</a:t>
            </a:r>
            <a:endParaRPr sz="23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58944" y="5445829"/>
            <a:ext cx="52705" cy="105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19"/>
              </a:lnSpc>
            </a:pPr>
            <a:r>
              <a:rPr sz="750" spc="-5" dirty="0">
                <a:latin typeface="Arial MT"/>
                <a:cs typeface="Arial MT"/>
              </a:rPr>
              <a:t>3</a:t>
            </a:r>
            <a:endParaRPr sz="750">
              <a:latin typeface="Arial MT"/>
              <a:cs typeface="Arial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79390" y="0"/>
            <a:ext cx="18945860" cy="2251710"/>
          </a:xfrm>
          <a:custGeom>
            <a:avLst/>
            <a:gdLst/>
            <a:ahLst/>
            <a:cxnLst/>
            <a:rect l="l" t="t" r="r" b="b"/>
            <a:pathLst>
              <a:path w="18945860" h="2251710">
                <a:moveTo>
                  <a:pt x="0" y="0"/>
                </a:moveTo>
                <a:lnTo>
                  <a:pt x="18945313" y="0"/>
                </a:lnTo>
                <a:lnTo>
                  <a:pt x="18945313" y="2251215"/>
                </a:lnTo>
                <a:lnTo>
                  <a:pt x="0" y="2251215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42079" y="99548"/>
            <a:ext cx="14441169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30" dirty="0"/>
              <a:t>But</a:t>
            </a:r>
            <a:r>
              <a:rPr spc="-235" dirty="0"/>
              <a:t> </a:t>
            </a:r>
            <a:r>
              <a:rPr spc="-210" dirty="0"/>
              <a:t>Still</a:t>
            </a:r>
            <a:r>
              <a:rPr spc="-225" dirty="0"/>
              <a:t> </a:t>
            </a:r>
            <a:r>
              <a:rPr spc="-190" dirty="0"/>
              <a:t>Widely</a:t>
            </a:r>
            <a:r>
              <a:rPr spc="-229" dirty="0"/>
              <a:t> </a:t>
            </a:r>
            <a:r>
              <a:rPr spc="-55" dirty="0"/>
              <a:t>In</a:t>
            </a:r>
            <a:r>
              <a:rPr spc="-225" dirty="0"/>
              <a:t> </a:t>
            </a:r>
            <a:r>
              <a:rPr spc="-10" dirty="0"/>
              <a:t>Use</a:t>
            </a:r>
            <a:r>
              <a:rPr spc="-225" dirty="0"/>
              <a:t> </a:t>
            </a:r>
            <a:r>
              <a:rPr spc="-580" dirty="0"/>
              <a:t>!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51215"/>
            <a:ext cx="11538914" cy="7693308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5257121" y="10414626"/>
            <a:ext cx="4794250" cy="3778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300" dirty="0">
                <a:solidFill>
                  <a:srgbClr val="FFFFFF"/>
                </a:solidFill>
                <a:latin typeface="Calibri"/>
                <a:cs typeface="Calibri"/>
              </a:rPr>
              <a:t>Photo by</a:t>
            </a:r>
            <a:r>
              <a:rPr sz="23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Łukasz</a:t>
            </a:r>
            <a:r>
              <a:rPr sz="23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23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Nieścioruk</a:t>
            </a:r>
            <a:r>
              <a:rPr sz="2300" dirty="0">
                <a:solidFill>
                  <a:srgbClr val="FFFFFF"/>
                </a:solidFill>
                <a:latin typeface="Calibri"/>
                <a:cs typeface="Calibri"/>
              </a:rPr>
              <a:t> on </a:t>
            </a:r>
            <a:r>
              <a:rPr sz="23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Unsplash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983536" y="3040610"/>
            <a:ext cx="12708255" cy="433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19455" indent="-707390">
              <a:lnSpc>
                <a:spcPct val="100000"/>
              </a:lnSpc>
              <a:spcBef>
                <a:spcPts val="9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relatively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simple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language</a:t>
            </a:r>
            <a:endParaRPr sz="4950">
              <a:latin typeface="Arial MT"/>
              <a:cs typeface="Arial MT"/>
            </a:endParaRPr>
          </a:p>
          <a:p>
            <a:pPr marL="1169670" lvl="1" indent="-707390">
              <a:lnSpc>
                <a:spcPct val="100000"/>
              </a:lnSpc>
              <a:spcBef>
                <a:spcPts val="4870"/>
              </a:spcBef>
              <a:buFont typeface="Wingdings"/>
              <a:buChar char=""/>
              <a:tabLst>
                <a:tab pos="1169670" algn="l"/>
                <a:tab pos="1170305" algn="l"/>
              </a:tabLst>
            </a:pPr>
            <a:r>
              <a:rPr sz="3700" spc="15" dirty="0">
                <a:latin typeface="Arial MT"/>
                <a:cs typeface="Arial MT"/>
              </a:rPr>
              <a:t>Brief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spc="20" dirty="0">
                <a:latin typeface="Arial MT"/>
                <a:cs typeface="Arial MT"/>
              </a:rPr>
              <a:t>syntax,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spc="45" dirty="0">
                <a:latin typeface="Arial MT"/>
                <a:cs typeface="Arial MT"/>
              </a:rPr>
              <a:t>few</a:t>
            </a:r>
            <a:r>
              <a:rPr sz="3700" spc="-15" dirty="0">
                <a:latin typeface="Arial MT"/>
                <a:cs typeface="Arial MT"/>
              </a:rPr>
              <a:t> </a:t>
            </a:r>
            <a:r>
              <a:rPr sz="3700" spc="50" dirty="0">
                <a:latin typeface="Arial MT"/>
                <a:cs typeface="Arial MT"/>
              </a:rPr>
              <a:t>commands</a:t>
            </a:r>
            <a:endParaRPr sz="370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3390"/>
              </a:spcBef>
              <a:buChar char="•"/>
              <a:tabLst>
                <a:tab pos="718820" algn="l"/>
                <a:tab pos="720090" algn="l"/>
                <a:tab pos="8517255" algn="l"/>
              </a:tabLst>
            </a:pP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1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15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relatively</a:t>
            </a:r>
            <a:r>
              <a:rPr sz="4950" spc="15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powerful	</a:t>
            </a:r>
            <a:r>
              <a:rPr sz="4950" spc="-20" dirty="0">
                <a:latin typeface="Arial MT"/>
                <a:cs typeface="Arial MT"/>
              </a:rPr>
              <a:t>language</a:t>
            </a:r>
            <a:endParaRPr sz="4950">
              <a:latin typeface="Arial MT"/>
              <a:cs typeface="Arial MT"/>
            </a:endParaRPr>
          </a:p>
          <a:p>
            <a:pPr marL="1169670" lvl="1" indent="-707390">
              <a:lnSpc>
                <a:spcPct val="100000"/>
              </a:lnSpc>
              <a:spcBef>
                <a:spcPts val="4945"/>
              </a:spcBef>
              <a:buFont typeface="Wingdings"/>
              <a:buChar char=""/>
              <a:tabLst>
                <a:tab pos="1169670" algn="l"/>
                <a:tab pos="1170305" algn="l"/>
              </a:tabLst>
            </a:pPr>
            <a:r>
              <a:rPr sz="3700" spc="55" dirty="0">
                <a:latin typeface="Arial MT"/>
                <a:cs typeface="Arial MT"/>
              </a:rPr>
              <a:t>Just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spc="-70" dirty="0">
                <a:latin typeface="Arial MT"/>
                <a:cs typeface="Arial MT"/>
              </a:rPr>
              <a:t>a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spc="45" dirty="0">
                <a:latin typeface="Arial MT"/>
                <a:cs typeface="Arial MT"/>
              </a:rPr>
              <a:t>few</a:t>
            </a:r>
            <a:r>
              <a:rPr sz="3700" dirty="0">
                <a:latin typeface="Arial MT"/>
                <a:cs typeface="Arial MT"/>
              </a:rPr>
              <a:t> </a:t>
            </a:r>
            <a:r>
              <a:rPr sz="3700" spc="-15" dirty="0">
                <a:latin typeface="Arial MT"/>
                <a:cs typeface="Arial MT"/>
              </a:rPr>
              <a:t>lines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70" dirty="0">
                <a:latin typeface="Arial MT"/>
                <a:cs typeface="Arial MT"/>
              </a:rPr>
              <a:t>of</a:t>
            </a:r>
            <a:r>
              <a:rPr sz="3700" spc="5" dirty="0">
                <a:latin typeface="Arial MT"/>
                <a:cs typeface="Arial MT"/>
              </a:rPr>
              <a:t> </a:t>
            </a:r>
            <a:r>
              <a:rPr sz="3700" spc="70" dirty="0">
                <a:latin typeface="Arial MT"/>
                <a:cs typeface="Arial MT"/>
              </a:rPr>
              <a:t>code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spc="20" dirty="0">
                <a:latin typeface="Arial MT"/>
                <a:cs typeface="Arial MT"/>
              </a:rPr>
              <a:t>can</a:t>
            </a:r>
            <a:r>
              <a:rPr sz="3700" dirty="0">
                <a:latin typeface="Arial MT"/>
                <a:cs typeface="Arial MT"/>
              </a:rPr>
              <a:t> </a:t>
            </a:r>
            <a:r>
              <a:rPr sz="3700" spc="50" dirty="0">
                <a:latin typeface="Arial MT"/>
                <a:cs typeface="Arial MT"/>
              </a:rPr>
              <a:t>accomplish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-70" dirty="0">
                <a:latin typeface="Arial MT"/>
                <a:cs typeface="Arial MT"/>
              </a:rPr>
              <a:t>a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spc="-65" dirty="0">
                <a:latin typeface="Arial MT"/>
                <a:cs typeface="Arial MT"/>
              </a:rPr>
              <a:t>LOT</a:t>
            </a:r>
            <a:r>
              <a:rPr sz="3700" spc="5" dirty="0">
                <a:latin typeface="Arial MT"/>
                <a:cs typeface="Arial MT"/>
              </a:rPr>
              <a:t> </a:t>
            </a:r>
            <a:r>
              <a:rPr sz="3700" spc="70" dirty="0">
                <a:latin typeface="Arial MT"/>
                <a:cs typeface="Arial MT"/>
              </a:rPr>
              <a:t>of</a:t>
            </a:r>
            <a:r>
              <a:rPr sz="3700" dirty="0">
                <a:latin typeface="Arial MT"/>
                <a:cs typeface="Arial MT"/>
              </a:rPr>
              <a:t> </a:t>
            </a:r>
            <a:r>
              <a:rPr sz="3700" spc="70" dirty="0">
                <a:latin typeface="Arial MT"/>
                <a:cs typeface="Arial MT"/>
              </a:rPr>
              <a:t>work</a:t>
            </a:r>
            <a:endParaRPr sz="37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8652" y="2608371"/>
            <a:ext cx="15081885" cy="49129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8900">
              <a:lnSpc>
                <a:spcPct val="100000"/>
              </a:lnSpc>
              <a:spcBef>
                <a:spcPts val="95"/>
              </a:spcBef>
              <a:tabLst>
                <a:tab pos="3034665" algn="l"/>
              </a:tabLst>
            </a:pPr>
            <a:r>
              <a:rPr sz="4950" spc="-25" dirty="0">
                <a:latin typeface="Arial MT"/>
                <a:cs typeface="Arial MT"/>
              </a:rPr>
              <a:t>Relational	</a:t>
            </a:r>
            <a:r>
              <a:rPr sz="4950" spc="-20" dirty="0">
                <a:latin typeface="Arial MT"/>
                <a:cs typeface="Arial MT"/>
              </a:rPr>
              <a:t>Database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Technology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6800">
              <a:latin typeface="Arial MT"/>
              <a:cs typeface="Arial MT"/>
            </a:endParaRPr>
          </a:p>
          <a:p>
            <a:pPr marL="600075" indent="-511809">
              <a:lnSpc>
                <a:spcPct val="100000"/>
              </a:lnSpc>
              <a:buSzPct val="123611"/>
              <a:buChar char="•"/>
              <a:tabLst>
                <a:tab pos="600075" algn="l"/>
                <a:tab pos="600710" algn="l"/>
                <a:tab pos="5768975" algn="l"/>
              </a:tabLst>
            </a:pPr>
            <a:r>
              <a:rPr sz="3600" spc="15" dirty="0">
                <a:latin typeface="Arial MT"/>
                <a:cs typeface="Arial MT"/>
              </a:rPr>
              <a:t>Invented</a:t>
            </a:r>
            <a:r>
              <a:rPr sz="3600" spc="75" dirty="0">
                <a:latin typeface="Arial MT"/>
                <a:cs typeface="Arial MT"/>
              </a:rPr>
              <a:t> </a:t>
            </a:r>
            <a:r>
              <a:rPr sz="3600" spc="5" dirty="0">
                <a:latin typeface="Arial MT"/>
                <a:cs typeface="Arial MT"/>
              </a:rPr>
              <a:t>in</a:t>
            </a:r>
            <a:r>
              <a:rPr sz="3600" spc="75" dirty="0">
                <a:latin typeface="Arial MT"/>
                <a:cs typeface="Arial MT"/>
              </a:rPr>
              <a:t> </a:t>
            </a:r>
            <a:r>
              <a:rPr sz="3600" spc="30" dirty="0">
                <a:latin typeface="Arial MT"/>
                <a:cs typeface="Arial MT"/>
              </a:rPr>
              <a:t>the</a:t>
            </a:r>
            <a:r>
              <a:rPr sz="3600" spc="70" dirty="0">
                <a:latin typeface="Arial MT"/>
                <a:cs typeface="Arial MT"/>
              </a:rPr>
              <a:t> </a:t>
            </a:r>
            <a:r>
              <a:rPr sz="3600" spc="65" dirty="0">
                <a:latin typeface="Arial MT"/>
                <a:cs typeface="Arial MT"/>
              </a:rPr>
              <a:t>1970's</a:t>
            </a:r>
            <a:r>
              <a:rPr sz="3600" spc="75" dirty="0">
                <a:latin typeface="Arial MT"/>
                <a:cs typeface="Arial MT"/>
              </a:rPr>
              <a:t> </a:t>
            </a:r>
            <a:r>
              <a:rPr sz="3600" spc="-190" dirty="0">
                <a:latin typeface="Arial MT"/>
                <a:cs typeface="Arial MT"/>
              </a:rPr>
              <a:t>–	</a:t>
            </a:r>
            <a:r>
              <a:rPr sz="3600" spc="40" dirty="0">
                <a:latin typeface="Arial MT"/>
                <a:cs typeface="Arial MT"/>
              </a:rPr>
              <a:t>almost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50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-20" dirty="0">
                <a:latin typeface="Arial MT"/>
                <a:cs typeface="Arial MT"/>
              </a:rPr>
              <a:t>years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25" dirty="0">
                <a:latin typeface="Arial MT"/>
                <a:cs typeface="Arial MT"/>
              </a:rPr>
              <a:t>ago…</a:t>
            </a:r>
            <a:endParaRPr sz="3600">
              <a:latin typeface="Arial MT"/>
              <a:cs typeface="Arial MT"/>
            </a:endParaRPr>
          </a:p>
          <a:p>
            <a:pPr marL="634365" indent="-546100">
              <a:lnSpc>
                <a:spcPct val="100000"/>
              </a:lnSpc>
              <a:spcBef>
                <a:spcPts val="2530"/>
              </a:spcBef>
              <a:buChar char="•"/>
              <a:tabLst>
                <a:tab pos="634365" algn="l"/>
                <a:tab pos="635000" algn="l"/>
                <a:tab pos="7157720" algn="l"/>
              </a:tabLst>
            </a:pPr>
            <a:r>
              <a:rPr sz="3600" spc="-60" dirty="0">
                <a:latin typeface="Arial MT"/>
                <a:cs typeface="Arial MT"/>
              </a:rPr>
              <a:t>Ye</a:t>
            </a:r>
            <a:r>
              <a:rPr sz="3600" spc="140" dirty="0">
                <a:latin typeface="Arial MT"/>
                <a:cs typeface="Arial MT"/>
              </a:rPr>
              <a:t>t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-60" dirty="0">
                <a:latin typeface="Arial MT"/>
                <a:cs typeface="Arial MT"/>
              </a:rPr>
              <a:t>a</a:t>
            </a:r>
            <a:r>
              <a:rPr sz="3600" spc="145" dirty="0">
                <a:latin typeface="Arial MT"/>
                <a:cs typeface="Arial MT"/>
              </a:rPr>
              <a:t>b</a:t>
            </a:r>
            <a:r>
              <a:rPr sz="3600" spc="75" dirty="0">
                <a:latin typeface="Arial MT"/>
                <a:cs typeface="Arial MT"/>
              </a:rPr>
              <a:t>o</a:t>
            </a:r>
            <a:r>
              <a:rPr sz="3600" spc="10" dirty="0">
                <a:latin typeface="Arial MT"/>
                <a:cs typeface="Arial MT"/>
              </a:rPr>
              <a:t>u</a:t>
            </a:r>
            <a:r>
              <a:rPr sz="3600" spc="140" dirty="0">
                <a:latin typeface="Arial MT"/>
                <a:cs typeface="Arial MT"/>
              </a:rPr>
              <a:t>t</a:t>
            </a:r>
            <a:r>
              <a:rPr sz="3600" spc="10" dirty="0">
                <a:latin typeface="Arial MT"/>
                <a:cs typeface="Arial MT"/>
              </a:rPr>
              <a:t> 70</a:t>
            </a:r>
            <a:r>
              <a:rPr sz="3600" spc="425" dirty="0">
                <a:latin typeface="Arial MT"/>
                <a:cs typeface="Arial MT"/>
              </a:rPr>
              <a:t>%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75" dirty="0">
                <a:latin typeface="Arial MT"/>
                <a:cs typeface="Arial MT"/>
              </a:rPr>
              <a:t>o</a:t>
            </a:r>
            <a:r>
              <a:rPr sz="3600" spc="70" dirty="0">
                <a:latin typeface="Arial MT"/>
                <a:cs typeface="Arial MT"/>
              </a:rPr>
              <a:t>f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145" dirty="0">
                <a:latin typeface="Arial MT"/>
                <a:cs typeface="Arial MT"/>
              </a:rPr>
              <a:t>d</a:t>
            </a:r>
            <a:r>
              <a:rPr sz="3600" spc="-60" dirty="0">
                <a:latin typeface="Arial MT"/>
                <a:cs typeface="Arial MT"/>
              </a:rPr>
              <a:t>a</a:t>
            </a:r>
            <a:r>
              <a:rPr sz="3600" spc="140" dirty="0">
                <a:latin typeface="Arial MT"/>
                <a:cs typeface="Arial MT"/>
              </a:rPr>
              <a:t>t</a:t>
            </a:r>
            <a:r>
              <a:rPr sz="3600" spc="-60" dirty="0">
                <a:latin typeface="Arial MT"/>
                <a:cs typeface="Arial MT"/>
              </a:rPr>
              <a:t>a</a:t>
            </a:r>
            <a:r>
              <a:rPr sz="3600" spc="145" dirty="0">
                <a:latin typeface="Arial MT"/>
                <a:cs typeface="Arial MT"/>
              </a:rPr>
              <a:t>b</a:t>
            </a:r>
            <a:r>
              <a:rPr sz="3600" spc="-60" dirty="0">
                <a:latin typeface="Arial MT"/>
                <a:cs typeface="Arial MT"/>
              </a:rPr>
              <a:t>a</a:t>
            </a:r>
            <a:r>
              <a:rPr sz="3600" spc="-20" dirty="0">
                <a:latin typeface="Arial MT"/>
                <a:cs typeface="Arial MT"/>
              </a:rPr>
              <a:t>s</a:t>
            </a:r>
            <a:r>
              <a:rPr sz="3600" spc="-30" dirty="0">
                <a:latin typeface="Arial MT"/>
                <a:cs typeface="Arial MT"/>
              </a:rPr>
              <a:t>e</a:t>
            </a:r>
            <a:r>
              <a:rPr sz="3600" spc="10" dirty="0">
                <a:latin typeface="Arial MT"/>
                <a:cs typeface="Arial MT"/>
              </a:rPr>
              <a:t>s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dirty="0">
                <a:latin typeface="Arial MT"/>
                <a:cs typeface="Arial MT"/>
              </a:rPr>
              <a:t>i</a:t>
            </a:r>
            <a:r>
              <a:rPr sz="3600" spc="-1635" dirty="0">
                <a:latin typeface="Arial MT"/>
                <a:cs typeface="Arial MT"/>
              </a:rPr>
              <a:t>n</a:t>
            </a:r>
            <a:r>
              <a:rPr sz="1125" spc="-7" baseline="100000" dirty="0">
                <a:latin typeface="Arial MT"/>
                <a:cs typeface="Arial MT"/>
              </a:rPr>
              <a:t>4</a:t>
            </a:r>
            <a:r>
              <a:rPr sz="1125" baseline="100000" dirty="0">
                <a:latin typeface="Arial MT"/>
                <a:cs typeface="Arial MT"/>
              </a:rPr>
              <a:t>	</a:t>
            </a:r>
            <a:r>
              <a:rPr sz="3600" spc="10" dirty="0">
                <a:latin typeface="Arial MT"/>
                <a:cs typeface="Arial MT"/>
              </a:rPr>
              <a:t>u</a:t>
            </a:r>
            <a:r>
              <a:rPr sz="3600" spc="-25" dirty="0">
                <a:latin typeface="Arial MT"/>
                <a:cs typeface="Arial MT"/>
              </a:rPr>
              <a:t>se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dirty="0">
                <a:latin typeface="Arial MT"/>
                <a:cs typeface="Arial MT"/>
              </a:rPr>
              <a:t>i</a:t>
            </a:r>
            <a:r>
              <a:rPr sz="3600" spc="10" dirty="0">
                <a:latin typeface="Arial MT"/>
                <a:cs typeface="Arial MT"/>
              </a:rPr>
              <a:t>n </a:t>
            </a:r>
            <a:r>
              <a:rPr sz="3600" dirty="0">
                <a:latin typeface="Arial MT"/>
                <a:cs typeface="Arial MT"/>
              </a:rPr>
              <a:t>i</a:t>
            </a:r>
            <a:r>
              <a:rPr sz="3600" spc="10" dirty="0">
                <a:latin typeface="Arial MT"/>
                <a:cs typeface="Arial MT"/>
              </a:rPr>
              <a:t>n</a:t>
            </a:r>
            <a:r>
              <a:rPr sz="3600" spc="145" dirty="0">
                <a:latin typeface="Arial MT"/>
                <a:cs typeface="Arial MT"/>
              </a:rPr>
              <a:t>d</a:t>
            </a:r>
            <a:r>
              <a:rPr sz="3600" spc="10" dirty="0">
                <a:latin typeface="Arial MT"/>
                <a:cs typeface="Arial MT"/>
              </a:rPr>
              <a:t>u</a:t>
            </a:r>
            <a:r>
              <a:rPr sz="3600" spc="75" dirty="0">
                <a:latin typeface="Arial MT"/>
                <a:cs typeface="Arial MT"/>
              </a:rPr>
              <a:t>st</a:t>
            </a:r>
            <a:r>
              <a:rPr sz="3600" dirty="0">
                <a:latin typeface="Arial MT"/>
                <a:cs typeface="Arial MT"/>
              </a:rPr>
              <a:t>r</a:t>
            </a:r>
            <a:r>
              <a:rPr sz="3600" spc="10" dirty="0">
                <a:latin typeface="Arial MT"/>
                <a:cs typeface="Arial MT"/>
              </a:rPr>
              <a:t>y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-60" dirty="0">
                <a:latin typeface="Arial MT"/>
                <a:cs typeface="Arial MT"/>
              </a:rPr>
              <a:t>a</a:t>
            </a:r>
            <a:r>
              <a:rPr sz="3600" dirty="0">
                <a:latin typeface="Arial MT"/>
                <a:cs typeface="Arial MT"/>
              </a:rPr>
              <a:t>r</a:t>
            </a:r>
            <a:r>
              <a:rPr sz="3600" spc="-55" dirty="0">
                <a:latin typeface="Arial MT"/>
                <a:cs typeface="Arial MT"/>
              </a:rPr>
              <a:t>e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dirty="0">
                <a:latin typeface="Arial MT"/>
                <a:cs typeface="Arial MT"/>
              </a:rPr>
              <a:t>r</a:t>
            </a:r>
            <a:r>
              <a:rPr sz="3600" spc="-60" dirty="0">
                <a:latin typeface="Arial MT"/>
                <a:cs typeface="Arial MT"/>
              </a:rPr>
              <a:t>e</a:t>
            </a:r>
            <a:r>
              <a:rPr sz="3600" dirty="0">
                <a:latin typeface="Arial MT"/>
                <a:cs typeface="Arial MT"/>
              </a:rPr>
              <a:t>l</a:t>
            </a:r>
            <a:r>
              <a:rPr sz="3600" spc="-60" dirty="0">
                <a:latin typeface="Arial MT"/>
                <a:cs typeface="Arial MT"/>
              </a:rPr>
              <a:t>a</a:t>
            </a:r>
            <a:r>
              <a:rPr sz="3600" spc="140" dirty="0">
                <a:latin typeface="Arial MT"/>
                <a:cs typeface="Arial MT"/>
              </a:rPr>
              <a:t>t</a:t>
            </a:r>
            <a:r>
              <a:rPr sz="3600" dirty="0">
                <a:latin typeface="Arial MT"/>
                <a:cs typeface="Arial MT"/>
              </a:rPr>
              <a:t>i</a:t>
            </a:r>
            <a:r>
              <a:rPr sz="3600" spc="75" dirty="0">
                <a:latin typeface="Arial MT"/>
                <a:cs typeface="Arial MT"/>
              </a:rPr>
              <a:t>o</a:t>
            </a:r>
            <a:r>
              <a:rPr sz="3600" spc="10" dirty="0">
                <a:latin typeface="Arial MT"/>
                <a:cs typeface="Arial MT"/>
              </a:rPr>
              <a:t>n</a:t>
            </a:r>
            <a:r>
              <a:rPr sz="3600" spc="-60" dirty="0">
                <a:latin typeface="Arial MT"/>
                <a:cs typeface="Arial MT"/>
              </a:rPr>
              <a:t>a</a:t>
            </a:r>
            <a:r>
              <a:rPr sz="3600" spc="5" dirty="0">
                <a:latin typeface="Arial MT"/>
                <a:cs typeface="Arial MT"/>
              </a:rPr>
              <a:t>l</a:t>
            </a:r>
            <a:endParaRPr sz="3600">
              <a:latin typeface="Arial MT"/>
              <a:cs typeface="Arial MT"/>
            </a:endParaRPr>
          </a:p>
          <a:p>
            <a:pPr marL="634365" indent="-546100">
              <a:lnSpc>
                <a:spcPct val="100000"/>
              </a:lnSpc>
              <a:spcBef>
                <a:spcPts val="2190"/>
              </a:spcBef>
              <a:buChar char="•"/>
              <a:tabLst>
                <a:tab pos="634365" algn="l"/>
                <a:tab pos="635000" algn="l"/>
              </a:tabLst>
            </a:pPr>
            <a:r>
              <a:rPr sz="3600" spc="35" dirty="0">
                <a:latin typeface="Arial MT"/>
                <a:cs typeface="Arial MT"/>
              </a:rPr>
              <a:t>Industry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50" dirty="0">
                <a:latin typeface="Arial MT"/>
                <a:cs typeface="Arial MT"/>
              </a:rPr>
              <a:t>spent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5" dirty="0">
                <a:latin typeface="Arial MT"/>
                <a:cs typeface="Arial MT"/>
              </a:rPr>
              <a:t>over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$30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20" dirty="0">
                <a:latin typeface="Arial MT"/>
                <a:cs typeface="Arial MT"/>
              </a:rPr>
              <a:t>Billion </a:t>
            </a:r>
            <a:r>
              <a:rPr sz="3600" spc="45" dirty="0">
                <a:latin typeface="Arial MT"/>
                <a:cs typeface="Arial MT"/>
              </a:rPr>
              <a:t>on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5" dirty="0">
                <a:latin typeface="Arial MT"/>
                <a:cs typeface="Arial MT"/>
              </a:rPr>
              <a:t>relational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25" dirty="0">
                <a:latin typeface="Arial MT"/>
                <a:cs typeface="Arial MT"/>
              </a:rPr>
              <a:t>database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20" dirty="0">
                <a:latin typeface="Arial MT"/>
                <a:cs typeface="Arial MT"/>
              </a:rPr>
              <a:t>software* </a:t>
            </a:r>
            <a:r>
              <a:rPr sz="3600" spc="-80" dirty="0">
                <a:latin typeface="Arial MT"/>
                <a:cs typeface="Arial MT"/>
              </a:rPr>
              <a:t>(2020)</a:t>
            </a:r>
            <a:endParaRPr sz="3600">
              <a:latin typeface="Arial MT"/>
              <a:cs typeface="Arial MT"/>
            </a:endParaRPr>
          </a:p>
          <a:p>
            <a:pPr marL="506095" indent="-417830">
              <a:lnSpc>
                <a:spcPct val="100000"/>
              </a:lnSpc>
              <a:spcBef>
                <a:spcPts val="2685"/>
              </a:spcBef>
              <a:buChar char="•"/>
              <a:tabLst>
                <a:tab pos="506095" algn="l"/>
                <a:tab pos="506730" algn="l"/>
              </a:tabLst>
            </a:pPr>
            <a:r>
              <a:rPr sz="3600" spc="-30" dirty="0">
                <a:latin typeface="Arial MT"/>
                <a:cs typeface="Arial MT"/>
              </a:rPr>
              <a:t>SQL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5" dirty="0">
                <a:latin typeface="Arial MT"/>
                <a:cs typeface="Arial MT"/>
              </a:rPr>
              <a:t>is</a:t>
            </a:r>
            <a:r>
              <a:rPr sz="3600" spc="10" dirty="0">
                <a:latin typeface="Arial MT"/>
                <a:cs typeface="Arial MT"/>
              </a:rPr>
              <a:t> one </a:t>
            </a:r>
            <a:r>
              <a:rPr sz="3600" spc="70" dirty="0">
                <a:latin typeface="Arial MT"/>
                <a:cs typeface="Arial MT"/>
              </a:rPr>
              <a:t>of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30" dirty="0">
                <a:latin typeface="Arial MT"/>
                <a:cs typeface="Arial MT"/>
              </a:rPr>
              <a:t>the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80" dirty="0">
                <a:latin typeface="Arial MT"/>
                <a:cs typeface="Arial MT"/>
              </a:rPr>
              <a:t>most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55" dirty="0">
                <a:latin typeface="Arial MT"/>
                <a:cs typeface="Arial MT"/>
              </a:rPr>
              <a:t>in-demand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60" dirty="0">
                <a:latin typeface="Arial MT"/>
                <a:cs typeface="Arial MT"/>
              </a:rPr>
              <a:t>tech</a:t>
            </a:r>
            <a:r>
              <a:rPr sz="3600" spc="15" dirty="0">
                <a:latin typeface="Arial MT"/>
                <a:cs typeface="Arial MT"/>
              </a:rPr>
              <a:t> skills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5" dirty="0">
                <a:latin typeface="Arial MT"/>
                <a:cs typeface="Arial MT"/>
              </a:rPr>
              <a:t>in</a:t>
            </a:r>
            <a:r>
              <a:rPr sz="3600" spc="15" dirty="0">
                <a:latin typeface="Arial MT"/>
                <a:cs typeface="Arial MT"/>
              </a:rPr>
              <a:t> </a:t>
            </a:r>
            <a:r>
              <a:rPr sz="3600" spc="30" dirty="0">
                <a:latin typeface="Arial MT"/>
                <a:cs typeface="Arial MT"/>
              </a:rPr>
              <a:t>the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30" dirty="0">
                <a:latin typeface="Arial MT"/>
                <a:cs typeface="Arial MT"/>
              </a:rPr>
              <a:t>marketplace</a:t>
            </a:r>
            <a:endParaRPr sz="3600">
              <a:latin typeface="Arial MT"/>
              <a:cs typeface="Arial MT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96708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5" dirty="0"/>
              <a:t>Old</a:t>
            </a:r>
            <a:r>
              <a:rPr spc="-225" dirty="0"/>
              <a:t> </a:t>
            </a:r>
            <a:r>
              <a:rPr spc="-160" dirty="0"/>
              <a:t>Technology</a:t>
            </a:r>
            <a:r>
              <a:rPr spc="-229" dirty="0"/>
              <a:t> </a:t>
            </a:r>
            <a:r>
              <a:rPr spc="-580" dirty="0"/>
              <a:t>?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3226609" y="9182412"/>
            <a:ext cx="9639300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490220" algn="l"/>
              </a:tabLst>
            </a:pPr>
            <a:r>
              <a:rPr sz="3950" dirty="0">
                <a:latin typeface="Calibri"/>
                <a:cs typeface="Calibri"/>
              </a:rPr>
              <a:t>*	</a:t>
            </a:r>
            <a:r>
              <a:rPr sz="3600" spc="10" dirty="0">
                <a:latin typeface="Calibri"/>
                <a:cs typeface="Calibri"/>
              </a:rPr>
              <a:t>https:</a:t>
            </a:r>
            <a:r>
              <a:rPr sz="3600" spc="10" dirty="0">
                <a:latin typeface="Calibri"/>
                <a:cs typeface="Calibri"/>
                <a:hlinkClick r:id="rId2"/>
              </a:rPr>
              <a:t>//www.t4</a:t>
            </a:r>
            <a:r>
              <a:rPr sz="3600" spc="10" dirty="0">
                <a:latin typeface="Calibri"/>
                <a:cs typeface="Calibri"/>
              </a:rPr>
              <a:t>.a</a:t>
            </a:r>
            <a:r>
              <a:rPr sz="3600" spc="10" dirty="0">
                <a:latin typeface="Calibri"/>
                <a:cs typeface="Calibri"/>
                <a:hlinkClick r:id="rId2"/>
              </a:rPr>
              <a:t>i/industry/rdbms-market-share</a:t>
            </a:r>
            <a:endParaRPr sz="3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325181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The</a:t>
            </a:r>
            <a:r>
              <a:rPr spc="-229" dirty="0"/>
              <a:t> </a:t>
            </a:r>
            <a:r>
              <a:rPr spc="-105" dirty="0"/>
              <a:t>Relational</a:t>
            </a:r>
            <a:r>
              <a:rPr spc="-235" dirty="0"/>
              <a:t> </a:t>
            </a:r>
            <a:r>
              <a:rPr spc="45" dirty="0"/>
              <a:t>Model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14854" y="2432461"/>
            <a:ext cx="14389735" cy="7007859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389255" marR="5080" indent="-377190">
              <a:lnSpc>
                <a:spcPct val="90400"/>
              </a:lnSpc>
              <a:spcBef>
                <a:spcPts val="560"/>
              </a:spcBef>
            </a:pPr>
            <a:r>
              <a:rPr sz="3950" dirty="0">
                <a:latin typeface="Arial MT"/>
                <a:cs typeface="Arial MT"/>
              </a:rPr>
              <a:t>Dr.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Edgar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F.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Codd,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mathematician,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working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for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IBM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published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 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paper*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describing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how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relational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mathematics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could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be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5" dirty="0">
                <a:latin typeface="Arial MT"/>
                <a:cs typeface="Arial MT"/>
              </a:rPr>
              <a:t>used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to </a:t>
            </a:r>
            <a:r>
              <a:rPr sz="3950" spc="-108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store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and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process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business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data</a:t>
            </a:r>
            <a:endParaRPr sz="3950">
              <a:latin typeface="Arial MT"/>
              <a:cs typeface="Arial MT"/>
            </a:endParaRPr>
          </a:p>
          <a:p>
            <a:pPr marL="904875" indent="-516255">
              <a:lnSpc>
                <a:spcPts val="4515"/>
              </a:lnSpc>
              <a:spcBef>
                <a:spcPts val="3750"/>
              </a:spcBef>
              <a:buChar char="•"/>
              <a:tabLst>
                <a:tab pos="904875" algn="l"/>
                <a:tab pos="905510" algn="l"/>
              </a:tabLst>
            </a:pPr>
            <a:r>
              <a:rPr sz="3950" dirty="0">
                <a:latin typeface="Arial MT"/>
                <a:cs typeface="Arial MT"/>
              </a:rPr>
              <a:t>Data is stored in TABLES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(“relations”)</a:t>
            </a:r>
            <a:endParaRPr sz="3950">
              <a:latin typeface="Arial MT"/>
              <a:cs typeface="Arial MT"/>
            </a:endParaRPr>
          </a:p>
          <a:p>
            <a:pPr marL="904875" indent="-516255">
              <a:lnSpc>
                <a:spcPts val="4285"/>
              </a:lnSpc>
              <a:buChar char="•"/>
              <a:tabLst>
                <a:tab pos="904875" algn="l"/>
                <a:tab pos="905510" algn="l"/>
              </a:tabLst>
            </a:pPr>
            <a:r>
              <a:rPr sz="3950" dirty="0">
                <a:latin typeface="Arial MT"/>
                <a:cs typeface="Arial MT"/>
              </a:rPr>
              <a:t>Tables are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related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to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each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other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by</a:t>
            </a:r>
            <a:r>
              <a:rPr sz="3950" spc="5" dirty="0">
                <a:latin typeface="Arial MT"/>
                <a:cs typeface="Arial MT"/>
              </a:rPr>
              <a:t> keys</a:t>
            </a:r>
            <a:endParaRPr sz="3950">
              <a:latin typeface="Arial MT"/>
              <a:cs typeface="Arial MT"/>
            </a:endParaRPr>
          </a:p>
          <a:p>
            <a:pPr marL="624840" marR="1946910" indent="-236220">
              <a:lnSpc>
                <a:spcPts val="4290"/>
              </a:lnSpc>
              <a:spcBef>
                <a:spcPts val="285"/>
              </a:spcBef>
              <a:buFont typeface="Arial MT"/>
              <a:buChar char="•"/>
              <a:tabLst>
                <a:tab pos="904875" algn="l"/>
                <a:tab pos="905510" algn="l"/>
              </a:tabLst>
            </a:pPr>
            <a:r>
              <a:rPr dirty="0"/>
              <a:t>	</a:t>
            </a:r>
            <a:r>
              <a:rPr sz="3950" dirty="0">
                <a:latin typeface="Arial MT"/>
                <a:cs typeface="Arial MT"/>
              </a:rPr>
              <a:t>Data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in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tables</a:t>
            </a:r>
            <a:r>
              <a:rPr sz="3950" spc="5" dirty="0">
                <a:latin typeface="Arial MT"/>
                <a:cs typeface="Arial MT"/>
              </a:rPr>
              <a:t> can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be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stored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and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retrieved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using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the </a:t>
            </a:r>
            <a:r>
              <a:rPr sz="3950" spc="-108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structured query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language</a:t>
            </a:r>
            <a:endParaRPr sz="3950">
              <a:latin typeface="Arial MT"/>
              <a:cs typeface="Arial MT"/>
            </a:endParaRPr>
          </a:p>
          <a:p>
            <a:pPr marL="624840" marR="1389380" indent="-236220">
              <a:lnSpc>
                <a:spcPts val="4190"/>
              </a:lnSpc>
              <a:spcBef>
                <a:spcPts val="90"/>
              </a:spcBef>
              <a:buFont typeface="Arial MT"/>
              <a:buChar char="•"/>
              <a:tabLst>
                <a:tab pos="904875" algn="l"/>
                <a:tab pos="905510" algn="l"/>
              </a:tabLst>
            </a:pPr>
            <a:r>
              <a:rPr dirty="0"/>
              <a:t>	</a:t>
            </a:r>
            <a:r>
              <a:rPr sz="3950" dirty="0">
                <a:latin typeface="Arial MT"/>
                <a:cs typeface="Arial MT"/>
              </a:rPr>
              <a:t>SQL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is</a:t>
            </a:r>
            <a:r>
              <a:rPr sz="3950" spc="5" dirty="0">
                <a:latin typeface="Arial MT"/>
                <a:cs typeface="Arial MT"/>
              </a:rPr>
              <a:t> based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on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the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branch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of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mathematics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called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the </a:t>
            </a:r>
            <a:r>
              <a:rPr sz="3950" spc="-108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relational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algebra</a:t>
            </a:r>
            <a:endParaRPr sz="39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4400">
              <a:latin typeface="Arial MT"/>
              <a:cs typeface="Arial MT"/>
            </a:endParaRPr>
          </a:p>
          <a:p>
            <a:pPr marL="163195">
              <a:lnSpc>
                <a:spcPct val="100000"/>
              </a:lnSpc>
              <a:spcBef>
                <a:spcPts val="2755"/>
              </a:spcBef>
            </a:pPr>
            <a:r>
              <a:rPr sz="3300" spc="-5" dirty="0">
                <a:latin typeface="Arial MT"/>
                <a:cs typeface="Arial MT"/>
              </a:rPr>
              <a:t>*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“A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relational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model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for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large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shared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data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banks”,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1970,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in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the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ACM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journal.</a:t>
            </a:r>
            <a:endParaRPr sz="3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325181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The</a:t>
            </a:r>
            <a:r>
              <a:rPr spc="-229" dirty="0"/>
              <a:t> </a:t>
            </a:r>
            <a:r>
              <a:rPr spc="-105" dirty="0"/>
              <a:t>Relational</a:t>
            </a:r>
            <a:r>
              <a:rPr spc="-235" dirty="0"/>
              <a:t> </a:t>
            </a:r>
            <a:r>
              <a:rPr spc="45" dirty="0"/>
              <a:t>Model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616881" y="2651930"/>
            <a:ext cx="13996669" cy="6999605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389255" marR="5080" indent="-377190">
              <a:lnSpc>
                <a:spcPts val="3560"/>
              </a:lnSpc>
              <a:spcBef>
                <a:spcPts val="550"/>
              </a:spcBef>
            </a:pPr>
            <a:r>
              <a:rPr sz="3300" spc="-5" dirty="0">
                <a:latin typeface="Arial MT"/>
                <a:cs typeface="Arial MT"/>
              </a:rPr>
              <a:t>SQL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was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initially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developed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at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u="heavy" spc="-5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IBM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by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u="heavy" spc="-10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Donald</a:t>
            </a:r>
            <a:r>
              <a:rPr sz="3300" u="heavy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 </a:t>
            </a:r>
            <a:r>
              <a:rPr sz="3300" u="heavy" spc="-5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D.</a:t>
            </a:r>
            <a:r>
              <a:rPr sz="3300" u="heavy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 </a:t>
            </a:r>
            <a:r>
              <a:rPr sz="3300" u="heavy" spc="-5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Chamberlin</a:t>
            </a:r>
            <a:r>
              <a:rPr sz="3300" spc="2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and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u="heavy" spc="-5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Raymond </a:t>
            </a:r>
            <a:r>
              <a:rPr sz="3300" spc="-905" dirty="0">
                <a:latin typeface="Arial MT"/>
                <a:cs typeface="Arial MT"/>
              </a:rPr>
              <a:t> </a:t>
            </a:r>
            <a:r>
              <a:rPr sz="3300" u="heavy" spc="-5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F. Boyce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based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on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Codd's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ideas</a:t>
            </a:r>
            <a:endParaRPr sz="33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600">
              <a:latin typeface="Arial MT"/>
              <a:cs typeface="Arial MT"/>
            </a:endParaRPr>
          </a:p>
          <a:p>
            <a:pPr marL="389255" marR="466725" indent="-377190">
              <a:lnSpc>
                <a:spcPts val="3640"/>
              </a:lnSpc>
              <a:spcBef>
                <a:spcPts val="5"/>
              </a:spcBef>
            </a:pPr>
            <a:r>
              <a:rPr sz="3300" spc="-5" dirty="0">
                <a:latin typeface="Arial MT"/>
                <a:cs typeface="Arial MT"/>
              </a:rPr>
              <a:t>IBM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began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developing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commercial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relational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database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software</a:t>
            </a:r>
            <a:r>
              <a:rPr sz="3300" spc="2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products </a:t>
            </a:r>
            <a:r>
              <a:rPr sz="3300" spc="-90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based on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Chamberlin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and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Boyce's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work</a:t>
            </a:r>
            <a:endParaRPr sz="3300">
              <a:latin typeface="Arial MT"/>
              <a:cs typeface="Arial MT"/>
            </a:endParaRPr>
          </a:p>
          <a:p>
            <a:pPr marL="624840" indent="-236220">
              <a:lnSpc>
                <a:spcPts val="3265"/>
              </a:lnSpc>
              <a:buChar char="•"/>
              <a:tabLst>
                <a:tab pos="625475" algn="l"/>
              </a:tabLst>
            </a:pPr>
            <a:r>
              <a:rPr sz="3300" spc="-5" dirty="0">
                <a:latin typeface="Arial MT"/>
                <a:cs typeface="Arial MT"/>
              </a:rPr>
              <a:t>The</a:t>
            </a:r>
            <a:r>
              <a:rPr sz="3300" spc="-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System</a:t>
            </a:r>
            <a:r>
              <a:rPr sz="3300" spc="-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R</a:t>
            </a:r>
            <a:r>
              <a:rPr sz="3300" spc="-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prototype</a:t>
            </a:r>
            <a:endParaRPr sz="3300">
              <a:latin typeface="Arial MT"/>
              <a:cs typeface="Arial MT"/>
            </a:endParaRPr>
          </a:p>
          <a:p>
            <a:pPr marL="624840" marR="417195" indent="-236220">
              <a:lnSpc>
                <a:spcPts val="3540"/>
              </a:lnSpc>
              <a:spcBef>
                <a:spcPts val="254"/>
              </a:spcBef>
              <a:buChar char="•"/>
              <a:tabLst>
                <a:tab pos="625475" algn="l"/>
              </a:tabLst>
            </a:pPr>
            <a:r>
              <a:rPr sz="3300" u="heavy" spc="-5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System/38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,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u="heavy" spc="-5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SQL/DS</a:t>
            </a:r>
            <a:r>
              <a:rPr sz="3300" spc="-5" dirty="0">
                <a:latin typeface="Arial MT"/>
                <a:cs typeface="Arial MT"/>
              </a:rPr>
              <a:t>,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and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u="heavy" spc="-5" dirty="0">
                <a:uFill>
                  <a:solidFill>
                    <a:srgbClr val="000000"/>
                  </a:solidFill>
                </a:uFill>
                <a:latin typeface="Arial MT"/>
                <a:cs typeface="Arial MT"/>
              </a:rPr>
              <a:t>DB2</a:t>
            </a:r>
            <a:r>
              <a:rPr sz="3300" spc="-5" dirty="0">
                <a:latin typeface="Arial MT"/>
                <a:cs typeface="Arial MT"/>
              </a:rPr>
              <a:t>,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commercially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available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in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1979,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1981, </a:t>
            </a:r>
            <a:r>
              <a:rPr sz="3300" spc="-90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and 1983,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respectively.</a:t>
            </a:r>
            <a:endParaRPr sz="3300">
              <a:latin typeface="Arial MT"/>
              <a:cs typeface="Arial MT"/>
            </a:endParaRPr>
          </a:p>
          <a:p>
            <a:pPr marL="389255" marR="116839" indent="-237490">
              <a:lnSpc>
                <a:spcPts val="3720"/>
              </a:lnSpc>
              <a:spcBef>
                <a:spcPts val="3325"/>
              </a:spcBef>
            </a:pPr>
            <a:r>
              <a:rPr sz="3300" spc="-5" dirty="0">
                <a:latin typeface="Arial MT"/>
                <a:cs typeface="Arial MT"/>
              </a:rPr>
              <a:t>Relational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Software,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Inc.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(now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 MT"/>
                <a:cs typeface="Arial MT"/>
              </a:rPr>
              <a:t>Oracle</a:t>
            </a:r>
            <a:r>
              <a:rPr sz="3300" u="heavy" spc="1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 MT"/>
                <a:cs typeface="Arial MT"/>
              </a:rPr>
              <a:t> </a:t>
            </a:r>
            <a:r>
              <a:rPr sz="33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 MT"/>
                <a:cs typeface="Arial MT"/>
              </a:rPr>
              <a:t>Corporation</a:t>
            </a:r>
            <a:r>
              <a:rPr sz="3300" spc="-5" dirty="0">
                <a:latin typeface="Arial MT"/>
                <a:cs typeface="Arial MT"/>
              </a:rPr>
              <a:t>)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leveraged</a:t>
            </a:r>
            <a:r>
              <a:rPr sz="3300" spc="1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the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potential </a:t>
            </a:r>
            <a:r>
              <a:rPr sz="3300" spc="-9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in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the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concepts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described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by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Codd,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Chamberlin,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and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Boyce</a:t>
            </a:r>
            <a:endParaRPr sz="3300">
              <a:latin typeface="Arial MT"/>
              <a:cs typeface="Arial MT"/>
            </a:endParaRPr>
          </a:p>
          <a:p>
            <a:pPr marL="1211580" lvl="1" indent="-445770">
              <a:lnSpc>
                <a:spcPts val="3545"/>
              </a:lnSpc>
              <a:buSzPct val="109090"/>
              <a:buChar char="•"/>
              <a:tabLst>
                <a:tab pos="1210945" algn="l"/>
                <a:tab pos="1212215" algn="l"/>
              </a:tabLst>
            </a:pPr>
            <a:r>
              <a:rPr sz="3300" spc="-5" dirty="0">
                <a:latin typeface="Arial MT"/>
                <a:cs typeface="Arial MT"/>
              </a:rPr>
              <a:t>Developed their own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SQL-based</a:t>
            </a:r>
            <a:r>
              <a:rPr sz="3300" spc="-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33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 MT"/>
                <a:cs typeface="Arial MT"/>
              </a:rPr>
              <a:t>RDBMS</a:t>
            </a:r>
            <a:endParaRPr sz="3300">
              <a:latin typeface="Arial MT"/>
              <a:cs typeface="Arial MT"/>
            </a:endParaRPr>
          </a:p>
          <a:p>
            <a:pPr marL="955040" marR="86360" lvl="1" indent="-188595">
              <a:lnSpc>
                <a:spcPct val="90400"/>
              </a:lnSpc>
              <a:spcBef>
                <a:spcPts val="210"/>
              </a:spcBef>
              <a:buFont typeface="Arial MT"/>
              <a:buChar char="•"/>
              <a:tabLst>
                <a:tab pos="1187450" algn="l"/>
                <a:tab pos="1188085" algn="l"/>
              </a:tabLst>
            </a:pPr>
            <a:r>
              <a:rPr dirty="0"/>
              <a:t>	</a:t>
            </a:r>
            <a:r>
              <a:rPr sz="3300" spc="-5" dirty="0">
                <a:latin typeface="Arial MT"/>
                <a:cs typeface="Arial MT"/>
              </a:rPr>
              <a:t>June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1979,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Relational Software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introduced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one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of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the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first </a:t>
            </a:r>
            <a:r>
              <a:rPr sz="33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commercially</a:t>
            </a:r>
            <a:r>
              <a:rPr sz="3300" spc="5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available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implementations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of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SQL,</a:t>
            </a:r>
            <a:r>
              <a:rPr sz="3300" spc="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33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 MT"/>
                <a:cs typeface="Arial MT"/>
              </a:rPr>
              <a:t>Oracle</a:t>
            </a:r>
            <a:r>
              <a:rPr sz="3300" spc="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V2</a:t>
            </a:r>
            <a:r>
              <a:rPr sz="3300" spc="1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(Version2) </a:t>
            </a:r>
            <a:r>
              <a:rPr sz="3300" spc="-900" dirty="0"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for</a:t>
            </a:r>
            <a:r>
              <a:rPr sz="3300" spc="-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33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 MT"/>
                <a:cs typeface="Arial MT"/>
              </a:rPr>
              <a:t>VAX</a:t>
            </a:r>
            <a:r>
              <a:rPr sz="330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3300" spc="-5" dirty="0">
                <a:latin typeface="Arial MT"/>
                <a:cs typeface="Arial MT"/>
              </a:rPr>
              <a:t>computers.</a:t>
            </a:r>
            <a:endParaRPr sz="3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280731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70" dirty="0"/>
              <a:t>DBMS</a:t>
            </a:r>
            <a:r>
              <a:rPr spc="-229" dirty="0"/>
              <a:t> </a:t>
            </a:r>
            <a:r>
              <a:rPr dirty="0"/>
              <a:t>Software</a:t>
            </a:r>
            <a:r>
              <a:rPr spc="-229" dirty="0"/>
              <a:t> </a:t>
            </a:r>
            <a:r>
              <a:rPr spc="-45" dirty="0"/>
              <a:t>Use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7158944" y="5445829"/>
            <a:ext cx="52705" cy="105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19"/>
              </a:lnSpc>
            </a:pPr>
            <a:r>
              <a:rPr sz="750" spc="-5" dirty="0">
                <a:latin typeface="Arial MT"/>
                <a:cs typeface="Arial MT"/>
              </a:rPr>
              <a:t>7</a:t>
            </a:r>
            <a:endParaRPr sz="750">
              <a:latin typeface="Arial MT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40834" y="3047063"/>
            <a:ext cx="6250666" cy="590854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707193" y="4158900"/>
            <a:ext cx="4713605" cy="3885565"/>
          </a:xfrm>
          <a:prstGeom prst="rect">
            <a:avLst/>
          </a:prstGeom>
        </p:spPr>
        <p:txBody>
          <a:bodyPr vert="horz" wrap="square" lIns="0" tIns="72390" rIns="0" bIns="0" rtlCol="0">
            <a:spAutoFit/>
          </a:bodyPr>
          <a:lstStyle/>
          <a:p>
            <a:pPr marL="12065" marR="5080" indent="-635" algn="ctr">
              <a:lnSpc>
                <a:spcPct val="90200"/>
              </a:lnSpc>
              <a:spcBef>
                <a:spcPts val="570"/>
              </a:spcBef>
            </a:pPr>
            <a:r>
              <a:rPr sz="3950" dirty="0">
                <a:latin typeface="Calibri"/>
                <a:cs typeface="Calibri"/>
              </a:rPr>
              <a:t>As </a:t>
            </a:r>
            <a:r>
              <a:rPr sz="3950" spc="5" dirty="0">
                <a:latin typeface="Calibri"/>
                <a:cs typeface="Calibri"/>
              </a:rPr>
              <a:t>of </a:t>
            </a:r>
            <a:r>
              <a:rPr sz="3950" dirty="0">
                <a:latin typeface="Calibri"/>
                <a:cs typeface="Calibri"/>
              </a:rPr>
              <a:t>2020, relational </a:t>
            </a:r>
            <a:r>
              <a:rPr sz="3950" spc="5" dirty="0">
                <a:latin typeface="Calibri"/>
                <a:cs typeface="Calibri"/>
              </a:rPr>
              <a:t> </a:t>
            </a:r>
            <a:r>
              <a:rPr sz="3950" dirty="0">
                <a:latin typeface="Calibri"/>
                <a:cs typeface="Calibri"/>
              </a:rPr>
              <a:t>DBMS products </a:t>
            </a:r>
            <a:r>
              <a:rPr sz="3950" spc="-5" dirty="0">
                <a:latin typeface="Calibri"/>
                <a:cs typeface="Calibri"/>
              </a:rPr>
              <a:t>still </a:t>
            </a:r>
            <a:r>
              <a:rPr sz="3950" dirty="0">
                <a:latin typeface="Calibri"/>
                <a:cs typeface="Calibri"/>
              </a:rPr>
              <a:t> hold about </a:t>
            </a:r>
            <a:r>
              <a:rPr sz="3950" spc="5" dirty="0">
                <a:latin typeface="Calibri"/>
                <a:cs typeface="Calibri"/>
              </a:rPr>
              <a:t>70% </a:t>
            </a:r>
            <a:r>
              <a:rPr sz="3950" spc="10" dirty="0">
                <a:latin typeface="Calibri"/>
                <a:cs typeface="Calibri"/>
              </a:rPr>
              <a:t> </a:t>
            </a:r>
            <a:r>
              <a:rPr sz="3950" dirty="0">
                <a:latin typeface="Calibri"/>
                <a:cs typeface="Calibri"/>
              </a:rPr>
              <a:t>marketshare with </a:t>
            </a:r>
            <a:r>
              <a:rPr sz="3950" spc="5" dirty="0">
                <a:latin typeface="Calibri"/>
                <a:cs typeface="Calibri"/>
              </a:rPr>
              <a:t> </a:t>
            </a:r>
            <a:r>
              <a:rPr sz="3950" dirty="0">
                <a:latin typeface="Calibri"/>
                <a:cs typeface="Calibri"/>
              </a:rPr>
              <a:t>NoSQL</a:t>
            </a:r>
            <a:r>
              <a:rPr sz="3950" spc="-65" dirty="0">
                <a:latin typeface="Calibri"/>
                <a:cs typeface="Calibri"/>
              </a:rPr>
              <a:t> </a:t>
            </a:r>
            <a:r>
              <a:rPr sz="3950" dirty="0">
                <a:latin typeface="Calibri"/>
                <a:cs typeface="Calibri"/>
              </a:rPr>
              <a:t>(non-relational) </a:t>
            </a:r>
            <a:r>
              <a:rPr sz="3950" spc="-875" dirty="0">
                <a:latin typeface="Calibri"/>
                <a:cs typeface="Calibri"/>
              </a:rPr>
              <a:t> </a:t>
            </a:r>
            <a:r>
              <a:rPr sz="3950" dirty="0">
                <a:latin typeface="Calibri"/>
                <a:cs typeface="Calibri"/>
              </a:rPr>
              <a:t>DBMS products </a:t>
            </a:r>
            <a:r>
              <a:rPr sz="3950" spc="5" dirty="0">
                <a:latin typeface="Calibri"/>
                <a:cs typeface="Calibri"/>
              </a:rPr>
              <a:t> </a:t>
            </a:r>
            <a:r>
              <a:rPr sz="3950" dirty="0">
                <a:latin typeface="Calibri"/>
                <a:cs typeface="Calibri"/>
              </a:rPr>
              <a:t>comprising</a:t>
            </a:r>
            <a:r>
              <a:rPr sz="3950" spc="-10" dirty="0">
                <a:latin typeface="Calibri"/>
                <a:cs typeface="Calibri"/>
              </a:rPr>
              <a:t> </a:t>
            </a:r>
            <a:r>
              <a:rPr sz="3950" dirty="0">
                <a:latin typeface="Calibri"/>
                <a:cs typeface="Calibri"/>
              </a:rPr>
              <a:t>about</a:t>
            </a:r>
            <a:r>
              <a:rPr sz="3950" spc="-5" dirty="0">
                <a:latin typeface="Calibri"/>
                <a:cs typeface="Calibri"/>
              </a:rPr>
              <a:t> </a:t>
            </a:r>
            <a:r>
              <a:rPr sz="3950" dirty="0">
                <a:latin typeface="Calibri"/>
                <a:cs typeface="Calibri"/>
              </a:rPr>
              <a:t>30%</a:t>
            </a:r>
            <a:endParaRPr sz="3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158944" y="5433264"/>
            <a:ext cx="52705" cy="105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19"/>
              </a:lnSpc>
            </a:pPr>
            <a:r>
              <a:rPr sz="750" spc="-5" dirty="0">
                <a:latin typeface="Arial MT"/>
                <a:cs typeface="Arial MT"/>
              </a:rPr>
              <a:t>8</a:t>
            </a:r>
            <a:endParaRPr sz="750">
              <a:latin typeface="Arial MT"/>
              <a:cs typeface="Arial MT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52163" y="159618"/>
            <a:ext cx="18945860" cy="2089150"/>
          </a:xfrm>
          <a:custGeom>
            <a:avLst/>
            <a:gdLst/>
            <a:ahLst/>
            <a:cxnLst/>
            <a:rect l="l" t="t" r="r" b="b"/>
            <a:pathLst>
              <a:path w="18945860" h="2089150">
                <a:moveTo>
                  <a:pt x="18945321" y="0"/>
                </a:moveTo>
                <a:lnTo>
                  <a:pt x="0" y="0"/>
                </a:lnTo>
                <a:lnTo>
                  <a:pt x="0" y="2089107"/>
                </a:lnTo>
                <a:lnTo>
                  <a:pt x="18945321" y="2089107"/>
                </a:lnTo>
                <a:lnTo>
                  <a:pt x="18945321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4853" y="202581"/>
            <a:ext cx="1843468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70" dirty="0"/>
              <a:t>DBMS</a:t>
            </a:r>
            <a:r>
              <a:rPr spc="-200" dirty="0"/>
              <a:t> </a:t>
            </a:r>
            <a:r>
              <a:rPr dirty="0"/>
              <a:t>Software</a:t>
            </a:r>
            <a:r>
              <a:rPr spc="-200" dirty="0"/>
              <a:t> </a:t>
            </a:r>
            <a:r>
              <a:rPr spc="-10" dirty="0"/>
              <a:t>Use</a:t>
            </a:r>
            <a:r>
              <a:rPr spc="-180" dirty="0"/>
              <a:t> </a:t>
            </a:r>
            <a:r>
              <a:rPr sz="6600" spc="-110" dirty="0"/>
              <a:t>(statista.com)</a:t>
            </a:r>
            <a:endParaRPr sz="6600"/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2163" y="2248725"/>
            <a:ext cx="11462859" cy="775428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158944" y="5445829"/>
            <a:ext cx="52705" cy="105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19"/>
              </a:lnSpc>
            </a:pPr>
            <a:r>
              <a:rPr sz="750" spc="-5" dirty="0">
                <a:latin typeface="Arial MT"/>
                <a:cs typeface="Arial MT"/>
              </a:rPr>
              <a:t>9</a:t>
            </a:r>
            <a:endParaRPr sz="750">
              <a:latin typeface="Arial MT"/>
              <a:cs typeface="Arial MT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540506" y="2466997"/>
            <a:ext cx="14705965" cy="7353934"/>
            <a:chOff x="540506" y="2466997"/>
            <a:chExt cx="14705965" cy="7353934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91982" y="2487938"/>
              <a:ext cx="14333196" cy="7041394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50977" y="2477468"/>
              <a:ext cx="14685010" cy="7332980"/>
            </a:xfrm>
            <a:custGeom>
              <a:avLst/>
              <a:gdLst/>
              <a:ahLst/>
              <a:cxnLst/>
              <a:rect l="l" t="t" r="r" b="b"/>
              <a:pathLst>
                <a:path w="14685010" h="7332980">
                  <a:moveTo>
                    <a:pt x="0" y="0"/>
                  </a:moveTo>
                  <a:lnTo>
                    <a:pt x="14684673" y="0"/>
                  </a:lnTo>
                  <a:lnTo>
                    <a:pt x="14684673" y="7332774"/>
                  </a:lnTo>
                  <a:lnTo>
                    <a:pt x="0" y="7332774"/>
                  </a:lnTo>
                  <a:lnTo>
                    <a:pt x="0" y="0"/>
                  </a:lnTo>
                  <a:close/>
                </a:path>
              </a:pathLst>
            </a:custGeom>
            <a:ln w="20941">
              <a:solidFill>
                <a:srgbClr val="3E74D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5009034" y="9861298"/>
            <a:ext cx="12764135" cy="95758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0579735">
              <a:lnSpc>
                <a:spcPct val="100000"/>
              </a:lnSpc>
              <a:spcBef>
                <a:spcPts val="425"/>
              </a:spcBef>
            </a:pPr>
            <a:r>
              <a:rPr sz="2600" spc="15" dirty="0">
                <a:latin typeface="Calibri"/>
                <a:cs typeface="Calibri"/>
              </a:rPr>
              <a:t>from</a:t>
            </a:r>
            <a:r>
              <a:rPr sz="2600" spc="-25" dirty="0">
                <a:latin typeface="Calibri"/>
                <a:cs typeface="Calibri"/>
              </a:rPr>
              <a:t> </a:t>
            </a:r>
            <a:r>
              <a:rPr sz="2600" spc="15" dirty="0">
                <a:latin typeface="Calibri"/>
                <a:cs typeface="Calibri"/>
              </a:rPr>
              <a:t>dice.com</a:t>
            </a:r>
            <a:endParaRPr sz="26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2950" u="heavy" spc="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https://insights.dice.com/2019/10/14/7-programming-languages-employers-want/</a:t>
            </a:r>
            <a:endParaRPr sz="2950" dirty="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87526"/>
            <a:ext cx="18945860" cy="2089150"/>
          </a:xfrm>
          <a:custGeom>
            <a:avLst/>
            <a:gdLst/>
            <a:ahLst/>
            <a:cxnLst/>
            <a:rect l="l" t="t" r="r" b="b"/>
            <a:pathLst>
              <a:path w="18945860" h="2089150">
                <a:moveTo>
                  <a:pt x="18945318" y="0"/>
                </a:moveTo>
                <a:lnTo>
                  <a:pt x="0" y="0"/>
                </a:lnTo>
                <a:lnTo>
                  <a:pt x="0" y="2089102"/>
                </a:lnTo>
                <a:lnTo>
                  <a:pt x="18945318" y="2089102"/>
                </a:lnTo>
                <a:lnTo>
                  <a:pt x="18945318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2689" y="129704"/>
            <a:ext cx="173736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55" dirty="0"/>
              <a:t>In-Demand</a:t>
            </a:r>
            <a:r>
              <a:rPr spc="-220" dirty="0"/>
              <a:t> </a:t>
            </a:r>
            <a:r>
              <a:rPr spc="-75" dirty="0"/>
              <a:t>Job</a:t>
            </a:r>
            <a:r>
              <a:rPr spc="-220" dirty="0"/>
              <a:t> </a:t>
            </a:r>
            <a:r>
              <a:rPr spc="-225" dirty="0"/>
              <a:t>Skills </a:t>
            </a:r>
            <a:r>
              <a:rPr sz="5900" spc="-95" dirty="0"/>
              <a:t>(dice.com)</a:t>
            </a:r>
            <a:endParaRPr sz="5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93890" y="5424202"/>
            <a:ext cx="130175" cy="1390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50" spc="-10" dirty="0">
                <a:latin typeface="Arial MT"/>
                <a:cs typeface="Arial MT"/>
              </a:rPr>
              <a:t>10</a:t>
            </a:r>
            <a:endParaRPr sz="750">
              <a:latin typeface="Arial MT"/>
              <a:cs typeface="Arial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87526"/>
            <a:ext cx="18945860" cy="2089150"/>
          </a:xfrm>
          <a:custGeom>
            <a:avLst/>
            <a:gdLst/>
            <a:ahLst/>
            <a:cxnLst/>
            <a:rect l="l" t="t" r="r" b="b"/>
            <a:pathLst>
              <a:path w="18945860" h="2089150">
                <a:moveTo>
                  <a:pt x="18945318" y="0"/>
                </a:moveTo>
                <a:lnTo>
                  <a:pt x="0" y="0"/>
                </a:lnTo>
                <a:lnTo>
                  <a:pt x="0" y="2089102"/>
                </a:lnTo>
                <a:lnTo>
                  <a:pt x="18945318" y="2089102"/>
                </a:lnTo>
                <a:lnTo>
                  <a:pt x="18945318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2689" y="129704"/>
            <a:ext cx="1812734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55" dirty="0"/>
              <a:t>In-Demand</a:t>
            </a:r>
            <a:r>
              <a:rPr spc="-215" dirty="0"/>
              <a:t> </a:t>
            </a:r>
            <a:r>
              <a:rPr spc="-75" dirty="0"/>
              <a:t>Job</a:t>
            </a:r>
            <a:r>
              <a:rPr spc="-215" dirty="0"/>
              <a:t> </a:t>
            </a:r>
            <a:r>
              <a:rPr spc="-225" dirty="0"/>
              <a:t>Skills</a:t>
            </a:r>
            <a:r>
              <a:rPr spc="-220" dirty="0"/>
              <a:t> </a:t>
            </a:r>
            <a:r>
              <a:rPr sz="5900" spc="-114" dirty="0"/>
              <a:t>(TIOBE.com)</a:t>
            </a:r>
            <a:endParaRPr sz="590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8085" y="2602015"/>
            <a:ext cx="12392156" cy="7261557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5616587" y="10486126"/>
            <a:ext cx="3808729" cy="33274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950" spc="5" dirty="0">
                <a:solidFill>
                  <a:srgbClr val="FFFFFF"/>
                </a:solidFill>
                <a:latin typeface="Calibri"/>
                <a:cs typeface="Calibri"/>
              </a:rPr>
              <a:t>https://</a:t>
            </a:r>
            <a:r>
              <a:rPr sz="1950" spc="5" dirty="0">
                <a:solidFill>
                  <a:srgbClr val="FFFFFF"/>
                </a:solidFill>
                <a:latin typeface="Calibri"/>
                <a:cs typeface="Calibri"/>
                <a:hlinkClick r:id="rId3"/>
              </a:rPr>
              <a:t>www.tiobe.com/tiobe-index/</a:t>
            </a:r>
            <a:endParaRPr sz="1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0599" y="2917472"/>
            <a:ext cx="14312900" cy="350139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804545" marR="55880" indent="-754380">
              <a:lnSpc>
                <a:spcPts val="5360"/>
              </a:lnSpc>
              <a:spcBef>
                <a:spcPts val="755"/>
              </a:spcBef>
              <a:buChar char="•"/>
              <a:tabLst>
                <a:tab pos="804545" algn="l"/>
                <a:tab pos="805180" algn="l"/>
                <a:tab pos="3750310" algn="l"/>
              </a:tabLst>
            </a:pPr>
            <a:r>
              <a:rPr sz="4950" spc="-25" dirty="0">
                <a:latin typeface="Arial MT"/>
                <a:cs typeface="Arial MT"/>
              </a:rPr>
              <a:t>Relational	</a:t>
            </a:r>
            <a:r>
              <a:rPr sz="4950" spc="-15" dirty="0">
                <a:latin typeface="Arial MT"/>
                <a:cs typeface="Arial MT"/>
              </a:rPr>
              <a:t>Databases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("SQL")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have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been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around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since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1970's</a:t>
            </a:r>
            <a:endParaRPr sz="4950">
              <a:latin typeface="Arial MT"/>
              <a:cs typeface="Arial MT"/>
            </a:endParaRPr>
          </a:p>
          <a:p>
            <a:pPr marL="804545" indent="-754380">
              <a:lnSpc>
                <a:spcPts val="4995"/>
              </a:lnSpc>
              <a:buChar char="•"/>
              <a:tabLst>
                <a:tab pos="804545" algn="l"/>
                <a:tab pos="805180" algn="l"/>
                <a:tab pos="3750310" algn="l"/>
                <a:tab pos="8022590" algn="l"/>
              </a:tabLst>
            </a:pPr>
            <a:r>
              <a:rPr sz="4950" spc="-25" dirty="0">
                <a:latin typeface="Arial MT"/>
                <a:cs typeface="Arial MT"/>
              </a:rPr>
              <a:t>Relational	</a:t>
            </a:r>
            <a:r>
              <a:rPr sz="4950" spc="-15" dirty="0">
                <a:latin typeface="Arial MT"/>
                <a:cs typeface="Arial MT"/>
              </a:rPr>
              <a:t>Databases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still	</a:t>
            </a:r>
            <a:r>
              <a:rPr sz="4950" spc="40" dirty="0">
                <a:latin typeface="Arial MT"/>
                <a:cs typeface="Arial MT"/>
              </a:rPr>
              <a:t>dominate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industry</a:t>
            </a:r>
            <a:endParaRPr sz="4950">
              <a:latin typeface="Arial MT"/>
              <a:cs typeface="Arial MT"/>
            </a:endParaRPr>
          </a:p>
          <a:p>
            <a:pPr marL="804545" marR="1192530" indent="-754380">
              <a:lnSpc>
                <a:spcPts val="5340"/>
              </a:lnSpc>
              <a:spcBef>
                <a:spcPts val="390"/>
              </a:spcBef>
              <a:buChar char="•"/>
              <a:tabLst>
                <a:tab pos="804545" algn="l"/>
                <a:tab pos="805180" algn="l"/>
                <a:tab pos="12621895" algn="l"/>
              </a:tabLst>
            </a:pPr>
            <a:r>
              <a:rPr sz="4950" spc="-105" dirty="0">
                <a:latin typeface="Arial MT"/>
                <a:cs typeface="Arial MT"/>
              </a:rPr>
              <a:t>S</a:t>
            </a:r>
            <a:r>
              <a:rPr sz="4950" spc="-95" dirty="0">
                <a:latin typeface="Arial MT"/>
                <a:cs typeface="Arial MT"/>
              </a:rPr>
              <a:t>Q</a:t>
            </a:r>
            <a:r>
              <a:rPr sz="4950" spc="-5" dirty="0">
                <a:latin typeface="Arial MT"/>
                <a:cs typeface="Arial MT"/>
              </a:rPr>
              <a:t>L l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n</a:t>
            </a:r>
            <a:r>
              <a:rPr sz="4950" spc="85" dirty="0">
                <a:latin typeface="Arial MT"/>
                <a:cs typeface="Arial MT"/>
              </a:rPr>
              <a:t>g</a:t>
            </a:r>
            <a:r>
              <a:rPr sz="4950" spc="-5" dirty="0">
                <a:latin typeface="Arial MT"/>
                <a:cs typeface="Arial MT"/>
              </a:rPr>
              <a:t>u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85" dirty="0">
                <a:latin typeface="Arial MT"/>
                <a:cs typeface="Arial MT"/>
              </a:rPr>
              <a:t>g</a:t>
            </a:r>
            <a:r>
              <a:rPr sz="4950" spc="-100" dirty="0">
                <a:latin typeface="Arial MT"/>
                <a:cs typeface="Arial MT"/>
              </a:rPr>
              <a:t>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80" dirty="0">
                <a:latin typeface="Arial MT"/>
                <a:cs typeface="Arial MT"/>
              </a:rPr>
              <a:t>p</a:t>
            </a:r>
            <a:r>
              <a:rPr sz="4950" spc="-5" dirty="0">
                <a:latin typeface="Arial MT"/>
                <a:cs typeface="Arial MT"/>
              </a:rPr>
              <a:t>r</a:t>
            </a:r>
            <a:r>
              <a:rPr sz="4950" spc="85" dirty="0">
                <a:latin typeface="Arial MT"/>
                <a:cs typeface="Arial MT"/>
              </a:rPr>
              <a:t>og</a:t>
            </a:r>
            <a:r>
              <a:rPr sz="4950" spc="-5" dirty="0">
                <a:latin typeface="Arial MT"/>
                <a:cs typeface="Arial MT"/>
              </a:rPr>
              <a:t>r</a:t>
            </a:r>
            <a:r>
              <a:rPr sz="4950" spc="-790" dirty="0">
                <a:latin typeface="Arial MT"/>
                <a:cs typeface="Arial MT"/>
              </a:rPr>
              <a:t>a</a:t>
            </a:r>
            <a:r>
              <a:rPr sz="1125" spc="-15" baseline="40740" dirty="0">
                <a:latin typeface="Arial MT"/>
                <a:cs typeface="Arial MT"/>
              </a:rPr>
              <a:t>1</a:t>
            </a:r>
            <a:r>
              <a:rPr sz="1125" spc="-209" baseline="40740" dirty="0">
                <a:latin typeface="Arial MT"/>
                <a:cs typeface="Arial MT"/>
              </a:rPr>
              <a:t>1</a:t>
            </a:r>
            <a:r>
              <a:rPr sz="4950" spc="90" dirty="0">
                <a:latin typeface="Arial MT"/>
                <a:cs typeface="Arial MT"/>
              </a:rPr>
              <a:t>mm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spc="85" dirty="0">
                <a:latin typeface="Arial MT"/>
                <a:cs typeface="Arial MT"/>
              </a:rPr>
              <a:t>g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s</a:t>
            </a:r>
            <a:r>
              <a:rPr sz="4950" spc="40" dirty="0">
                <a:latin typeface="Arial MT"/>
                <a:cs typeface="Arial MT"/>
              </a:rPr>
              <a:t>k</a:t>
            </a:r>
            <a:r>
              <a:rPr sz="4950" spc="-5" dirty="0">
                <a:latin typeface="Arial MT"/>
                <a:cs typeface="Arial MT"/>
              </a:rPr>
              <a:t>ills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r</a:t>
            </a:r>
            <a:r>
              <a:rPr sz="4950" spc="-100" dirty="0">
                <a:latin typeface="Arial MT"/>
                <a:cs typeface="Arial MT"/>
              </a:rPr>
              <a:t>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14" dirty="0">
                <a:latin typeface="Arial MT"/>
                <a:cs typeface="Arial MT"/>
              </a:rPr>
              <a:t>s</a:t>
            </a:r>
            <a:r>
              <a:rPr sz="4950" spc="55" dirty="0">
                <a:latin typeface="Arial MT"/>
                <a:cs typeface="Arial MT"/>
              </a:rPr>
              <a:t>t</a:t>
            </a:r>
            <a:r>
              <a:rPr sz="4950" spc="-5" dirty="0">
                <a:latin typeface="Arial MT"/>
                <a:cs typeface="Arial MT"/>
              </a:rPr>
              <a:t>ill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in  </a:t>
            </a:r>
            <a:r>
              <a:rPr sz="4950" spc="20" dirty="0">
                <a:latin typeface="Arial MT"/>
                <a:cs typeface="Arial MT"/>
              </a:rPr>
              <a:t>high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demand</a:t>
            </a:r>
            <a:r>
              <a:rPr sz="4950" dirty="0">
                <a:latin typeface="Arial MT"/>
                <a:cs typeface="Arial MT"/>
              </a:rPr>
              <a:t> in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marketplace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87526"/>
            <a:ext cx="18945860" cy="2089150"/>
          </a:xfrm>
          <a:custGeom>
            <a:avLst/>
            <a:gdLst/>
            <a:ahLst/>
            <a:cxnLst/>
            <a:rect l="l" t="t" r="r" b="b"/>
            <a:pathLst>
              <a:path w="18945860" h="2089150">
                <a:moveTo>
                  <a:pt x="18945318" y="0"/>
                </a:moveTo>
                <a:lnTo>
                  <a:pt x="0" y="0"/>
                </a:lnTo>
                <a:lnTo>
                  <a:pt x="0" y="2089102"/>
                </a:lnTo>
                <a:lnTo>
                  <a:pt x="18945318" y="2089102"/>
                </a:lnTo>
                <a:lnTo>
                  <a:pt x="18945318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2689" y="129704"/>
            <a:ext cx="7534909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0" dirty="0"/>
              <a:t>In</a:t>
            </a:r>
            <a:r>
              <a:rPr spc="-300" dirty="0"/>
              <a:t> </a:t>
            </a:r>
            <a:r>
              <a:rPr spc="-140" dirty="0"/>
              <a:t>Summary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616587" y="10486126"/>
            <a:ext cx="3808729" cy="33274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950" spc="5" dirty="0">
                <a:solidFill>
                  <a:srgbClr val="FFFFFF"/>
                </a:solidFill>
                <a:latin typeface="Calibri"/>
                <a:cs typeface="Calibri"/>
              </a:rPr>
              <a:t>https://</a:t>
            </a:r>
            <a:r>
              <a:rPr sz="1950" spc="5" dirty="0">
                <a:solidFill>
                  <a:srgbClr val="FFFFFF"/>
                </a:solidFill>
                <a:latin typeface="Calibri"/>
                <a:cs typeface="Calibri"/>
                <a:hlinkClick r:id="rId2"/>
              </a:rPr>
              <a:t>www.tiobe.com/tiobe-index/</a:t>
            </a:r>
            <a:endParaRPr sz="1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016935"/>
            <a:ext cx="20104100" cy="1292225"/>
          </a:xfrm>
          <a:custGeom>
            <a:avLst/>
            <a:gdLst/>
            <a:ahLst/>
            <a:cxnLst/>
            <a:rect l="l" t="t" r="r" b="b"/>
            <a:pathLst>
              <a:path w="20104100" h="1292225">
                <a:moveTo>
                  <a:pt x="20104099" y="0"/>
                </a:moveTo>
                <a:lnTo>
                  <a:pt x="0" y="0"/>
                </a:lnTo>
                <a:lnTo>
                  <a:pt x="0" y="1291621"/>
                </a:lnTo>
                <a:lnTo>
                  <a:pt x="20104099" y="1291621"/>
                </a:lnTo>
                <a:lnTo>
                  <a:pt x="20104099" y="0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073" y="10016935"/>
            <a:ext cx="4630565" cy="1111336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94869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0" dirty="0"/>
              <a:t> </a:t>
            </a:r>
            <a:r>
              <a:rPr spc="-110" dirty="0"/>
              <a:t>Standards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7251950" y="10946639"/>
            <a:ext cx="222885" cy="350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615"/>
              </a:lnSpc>
            </a:pPr>
            <a:r>
              <a:rPr sz="2300" dirty="0">
                <a:latin typeface="Times New Roman"/>
                <a:cs typeface="Times New Roman"/>
              </a:rPr>
              <a:t>1</a:t>
            </a:r>
            <a:endParaRPr sz="23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54625" y="2917472"/>
            <a:ext cx="14166850" cy="621538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577850" marR="481330" indent="-565785">
              <a:lnSpc>
                <a:spcPts val="5360"/>
              </a:lnSpc>
              <a:spcBef>
                <a:spcPts val="755"/>
              </a:spcBef>
              <a:buChar char="•"/>
              <a:tabLst>
                <a:tab pos="577850" algn="l"/>
                <a:tab pos="578485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Language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has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been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around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used </a:t>
            </a:r>
            <a:r>
              <a:rPr sz="4950" spc="-1365" dirty="0"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heavily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for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almost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40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40" dirty="0">
                <a:latin typeface="Arial MT"/>
                <a:cs typeface="Arial MT"/>
              </a:rPr>
              <a:t>years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Arial MT"/>
              <a:buChar char="•"/>
            </a:pPr>
            <a:endParaRPr sz="4650">
              <a:latin typeface="Arial MT"/>
              <a:cs typeface="Arial MT"/>
            </a:endParaRPr>
          </a:p>
          <a:p>
            <a:pPr marL="577850" marR="1332230" indent="-565785">
              <a:lnSpc>
                <a:spcPts val="5340"/>
              </a:lnSpc>
              <a:buChar char="•"/>
              <a:tabLst>
                <a:tab pos="577850" algn="l"/>
                <a:tab pos="578485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Language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has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gone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through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some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changes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over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40" dirty="0">
                <a:latin typeface="Arial MT"/>
                <a:cs typeface="Arial MT"/>
              </a:rPr>
              <a:t>years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Font typeface="Arial MT"/>
              <a:buChar char="•"/>
            </a:pPr>
            <a:endParaRPr sz="4600">
              <a:latin typeface="Arial MT"/>
              <a:cs typeface="Arial MT"/>
            </a:endParaRPr>
          </a:p>
          <a:p>
            <a:pPr marL="577850" marR="5080" indent="-565785">
              <a:lnSpc>
                <a:spcPts val="5360"/>
              </a:lnSpc>
              <a:buChar char="•"/>
              <a:tabLst>
                <a:tab pos="577850" algn="l"/>
                <a:tab pos="578485" algn="l"/>
              </a:tabLst>
            </a:pPr>
            <a:r>
              <a:rPr sz="4950" spc="5" dirty="0">
                <a:latin typeface="Arial MT"/>
                <a:cs typeface="Arial MT"/>
              </a:rPr>
              <a:t>Different </a:t>
            </a:r>
            <a:r>
              <a:rPr sz="4950" spc="40" dirty="0">
                <a:latin typeface="Arial MT"/>
                <a:cs typeface="Arial MT"/>
              </a:rPr>
              <a:t>software </a:t>
            </a:r>
            <a:r>
              <a:rPr sz="4950" spc="35" dirty="0">
                <a:latin typeface="Arial MT"/>
                <a:cs typeface="Arial MT"/>
              </a:rPr>
              <a:t>companies customize </a:t>
            </a:r>
            <a:r>
              <a:rPr sz="4950" spc="15" dirty="0">
                <a:latin typeface="Arial MT"/>
                <a:cs typeface="Arial MT"/>
              </a:rPr>
              <a:t>their </a:t>
            </a:r>
            <a:r>
              <a:rPr sz="4950" spc="2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implementation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provide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more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usability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for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their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database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customers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94869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0" dirty="0"/>
              <a:t> </a:t>
            </a:r>
            <a:r>
              <a:rPr spc="-110" dirty="0"/>
              <a:t>Standards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654625" y="2917472"/>
            <a:ext cx="11944350" cy="508762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12700" marR="5080">
              <a:lnSpc>
                <a:spcPts val="5360"/>
              </a:lnSpc>
              <a:spcBef>
                <a:spcPts val="755"/>
              </a:spcBef>
            </a:pPr>
            <a:r>
              <a:rPr sz="4950" spc="-100" dirty="0">
                <a:latin typeface="Arial MT"/>
                <a:cs typeface="Arial MT"/>
              </a:rPr>
              <a:t>We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recently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talked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about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different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25" dirty="0">
                <a:latin typeface="Arial MT"/>
                <a:cs typeface="Arial MT"/>
              </a:rPr>
              <a:t>RDBMS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software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products,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such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as</a:t>
            </a:r>
            <a:endParaRPr sz="4950">
              <a:latin typeface="Arial MT"/>
              <a:cs typeface="Arial MT"/>
            </a:endParaRPr>
          </a:p>
          <a:p>
            <a:pPr marL="1169670" indent="-707390">
              <a:lnSpc>
                <a:spcPts val="4865"/>
              </a:lnSpc>
              <a:spcBef>
                <a:spcPts val="4815"/>
              </a:spcBef>
              <a:buChar char="•"/>
              <a:tabLst>
                <a:tab pos="1169670" algn="l"/>
                <a:tab pos="1170305" algn="l"/>
              </a:tabLst>
            </a:pPr>
            <a:r>
              <a:rPr sz="4250" spc="70" dirty="0">
                <a:latin typeface="Arial MT"/>
                <a:cs typeface="Arial MT"/>
              </a:rPr>
              <a:t>IBM</a:t>
            </a:r>
            <a:r>
              <a:rPr sz="4250" spc="-30" dirty="0">
                <a:latin typeface="Arial MT"/>
                <a:cs typeface="Arial MT"/>
              </a:rPr>
              <a:t> </a:t>
            </a:r>
            <a:r>
              <a:rPr sz="4250" spc="20" dirty="0">
                <a:latin typeface="Arial MT"/>
                <a:cs typeface="Arial MT"/>
              </a:rPr>
              <a:t>DB2</a:t>
            </a:r>
            <a:endParaRPr sz="4250">
              <a:latin typeface="Arial MT"/>
              <a:cs typeface="Arial MT"/>
            </a:endParaRPr>
          </a:p>
          <a:p>
            <a:pPr marL="1169670" indent="-707390">
              <a:lnSpc>
                <a:spcPts val="4620"/>
              </a:lnSpc>
              <a:buChar char="•"/>
              <a:tabLst>
                <a:tab pos="1169670" algn="l"/>
                <a:tab pos="1170305" algn="l"/>
              </a:tabLst>
            </a:pPr>
            <a:r>
              <a:rPr sz="4250" spc="-5" dirty="0">
                <a:latin typeface="Arial MT"/>
                <a:cs typeface="Arial MT"/>
              </a:rPr>
              <a:t>Oracle</a:t>
            </a:r>
            <a:endParaRPr sz="4250">
              <a:latin typeface="Arial MT"/>
              <a:cs typeface="Arial MT"/>
            </a:endParaRPr>
          </a:p>
          <a:p>
            <a:pPr marL="1169670" indent="-707390">
              <a:lnSpc>
                <a:spcPts val="4610"/>
              </a:lnSpc>
              <a:buChar char="•"/>
              <a:tabLst>
                <a:tab pos="1169670" algn="l"/>
                <a:tab pos="1170305" algn="l"/>
              </a:tabLst>
            </a:pPr>
            <a:r>
              <a:rPr sz="4250" spc="20" dirty="0">
                <a:latin typeface="Arial MT"/>
                <a:cs typeface="Arial MT"/>
              </a:rPr>
              <a:t>MySQL</a:t>
            </a:r>
            <a:endParaRPr sz="4250">
              <a:latin typeface="Arial MT"/>
              <a:cs typeface="Arial MT"/>
            </a:endParaRPr>
          </a:p>
          <a:p>
            <a:pPr marL="1169670" indent="-707390">
              <a:lnSpc>
                <a:spcPts val="4660"/>
              </a:lnSpc>
              <a:buChar char="•"/>
              <a:tabLst>
                <a:tab pos="1169670" algn="l"/>
                <a:tab pos="1170305" algn="l"/>
              </a:tabLst>
            </a:pPr>
            <a:r>
              <a:rPr sz="4250" spc="90" dirty="0">
                <a:latin typeface="Arial MT"/>
                <a:cs typeface="Arial MT"/>
              </a:rPr>
              <a:t>Microsoft</a:t>
            </a:r>
            <a:r>
              <a:rPr sz="4250" spc="-10" dirty="0">
                <a:latin typeface="Arial MT"/>
                <a:cs typeface="Arial MT"/>
              </a:rPr>
              <a:t> </a:t>
            </a:r>
            <a:r>
              <a:rPr sz="4250" spc="-30" dirty="0">
                <a:latin typeface="Arial MT"/>
                <a:cs typeface="Arial MT"/>
              </a:rPr>
              <a:t>SQL</a:t>
            </a:r>
            <a:r>
              <a:rPr sz="4250" spc="-10" dirty="0">
                <a:latin typeface="Arial MT"/>
                <a:cs typeface="Arial MT"/>
              </a:rPr>
              <a:t> </a:t>
            </a:r>
            <a:r>
              <a:rPr sz="4250" spc="-25" dirty="0">
                <a:latin typeface="Arial MT"/>
                <a:cs typeface="Arial MT"/>
              </a:rPr>
              <a:t>Server</a:t>
            </a:r>
            <a:endParaRPr sz="4250">
              <a:latin typeface="Arial MT"/>
              <a:cs typeface="Arial MT"/>
            </a:endParaRPr>
          </a:p>
          <a:p>
            <a:pPr marL="1169670" indent="-707390">
              <a:lnSpc>
                <a:spcPts val="4905"/>
              </a:lnSpc>
              <a:buChar char="•"/>
              <a:tabLst>
                <a:tab pos="1169670" algn="l"/>
                <a:tab pos="1170305" algn="l"/>
              </a:tabLst>
            </a:pPr>
            <a:r>
              <a:rPr sz="4250" spc="15" dirty="0">
                <a:latin typeface="Arial MT"/>
                <a:cs typeface="Arial MT"/>
              </a:rPr>
              <a:t>PostgreSQL</a:t>
            </a:r>
            <a:endParaRPr sz="42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04775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9" dirty="0"/>
              <a:t>Running</a:t>
            </a:r>
            <a:r>
              <a:rPr spc="-240" dirty="0"/>
              <a:t> </a:t>
            </a:r>
            <a:r>
              <a:rPr spc="190" dirty="0"/>
              <a:t>a</a:t>
            </a:r>
            <a:r>
              <a:rPr spc="-235" dirty="0"/>
              <a:t> </a:t>
            </a:r>
            <a:r>
              <a:rPr spc="-185" dirty="0"/>
              <a:t>Query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200169" y="2917472"/>
            <a:ext cx="15999460" cy="21418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77850" indent="-565785">
              <a:lnSpc>
                <a:spcPct val="100000"/>
              </a:lnSpc>
              <a:spcBef>
                <a:spcPts val="95"/>
              </a:spcBef>
              <a:buChar char="•"/>
              <a:tabLst>
                <a:tab pos="577850" algn="l"/>
                <a:tab pos="578485" algn="l"/>
              </a:tabLst>
            </a:pP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Developers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25" dirty="0">
                <a:latin typeface="Arial MT"/>
                <a:cs typeface="Arial MT"/>
              </a:rPr>
              <a:t>refer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14" dirty="0">
                <a:latin typeface="Arial MT"/>
                <a:cs typeface="Arial MT"/>
              </a:rPr>
              <a:t>"program"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as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05" dirty="0">
                <a:latin typeface="Arial MT"/>
                <a:cs typeface="Arial MT"/>
              </a:rPr>
              <a:t>"</a:t>
            </a:r>
            <a:r>
              <a:rPr sz="4950" spc="105" dirty="0">
                <a:solidFill>
                  <a:srgbClr val="E22146"/>
                </a:solidFill>
                <a:latin typeface="Arial MT"/>
                <a:cs typeface="Arial MT"/>
              </a:rPr>
              <a:t>query</a:t>
            </a:r>
            <a:r>
              <a:rPr sz="4950" spc="105" dirty="0">
                <a:latin typeface="Arial MT"/>
                <a:cs typeface="Arial MT"/>
              </a:rPr>
              <a:t>"</a:t>
            </a:r>
            <a:endParaRPr sz="4950">
              <a:latin typeface="Arial MT"/>
              <a:cs typeface="Arial MT"/>
            </a:endParaRPr>
          </a:p>
          <a:p>
            <a:pPr marL="577850" indent="-565785">
              <a:lnSpc>
                <a:spcPct val="100000"/>
              </a:lnSpc>
              <a:spcBef>
                <a:spcPts val="4785"/>
              </a:spcBef>
              <a:buChar char="•"/>
              <a:tabLst>
                <a:tab pos="577850" algn="l"/>
                <a:tab pos="578485" algn="l"/>
              </a:tabLst>
            </a:pPr>
            <a:r>
              <a:rPr sz="4950" spc="40" dirty="0">
                <a:latin typeface="Arial MT"/>
                <a:cs typeface="Arial MT"/>
              </a:rPr>
              <a:t>It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not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really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14" dirty="0">
                <a:latin typeface="Arial MT"/>
                <a:cs typeface="Arial MT"/>
              </a:rPr>
              <a:t>"program"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94869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0" dirty="0"/>
              <a:t> </a:t>
            </a:r>
            <a:r>
              <a:rPr spc="-110" dirty="0"/>
              <a:t>Standards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654625" y="2917472"/>
            <a:ext cx="14582775" cy="2846292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577850" marR="5080" indent="-565785">
              <a:lnSpc>
                <a:spcPts val="5360"/>
              </a:lnSpc>
              <a:spcBef>
                <a:spcPts val="755"/>
              </a:spcBef>
              <a:buChar char="•"/>
              <a:tabLst>
                <a:tab pos="577850" algn="l"/>
                <a:tab pos="578485" algn="l"/>
              </a:tabLst>
            </a:pPr>
            <a:r>
              <a:rPr sz="4950" spc="-55" dirty="0">
                <a:latin typeface="Arial MT"/>
                <a:cs typeface="Arial MT"/>
              </a:rPr>
              <a:t>Each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these </a:t>
            </a:r>
            <a:r>
              <a:rPr sz="4950" spc="20" dirty="0">
                <a:latin typeface="Arial MT"/>
                <a:cs typeface="Arial MT"/>
              </a:rPr>
              <a:t>vendors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maintains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their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own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unique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language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syntax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command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set</a:t>
            </a:r>
            <a:endParaRPr sz="4950" dirty="0">
              <a:latin typeface="Arial MT"/>
              <a:cs typeface="Arial MT"/>
            </a:endParaRPr>
          </a:p>
          <a:p>
            <a:pPr marL="577850" indent="-565785">
              <a:lnSpc>
                <a:spcPct val="100000"/>
              </a:lnSpc>
              <a:spcBef>
                <a:spcPts val="4709"/>
              </a:spcBef>
              <a:buChar char="•"/>
              <a:tabLst>
                <a:tab pos="577850" algn="l"/>
                <a:tab pos="578485" algn="l"/>
                <a:tab pos="5432425" algn="l"/>
              </a:tabLst>
            </a:pPr>
            <a:r>
              <a:rPr sz="4950" spc="-75" dirty="0">
                <a:latin typeface="Arial MT"/>
                <a:cs typeface="Arial MT"/>
              </a:rPr>
              <a:t>They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are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95" dirty="0">
                <a:latin typeface="Arial MT"/>
                <a:cs typeface="Arial MT"/>
              </a:rPr>
              <a:t>NOT</a:t>
            </a:r>
            <a:r>
              <a:rPr sz="4950" spc="1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all	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40" dirty="0"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same</a:t>
            </a:r>
            <a:endParaRPr sz="495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94869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0" dirty="0"/>
              <a:t> </a:t>
            </a:r>
            <a:r>
              <a:rPr spc="-110" dirty="0"/>
              <a:t>Standards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654625" y="2917472"/>
            <a:ext cx="17024985" cy="417195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577850" marR="5080" indent="-565785">
              <a:lnSpc>
                <a:spcPts val="5360"/>
              </a:lnSpc>
              <a:spcBef>
                <a:spcPts val="755"/>
              </a:spcBef>
              <a:buChar char="•"/>
              <a:tabLst>
                <a:tab pos="577850" algn="l"/>
                <a:tab pos="578485" algn="l"/>
              </a:tabLst>
            </a:pPr>
            <a:r>
              <a:rPr sz="4950" spc="-5" dirty="0">
                <a:latin typeface="Arial MT"/>
                <a:cs typeface="Arial MT"/>
              </a:rPr>
              <a:t>From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one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DBMS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5" dirty="0">
                <a:latin typeface="Arial MT"/>
                <a:cs typeface="Arial MT"/>
              </a:rPr>
              <a:t> another,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 </a:t>
            </a:r>
            <a:r>
              <a:rPr sz="4950" spc="70" dirty="0">
                <a:latin typeface="Arial MT"/>
                <a:cs typeface="Arial MT"/>
              </a:rPr>
              <a:t>pretty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much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25" dirty="0">
                <a:latin typeface="Arial MT"/>
                <a:cs typeface="Arial MT"/>
              </a:rPr>
              <a:t>same,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120" dirty="0">
                <a:latin typeface="Arial MT"/>
                <a:cs typeface="Arial MT"/>
              </a:rPr>
              <a:t>but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there </a:t>
            </a:r>
            <a:r>
              <a:rPr sz="4950" spc="-65" dirty="0">
                <a:latin typeface="Arial MT"/>
                <a:cs typeface="Arial MT"/>
              </a:rPr>
              <a:t>are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some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differences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 MT"/>
              <a:buChar char="•"/>
            </a:pPr>
            <a:endParaRPr sz="4600">
              <a:latin typeface="Arial MT"/>
              <a:cs typeface="Arial MT"/>
            </a:endParaRPr>
          </a:p>
          <a:p>
            <a:pPr marL="577850" marR="573405" indent="-565785">
              <a:lnSpc>
                <a:spcPct val="89400"/>
              </a:lnSpc>
              <a:spcBef>
                <a:spcPts val="5"/>
              </a:spcBef>
              <a:buChar char="•"/>
              <a:tabLst>
                <a:tab pos="577850" algn="l"/>
                <a:tab pos="578485" algn="l"/>
              </a:tabLst>
            </a:pPr>
            <a:r>
              <a:rPr sz="4950" spc="-55" dirty="0">
                <a:latin typeface="Arial MT"/>
                <a:cs typeface="Arial MT"/>
              </a:rPr>
              <a:t>As </a:t>
            </a:r>
            <a:r>
              <a:rPr sz="4950" spc="25" dirty="0">
                <a:latin typeface="Arial MT"/>
                <a:cs typeface="Arial MT"/>
              </a:rPr>
              <a:t>you </a:t>
            </a:r>
            <a:r>
              <a:rPr sz="4950" spc="-40" dirty="0">
                <a:latin typeface="Arial MT"/>
                <a:cs typeface="Arial MT"/>
              </a:rPr>
              <a:t>learn </a:t>
            </a:r>
            <a:r>
              <a:rPr sz="4950" spc="-50" dirty="0">
                <a:latin typeface="Arial MT"/>
                <a:cs typeface="Arial MT"/>
              </a:rPr>
              <a:t>SQL, </a:t>
            </a:r>
            <a:r>
              <a:rPr sz="4950" spc="90" dirty="0">
                <a:latin typeface="Arial MT"/>
                <a:cs typeface="Arial MT"/>
              </a:rPr>
              <a:t>it </a:t>
            </a:r>
            <a:r>
              <a:rPr sz="4950" spc="-5" dirty="0">
                <a:latin typeface="Arial MT"/>
                <a:cs typeface="Arial MT"/>
              </a:rPr>
              <a:t>is </a:t>
            </a:r>
            <a:r>
              <a:rPr sz="4950" spc="65" dirty="0">
                <a:latin typeface="Arial MT"/>
                <a:cs typeface="Arial MT"/>
              </a:rPr>
              <a:t>important </a:t>
            </a:r>
            <a:r>
              <a:rPr sz="4950" spc="55" dirty="0">
                <a:latin typeface="Arial MT"/>
                <a:cs typeface="Arial MT"/>
              </a:rPr>
              <a:t>for </a:t>
            </a:r>
            <a:r>
              <a:rPr sz="4950" spc="25" dirty="0">
                <a:latin typeface="Arial MT"/>
                <a:cs typeface="Arial MT"/>
              </a:rPr>
              <a:t>you </a:t>
            </a:r>
            <a:r>
              <a:rPr sz="4950" spc="130" dirty="0">
                <a:latin typeface="Arial MT"/>
                <a:cs typeface="Arial MT"/>
              </a:rPr>
              <a:t>to </a:t>
            </a:r>
            <a:r>
              <a:rPr sz="4950" spc="30" dirty="0">
                <a:latin typeface="Arial MT"/>
                <a:cs typeface="Arial MT"/>
              </a:rPr>
              <a:t>understand </a:t>
            </a:r>
            <a:r>
              <a:rPr sz="4950" spc="35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whose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version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you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are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learning,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how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90" dirty="0">
                <a:latin typeface="Arial MT"/>
                <a:cs typeface="Arial MT"/>
              </a:rPr>
              <a:t>it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might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different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from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other</a:t>
            </a:r>
            <a:r>
              <a:rPr sz="4950" spc="-5" dirty="0">
                <a:latin typeface="Arial MT"/>
                <a:cs typeface="Arial MT"/>
              </a:rPr>
              <a:t> versions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10CED-4123-6EE9-59E5-5470C2E95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Standards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56877-2813-669D-529E-D1DCE59F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4853" y="2225675"/>
            <a:ext cx="19274393" cy="8471550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en-US" sz="5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SQL has gone through many standards: starting with SQL-86 or SQL 1.A. SQL-92 is referred to as SQL-2.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en-US" sz="5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Later standards (from SQL-1999) are divided into </a:t>
            </a:r>
            <a:r>
              <a:rPr lang="en-US" altLang="en-US" sz="5400" b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core</a:t>
            </a:r>
            <a:r>
              <a:rPr lang="en-US" altLang="en-US" sz="5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specification and specialized </a:t>
            </a:r>
            <a:r>
              <a:rPr lang="en-US" altLang="en-US" sz="5400" b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extensions</a:t>
            </a:r>
            <a:r>
              <a:rPr lang="en-US" altLang="en-US" sz="5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. The extensions are implemented for different applications – such as data mining, data warehousing, multimedia etc.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en-US" sz="5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SQL-2006 added XML features (Ch. 13); In 2008 they added Object-oriented features (Ch. 12).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en-US" sz="5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SQL-3 is the current standard which started with SQL-1999. It is not fully implemented in any RDBMS.</a:t>
            </a:r>
          </a:p>
          <a:p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3629723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94869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0" dirty="0"/>
              <a:t> </a:t>
            </a:r>
            <a:r>
              <a:rPr spc="-110" dirty="0"/>
              <a:t>Standards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14853" y="2167757"/>
            <a:ext cx="2752725" cy="7296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600" spc="-5" dirty="0">
                <a:latin typeface="Arial MT"/>
                <a:cs typeface="Arial MT"/>
              </a:rPr>
              <a:t>Examples:</a:t>
            </a:r>
            <a:endParaRPr sz="4600" dirty="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456493" y="9055924"/>
            <a:ext cx="7710170" cy="5784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600" spc="-125" dirty="0">
                <a:latin typeface="Arial MT"/>
                <a:cs typeface="Arial MT"/>
              </a:rPr>
              <a:t>**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5" dirty="0">
                <a:latin typeface="Arial MT"/>
                <a:cs typeface="Arial MT"/>
              </a:rPr>
              <a:t>also</a:t>
            </a:r>
            <a:r>
              <a:rPr sz="3600" spc="-5" dirty="0">
                <a:latin typeface="Arial MT"/>
                <a:cs typeface="Arial MT"/>
              </a:rPr>
              <a:t> </a:t>
            </a:r>
            <a:r>
              <a:rPr sz="3600" spc="50" dirty="0">
                <a:latin typeface="Arial MT"/>
                <a:cs typeface="Arial MT"/>
              </a:rPr>
              <a:t>depends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45" dirty="0">
                <a:latin typeface="Arial MT"/>
                <a:cs typeface="Arial MT"/>
              </a:rPr>
              <a:t>on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30" dirty="0">
                <a:latin typeface="Arial MT"/>
                <a:cs typeface="Arial MT"/>
              </a:rPr>
              <a:t>the</a:t>
            </a:r>
            <a:r>
              <a:rPr sz="3600" spc="-5" dirty="0">
                <a:latin typeface="Arial MT"/>
                <a:cs typeface="Arial MT"/>
              </a:rPr>
              <a:t> </a:t>
            </a:r>
            <a:r>
              <a:rPr sz="3600" spc="-30" dirty="0">
                <a:latin typeface="Arial MT"/>
                <a:cs typeface="Arial MT"/>
              </a:rPr>
              <a:t>SQL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35" dirty="0">
                <a:latin typeface="Arial MT"/>
                <a:cs typeface="Arial MT"/>
              </a:rPr>
              <a:t>Compiler</a:t>
            </a:r>
            <a:endParaRPr sz="3600">
              <a:latin typeface="Arial MT"/>
              <a:cs typeface="Arial MT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2421" y="3025521"/>
            <a:ext cx="16010150" cy="6021323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94869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0" dirty="0"/>
              <a:t> </a:t>
            </a:r>
            <a:r>
              <a:rPr spc="-110" dirty="0"/>
              <a:t>Standards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69307" y="2107139"/>
            <a:ext cx="9589135" cy="5951855"/>
          </a:xfrm>
          <a:prstGeom prst="rect">
            <a:avLst/>
          </a:prstGeom>
        </p:spPr>
        <p:txBody>
          <a:bodyPr vert="horz" wrap="square" lIns="0" tIns="3390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70"/>
              </a:spcBef>
            </a:pPr>
            <a:r>
              <a:rPr sz="3950" spc="35" dirty="0">
                <a:latin typeface="Arial MT"/>
                <a:cs typeface="Arial MT"/>
              </a:rPr>
              <a:t>More</a:t>
            </a:r>
            <a:r>
              <a:rPr sz="3950" spc="-25" dirty="0">
                <a:latin typeface="Arial MT"/>
                <a:cs typeface="Arial MT"/>
              </a:rPr>
              <a:t> </a:t>
            </a:r>
            <a:r>
              <a:rPr sz="3950" spc="-10" dirty="0">
                <a:latin typeface="Arial MT"/>
                <a:cs typeface="Arial MT"/>
              </a:rPr>
              <a:t>Examples:</a:t>
            </a:r>
            <a:endParaRPr sz="3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375"/>
              </a:spcBef>
              <a:buChar char="•"/>
              <a:tabLst>
                <a:tab pos="718820" algn="l"/>
                <a:tab pos="720090" algn="l"/>
              </a:tabLst>
            </a:pPr>
            <a:r>
              <a:rPr sz="3600" spc="-75" dirty="0">
                <a:latin typeface="Arial MT"/>
                <a:cs typeface="Arial MT"/>
              </a:rPr>
              <a:t>TOP</a:t>
            </a:r>
            <a:r>
              <a:rPr sz="3600" spc="-5" dirty="0">
                <a:latin typeface="Arial MT"/>
                <a:cs typeface="Arial MT"/>
              </a:rPr>
              <a:t> </a:t>
            </a:r>
            <a:r>
              <a:rPr sz="3600" dirty="0">
                <a:latin typeface="Arial MT"/>
                <a:cs typeface="Arial MT"/>
              </a:rPr>
              <a:t>versus</a:t>
            </a:r>
            <a:r>
              <a:rPr sz="3600" spc="-5" dirty="0">
                <a:latin typeface="Arial MT"/>
                <a:cs typeface="Arial MT"/>
              </a:rPr>
              <a:t> </a:t>
            </a:r>
            <a:r>
              <a:rPr sz="3600" spc="-15" dirty="0">
                <a:latin typeface="Arial MT"/>
                <a:cs typeface="Arial MT"/>
              </a:rPr>
              <a:t>LIMIT</a:t>
            </a:r>
            <a:r>
              <a:rPr sz="3600" spc="-5" dirty="0">
                <a:latin typeface="Arial MT"/>
                <a:cs typeface="Arial MT"/>
              </a:rPr>
              <a:t> </a:t>
            </a:r>
            <a:r>
              <a:rPr sz="3600" spc="35" dirty="0">
                <a:latin typeface="Arial MT"/>
                <a:cs typeface="Arial MT"/>
              </a:rPr>
              <a:t>and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-105" dirty="0">
                <a:latin typeface="Arial MT"/>
                <a:cs typeface="Arial MT"/>
              </a:rPr>
              <a:t>ORDER</a:t>
            </a:r>
            <a:r>
              <a:rPr sz="3600" spc="-5" dirty="0">
                <a:latin typeface="Arial MT"/>
                <a:cs typeface="Arial MT"/>
              </a:rPr>
              <a:t> </a:t>
            </a:r>
            <a:r>
              <a:rPr sz="3600" spc="10" dirty="0">
                <a:latin typeface="Arial MT"/>
                <a:cs typeface="Arial MT"/>
              </a:rPr>
              <a:t>BY</a:t>
            </a:r>
            <a:endParaRPr sz="360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270"/>
              </a:spcBef>
              <a:buChar char="•"/>
              <a:tabLst>
                <a:tab pos="718820" algn="l"/>
                <a:tab pos="720090" algn="l"/>
                <a:tab pos="5205730" algn="l"/>
                <a:tab pos="8808085" algn="l"/>
              </a:tabLst>
            </a:pPr>
            <a:r>
              <a:rPr sz="3600" spc="-100" dirty="0">
                <a:latin typeface="Arial MT"/>
                <a:cs typeface="Arial MT"/>
              </a:rPr>
              <a:t>TRIGGER</a:t>
            </a:r>
            <a:r>
              <a:rPr sz="3600" spc="-95" dirty="0">
                <a:latin typeface="Arial MT"/>
                <a:cs typeface="Arial MT"/>
              </a:rPr>
              <a:t>S</a:t>
            </a:r>
            <a:r>
              <a:rPr sz="3600" dirty="0">
                <a:latin typeface="Arial MT"/>
                <a:cs typeface="Arial MT"/>
              </a:rPr>
              <a:t> </a:t>
            </a:r>
            <a:r>
              <a:rPr sz="3600" spc="-190" dirty="0">
                <a:latin typeface="Arial MT"/>
                <a:cs typeface="Arial MT"/>
              </a:rPr>
              <a:t>–</a:t>
            </a:r>
            <a:r>
              <a:rPr sz="3600" spc="5" dirty="0">
                <a:latin typeface="Arial MT"/>
                <a:cs typeface="Arial MT"/>
              </a:rPr>
              <a:t> </a:t>
            </a:r>
            <a:r>
              <a:rPr sz="3600" spc="145" dirty="0">
                <a:latin typeface="Arial MT"/>
                <a:cs typeface="Arial MT"/>
              </a:rPr>
              <a:t>b</a:t>
            </a:r>
            <a:r>
              <a:rPr sz="3600" spc="-60" dirty="0">
                <a:latin typeface="Arial MT"/>
                <a:cs typeface="Arial MT"/>
              </a:rPr>
              <a:t>e</a:t>
            </a:r>
            <a:r>
              <a:rPr sz="3600" spc="65" dirty="0">
                <a:latin typeface="Arial MT"/>
                <a:cs typeface="Arial MT"/>
              </a:rPr>
              <a:t>f</a:t>
            </a:r>
            <a:r>
              <a:rPr sz="3600" spc="75" dirty="0">
                <a:latin typeface="Arial MT"/>
                <a:cs typeface="Arial MT"/>
              </a:rPr>
              <a:t>o</a:t>
            </a:r>
            <a:r>
              <a:rPr sz="3600" dirty="0">
                <a:latin typeface="Arial MT"/>
                <a:cs typeface="Arial MT"/>
              </a:rPr>
              <a:t>r</a:t>
            </a:r>
            <a:r>
              <a:rPr sz="3600" spc="-60" dirty="0">
                <a:latin typeface="Arial MT"/>
                <a:cs typeface="Arial MT"/>
              </a:rPr>
              <a:t>e</a:t>
            </a:r>
            <a:r>
              <a:rPr sz="3600" spc="5" dirty="0">
                <a:latin typeface="Arial MT"/>
                <a:cs typeface="Arial MT"/>
              </a:rPr>
              <a:t>,</a:t>
            </a:r>
            <a:r>
              <a:rPr sz="3600" dirty="0">
                <a:latin typeface="Arial MT"/>
                <a:cs typeface="Arial MT"/>
              </a:rPr>
              <a:t>	</a:t>
            </a:r>
            <a:r>
              <a:rPr sz="3600" spc="-60" dirty="0">
                <a:latin typeface="Arial MT"/>
                <a:cs typeface="Arial MT"/>
              </a:rPr>
              <a:t>a</a:t>
            </a:r>
            <a:r>
              <a:rPr sz="3600" spc="65" dirty="0">
                <a:latin typeface="Arial MT"/>
                <a:cs typeface="Arial MT"/>
              </a:rPr>
              <a:t>f</a:t>
            </a:r>
            <a:r>
              <a:rPr sz="3600" spc="140" dirty="0">
                <a:latin typeface="Arial MT"/>
                <a:cs typeface="Arial MT"/>
              </a:rPr>
              <a:t>t</a:t>
            </a:r>
            <a:r>
              <a:rPr sz="3600" spc="-60" dirty="0">
                <a:latin typeface="Arial MT"/>
                <a:cs typeface="Arial MT"/>
              </a:rPr>
              <a:t>e</a:t>
            </a:r>
            <a:r>
              <a:rPr sz="3600" dirty="0">
                <a:latin typeface="Arial MT"/>
                <a:cs typeface="Arial MT"/>
              </a:rPr>
              <a:t>r</a:t>
            </a:r>
            <a:r>
              <a:rPr sz="3600" spc="5" dirty="0">
                <a:latin typeface="Arial MT"/>
                <a:cs typeface="Arial MT"/>
              </a:rPr>
              <a:t>,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dirty="0">
                <a:latin typeface="Arial MT"/>
                <a:cs typeface="Arial MT"/>
              </a:rPr>
              <a:t>i</a:t>
            </a:r>
            <a:r>
              <a:rPr sz="3600" spc="10" dirty="0">
                <a:latin typeface="Arial MT"/>
                <a:cs typeface="Arial MT"/>
              </a:rPr>
              <a:t>n</a:t>
            </a:r>
            <a:r>
              <a:rPr sz="3600" spc="75" dirty="0">
                <a:latin typeface="Arial MT"/>
                <a:cs typeface="Arial MT"/>
              </a:rPr>
              <a:t>st</a:t>
            </a:r>
            <a:r>
              <a:rPr sz="3600" spc="-60" dirty="0">
                <a:latin typeface="Arial MT"/>
                <a:cs typeface="Arial MT"/>
              </a:rPr>
              <a:t>ea</a:t>
            </a:r>
            <a:r>
              <a:rPr sz="3600" spc="145" dirty="0">
                <a:latin typeface="Arial MT"/>
                <a:cs typeface="Arial MT"/>
              </a:rPr>
              <a:t>d</a:t>
            </a:r>
            <a:r>
              <a:rPr sz="3600" spc="10" dirty="0">
                <a:latin typeface="Arial MT"/>
                <a:cs typeface="Arial MT"/>
              </a:rPr>
              <a:t> </a:t>
            </a:r>
            <a:r>
              <a:rPr sz="3600" spc="75" dirty="0">
                <a:latin typeface="Arial MT"/>
                <a:cs typeface="Arial MT"/>
              </a:rPr>
              <a:t>o</a:t>
            </a:r>
            <a:r>
              <a:rPr sz="3600" spc="65" dirty="0">
                <a:latin typeface="Arial MT"/>
                <a:cs typeface="Arial MT"/>
              </a:rPr>
              <a:t>f</a:t>
            </a:r>
            <a:r>
              <a:rPr sz="3600" spc="5" dirty="0">
                <a:latin typeface="Arial MT"/>
                <a:cs typeface="Arial MT"/>
              </a:rPr>
              <a:t>,</a:t>
            </a:r>
            <a:r>
              <a:rPr sz="3600" dirty="0">
                <a:latin typeface="Arial MT"/>
                <a:cs typeface="Arial MT"/>
              </a:rPr>
              <a:t>	</a:t>
            </a:r>
            <a:r>
              <a:rPr sz="3600" spc="-60" dirty="0">
                <a:latin typeface="Arial MT"/>
                <a:cs typeface="Arial MT"/>
              </a:rPr>
              <a:t>e</a:t>
            </a:r>
            <a:r>
              <a:rPr sz="3600" spc="140" dirty="0">
                <a:latin typeface="Arial MT"/>
                <a:cs typeface="Arial MT"/>
              </a:rPr>
              <a:t>tc</a:t>
            </a:r>
            <a:r>
              <a:rPr sz="3600" spc="5" dirty="0">
                <a:latin typeface="Arial MT"/>
                <a:cs typeface="Arial MT"/>
              </a:rPr>
              <a:t>.</a:t>
            </a:r>
            <a:endParaRPr sz="360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190"/>
              </a:spcBef>
              <a:buChar char="•"/>
              <a:tabLst>
                <a:tab pos="718820" algn="l"/>
                <a:tab pos="720090" algn="l"/>
              </a:tabLst>
            </a:pPr>
            <a:r>
              <a:rPr sz="3600" spc="-15" dirty="0">
                <a:latin typeface="Arial MT"/>
                <a:cs typeface="Arial MT"/>
              </a:rPr>
              <a:t>ISNULL</a:t>
            </a:r>
            <a:r>
              <a:rPr sz="3600" spc="-10" dirty="0">
                <a:latin typeface="Arial MT"/>
                <a:cs typeface="Arial MT"/>
              </a:rPr>
              <a:t> </a:t>
            </a:r>
            <a:r>
              <a:rPr sz="3600" spc="55" dirty="0">
                <a:latin typeface="Arial MT"/>
                <a:cs typeface="Arial MT"/>
              </a:rPr>
              <a:t>function</a:t>
            </a:r>
            <a:endParaRPr sz="360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210"/>
              </a:spcBef>
              <a:buChar char="•"/>
              <a:tabLst>
                <a:tab pos="718820" algn="l"/>
                <a:tab pos="720090" algn="l"/>
              </a:tabLst>
            </a:pPr>
            <a:r>
              <a:rPr sz="3600" spc="-30" dirty="0">
                <a:latin typeface="Arial MT"/>
                <a:cs typeface="Arial MT"/>
              </a:rPr>
              <a:t>CHECK</a:t>
            </a:r>
            <a:r>
              <a:rPr sz="3600" spc="-10" dirty="0">
                <a:latin typeface="Arial MT"/>
                <a:cs typeface="Arial MT"/>
              </a:rPr>
              <a:t> </a:t>
            </a:r>
            <a:r>
              <a:rPr sz="3600" spc="45" dirty="0">
                <a:latin typeface="Arial MT"/>
                <a:cs typeface="Arial MT"/>
              </a:rPr>
              <a:t>constraint</a:t>
            </a:r>
            <a:endParaRPr sz="360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190"/>
              </a:spcBef>
              <a:buChar char="•"/>
              <a:tabLst>
                <a:tab pos="718820" algn="l"/>
                <a:tab pos="720090" algn="l"/>
              </a:tabLst>
            </a:pPr>
            <a:r>
              <a:rPr sz="3600" spc="35" dirty="0">
                <a:latin typeface="Arial MT"/>
                <a:cs typeface="Arial MT"/>
              </a:rPr>
              <a:t>Concatenation</a:t>
            </a:r>
            <a:endParaRPr sz="360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190"/>
              </a:spcBef>
              <a:buChar char="•"/>
              <a:tabLst>
                <a:tab pos="718820" algn="l"/>
                <a:tab pos="720090" algn="l"/>
              </a:tabLst>
            </a:pPr>
            <a:r>
              <a:rPr sz="3600" spc="25" dirty="0">
                <a:latin typeface="Arial MT"/>
                <a:cs typeface="Arial MT"/>
              </a:rPr>
              <a:t>Handling</a:t>
            </a:r>
            <a:r>
              <a:rPr sz="3600" spc="-25" dirty="0">
                <a:latin typeface="Arial MT"/>
                <a:cs typeface="Arial MT"/>
              </a:rPr>
              <a:t> </a:t>
            </a:r>
            <a:r>
              <a:rPr sz="3600" spc="-85" dirty="0">
                <a:latin typeface="Arial MT"/>
                <a:cs typeface="Arial MT"/>
              </a:rPr>
              <a:t>DATEs</a:t>
            </a:r>
            <a:endParaRPr sz="3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94869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0" dirty="0"/>
              <a:t> </a:t>
            </a:r>
            <a:r>
              <a:rPr spc="-110" dirty="0"/>
              <a:t>Standards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69308" y="2313093"/>
            <a:ext cx="15347315" cy="4855845"/>
          </a:xfrm>
          <a:prstGeom prst="rect">
            <a:avLst/>
          </a:prstGeom>
        </p:spPr>
        <p:txBody>
          <a:bodyPr vert="horz" wrap="square" lIns="0" tIns="2743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160"/>
              </a:spcBef>
            </a:pPr>
            <a:r>
              <a:rPr sz="4200" dirty="0">
                <a:latin typeface="Arial MT"/>
                <a:cs typeface="Arial MT"/>
              </a:rPr>
              <a:t>Who</a:t>
            </a:r>
            <a:r>
              <a:rPr sz="4200" spc="-40" dirty="0">
                <a:latin typeface="Arial MT"/>
                <a:cs typeface="Arial MT"/>
              </a:rPr>
              <a:t> </a:t>
            </a:r>
            <a:r>
              <a:rPr sz="4200" spc="-30" dirty="0">
                <a:latin typeface="Arial MT"/>
                <a:cs typeface="Arial MT"/>
              </a:rPr>
              <a:t>Cares?</a:t>
            </a:r>
            <a:endParaRPr sz="42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065"/>
              </a:spcBef>
            </a:pPr>
            <a:r>
              <a:rPr sz="4200" spc="-25" dirty="0">
                <a:latin typeface="Arial MT"/>
                <a:cs typeface="Arial MT"/>
              </a:rPr>
              <a:t>Why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35" dirty="0">
                <a:latin typeface="Arial MT"/>
                <a:cs typeface="Arial MT"/>
              </a:rPr>
              <a:t>should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-55" dirty="0">
                <a:latin typeface="Arial MT"/>
                <a:cs typeface="Arial MT"/>
              </a:rPr>
              <a:t>YOU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spc="-5" dirty="0">
                <a:latin typeface="Arial MT"/>
                <a:cs typeface="Arial MT"/>
              </a:rPr>
              <a:t>care?</a:t>
            </a:r>
            <a:endParaRPr sz="4200">
              <a:latin typeface="Arial MT"/>
              <a:cs typeface="Arial MT"/>
            </a:endParaRPr>
          </a:p>
          <a:p>
            <a:pPr marL="719455" marR="5080" indent="-707390">
              <a:lnSpc>
                <a:spcPct val="140800"/>
              </a:lnSpc>
              <a:spcBef>
                <a:spcPts val="2540"/>
              </a:spcBef>
              <a:buChar char="•"/>
              <a:tabLst>
                <a:tab pos="718820" algn="l"/>
                <a:tab pos="720090" algn="l"/>
                <a:tab pos="11298555" algn="l"/>
              </a:tabLst>
            </a:pPr>
            <a:r>
              <a:rPr sz="4200" spc="-5" dirty="0">
                <a:latin typeface="Arial MT"/>
                <a:cs typeface="Arial MT"/>
              </a:rPr>
              <a:t>If </a:t>
            </a:r>
            <a:r>
              <a:rPr sz="4200" spc="25" dirty="0">
                <a:latin typeface="Arial MT"/>
                <a:cs typeface="Arial MT"/>
              </a:rPr>
              <a:t>you </a:t>
            </a:r>
            <a:r>
              <a:rPr sz="4200" spc="45" dirty="0">
                <a:latin typeface="Arial MT"/>
                <a:cs typeface="Arial MT"/>
              </a:rPr>
              <a:t>write </a:t>
            </a:r>
            <a:r>
              <a:rPr sz="4200" spc="75" dirty="0">
                <a:latin typeface="Arial MT"/>
                <a:cs typeface="Arial MT"/>
              </a:rPr>
              <a:t>code </a:t>
            </a:r>
            <a:r>
              <a:rPr sz="4200" spc="50" dirty="0">
                <a:latin typeface="Arial MT"/>
                <a:cs typeface="Arial MT"/>
              </a:rPr>
              <a:t>for </a:t>
            </a:r>
            <a:r>
              <a:rPr sz="4200" spc="-5" dirty="0">
                <a:latin typeface="Arial MT"/>
                <a:cs typeface="Arial MT"/>
              </a:rPr>
              <a:t>one </a:t>
            </a:r>
            <a:r>
              <a:rPr sz="4200" spc="15" dirty="0">
                <a:latin typeface="Arial MT"/>
                <a:cs typeface="Arial MT"/>
              </a:rPr>
              <a:t>DBMS </a:t>
            </a:r>
            <a:r>
              <a:rPr sz="4200" spc="50" dirty="0">
                <a:latin typeface="Arial MT"/>
                <a:cs typeface="Arial MT"/>
              </a:rPr>
              <a:t>platform, </a:t>
            </a:r>
            <a:r>
              <a:rPr sz="4200" spc="25" dirty="0">
                <a:latin typeface="Arial MT"/>
                <a:cs typeface="Arial MT"/>
              </a:rPr>
              <a:t>and </a:t>
            </a:r>
            <a:r>
              <a:rPr sz="4200" spc="20" dirty="0">
                <a:latin typeface="Arial MT"/>
                <a:cs typeface="Arial MT"/>
              </a:rPr>
              <a:t>then </a:t>
            </a:r>
            <a:r>
              <a:rPr sz="4200" spc="15" dirty="0">
                <a:latin typeface="Arial MT"/>
                <a:cs typeface="Arial MT"/>
              </a:rPr>
              <a:t>your </a:t>
            </a:r>
            <a:r>
              <a:rPr sz="4200" spc="20" dirty="0">
                <a:latin typeface="Arial MT"/>
                <a:cs typeface="Arial MT"/>
              </a:rPr>
              <a:t> </a:t>
            </a:r>
            <a:r>
              <a:rPr sz="4200" spc="10" dirty="0">
                <a:latin typeface="Arial MT"/>
                <a:cs typeface="Arial MT"/>
              </a:rPr>
              <a:t>organization</a:t>
            </a:r>
            <a:r>
              <a:rPr sz="4200" spc="25" dirty="0">
                <a:latin typeface="Arial MT"/>
                <a:cs typeface="Arial MT"/>
              </a:rPr>
              <a:t> </a:t>
            </a:r>
            <a:r>
              <a:rPr sz="4200" spc="5" dirty="0">
                <a:latin typeface="Arial MT"/>
                <a:cs typeface="Arial MT"/>
              </a:rPr>
              <a:t>changes</a:t>
            </a:r>
            <a:r>
              <a:rPr sz="4200" spc="25" dirty="0">
                <a:latin typeface="Arial MT"/>
                <a:cs typeface="Arial MT"/>
              </a:rPr>
              <a:t> </a:t>
            </a:r>
            <a:r>
              <a:rPr sz="4200" spc="15" dirty="0">
                <a:latin typeface="Arial MT"/>
                <a:cs typeface="Arial MT"/>
              </a:rPr>
              <a:t>your</a:t>
            </a:r>
            <a:r>
              <a:rPr sz="4200" spc="25" dirty="0">
                <a:latin typeface="Arial MT"/>
                <a:cs typeface="Arial MT"/>
              </a:rPr>
              <a:t> </a:t>
            </a:r>
            <a:r>
              <a:rPr sz="4200" spc="15" dirty="0">
                <a:latin typeface="Arial MT"/>
                <a:cs typeface="Arial MT"/>
              </a:rPr>
              <a:t>DBMS</a:t>
            </a:r>
            <a:r>
              <a:rPr sz="4200" spc="20" dirty="0">
                <a:latin typeface="Arial MT"/>
                <a:cs typeface="Arial MT"/>
              </a:rPr>
              <a:t> </a:t>
            </a:r>
            <a:r>
              <a:rPr sz="4200" spc="50" dirty="0">
                <a:latin typeface="Arial MT"/>
                <a:cs typeface="Arial MT"/>
              </a:rPr>
              <a:t>platform,	</a:t>
            </a:r>
            <a:r>
              <a:rPr sz="4200" spc="25" dirty="0">
                <a:latin typeface="Arial MT"/>
                <a:cs typeface="Arial MT"/>
              </a:rPr>
              <a:t>you</a:t>
            </a:r>
            <a:r>
              <a:rPr sz="4200" spc="-35" dirty="0">
                <a:latin typeface="Arial MT"/>
                <a:cs typeface="Arial MT"/>
              </a:rPr>
              <a:t> </a:t>
            </a:r>
            <a:r>
              <a:rPr sz="4200" spc="35" dirty="0">
                <a:latin typeface="Arial MT"/>
                <a:cs typeface="Arial MT"/>
              </a:rPr>
              <a:t>will</a:t>
            </a:r>
            <a:r>
              <a:rPr sz="4200" spc="-30" dirty="0">
                <a:latin typeface="Arial MT"/>
                <a:cs typeface="Arial MT"/>
              </a:rPr>
              <a:t> </a:t>
            </a:r>
            <a:r>
              <a:rPr sz="4200" spc="55" dirty="0">
                <a:latin typeface="Arial MT"/>
                <a:cs typeface="Arial MT"/>
              </a:rPr>
              <a:t>probably </a:t>
            </a:r>
            <a:r>
              <a:rPr sz="4200" spc="-1150" dirty="0">
                <a:latin typeface="Arial MT"/>
                <a:cs typeface="Arial MT"/>
              </a:rPr>
              <a:t> </a:t>
            </a:r>
            <a:r>
              <a:rPr sz="4200" spc="-40" dirty="0">
                <a:latin typeface="Arial MT"/>
                <a:cs typeface="Arial MT"/>
              </a:rPr>
              <a:t>have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spc="120" dirty="0">
                <a:latin typeface="Arial MT"/>
                <a:cs typeface="Arial MT"/>
              </a:rPr>
              <a:t>to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20" dirty="0">
                <a:latin typeface="Arial MT"/>
                <a:cs typeface="Arial MT"/>
              </a:rPr>
              <a:t>rewrite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25" dirty="0">
                <a:latin typeface="Arial MT"/>
                <a:cs typeface="Arial MT"/>
              </a:rPr>
              <a:t>and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25" dirty="0">
                <a:latin typeface="Arial MT"/>
                <a:cs typeface="Arial MT"/>
              </a:rPr>
              <a:t>retest</a:t>
            </a:r>
            <a:r>
              <a:rPr sz="4200" dirty="0">
                <a:latin typeface="Arial MT"/>
                <a:cs typeface="Arial MT"/>
              </a:rPr>
              <a:t> </a:t>
            </a:r>
            <a:r>
              <a:rPr sz="4200" spc="15" dirty="0">
                <a:latin typeface="Arial MT"/>
                <a:cs typeface="Arial MT"/>
              </a:rPr>
              <a:t>your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spc="-55" dirty="0">
                <a:latin typeface="Arial MT"/>
                <a:cs typeface="Arial MT"/>
              </a:rPr>
              <a:t>SQL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75" dirty="0">
                <a:latin typeface="Arial MT"/>
                <a:cs typeface="Arial MT"/>
              </a:rPr>
              <a:t>code</a:t>
            </a:r>
            <a:endParaRPr sz="4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17634" y="2407331"/>
            <a:ext cx="15478760" cy="3699510"/>
          </a:xfrm>
          <a:prstGeom prst="rect">
            <a:avLst/>
          </a:prstGeom>
        </p:spPr>
        <p:txBody>
          <a:bodyPr vert="horz" wrap="square" lIns="0" tIns="2933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310"/>
              </a:spcBef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basic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145" dirty="0">
                <a:latin typeface="Arial MT"/>
                <a:cs typeface="Arial MT"/>
              </a:rPr>
              <a:t>SELECT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statement</a:t>
            </a:r>
            <a:endParaRPr sz="4950">
              <a:latin typeface="Arial MT"/>
              <a:cs typeface="Arial MT"/>
            </a:endParaRPr>
          </a:p>
          <a:p>
            <a:pPr marL="766445">
              <a:lnSpc>
                <a:spcPts val="5610"/>
              </a:lnSpc>
              <a:spcBef>
                <a:spcPts val="2215"/>
              </a:spcBef>
            </a:pPr>
            <a:r>
              <a:rPr sz="4950" spc="-10" dirty="0">
                <a:latin typeface="Courier New"/>
                <a:cs typeface="Courier New"/>
              </a:rPr>
              <a:t>SELECT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&lt;column1&gt;,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&lt;column2&gt;,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&lt;column3&gt;,</a:t>
            </a:r>
            <a:endParaRPr sz="4950">
              <a:latin typeface="Courier New"/>
              <a:cs typeface="Courier New"/>
            </a:endParaRPr>
          </a:p>
          <a:p>
            <a:pPr marL="252729" algn="ctr">
              <a:lnSpc>
                <a:spcPts val="5610"/>
              </a:lnSpc>
            </a:pPr>
            <a:r>
              <a:rPr sz="4950" spc="-10" dirty="0">
                <a:latin typeface="Courier New"/>
                <a:cs typeface="Courier New"/>
              </a:rPr>
              <a:t>&lt;literal&gt;,</a:t>
            </a:r>
            <a:r>
              <a:rPr sz="4950" spc="-2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&lt;expression&gt;</a:t>
            </a:r>
            <a:endParaRPr sz="4950">
              <a:latin typeface="Courier New"/>
              <a:cs typeface="Courier New"/>
            </a:endParaRPr>
          </a:p>
          <a:p>
            <a:pPr marL="766445">
              <a:lnSpc>
                <a:spcPct val="100000"/>
              </a:lnSpc>
              <a:spcBef>
                <a:spcPts val="1400"/>
              </a:spcBef>
              <a:tabLst>
                <a:tab pos="3027680" algn="l"/>
              </a:tabLst>
            </a:pPr>
            <a:r>
              <a:rPr sz="4950" spc="-10" dirty="0">
                <a:latin typeface="Courier New"/>
                <a:cs typeface="Courier New"/>
              </a:rPr>
              <a:t>FROM	&lt;table</a:t>
            </a:r>
            <a:r>
              <a:rPr sz="4950" spc="-3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A&gt;</a:t>
            </a:r>
            <a:r>
              <a:rPr sz="4950" spc="-3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;</a:t>
            </a:r>
            <a:endParaRPr sz="49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970978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5" dirty="0"/>
              <a:t>SELECT</a:t>
            </a:r>
            <a:r>
              <a:rPr spc="-26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17634" y="2311836"/>
            <a:ext cx="12479655" cy="4549140"/>
          </a:xfrm>
          <a:prstGeom prst="rect">
            <a:avLst/>
          </a:prstGeom>
        </p:spPr>
        <p:txBody>
          <a:bodyPr vert="horz" wrap="square" lIns="0" tIns="389255" rIns="0" bIns="0" rtlCol="0">
            <a:spAutoFit/>
          </a:bodyPr>
          <a:lstStyle/>
          <a:p>
            <a:pPr marL="766445" indent="-754380">
              <a:lnSpc>
                <a:spcPct val="100000"/>
              </a:lnSpc>
              <a:spcBef>
                <a:spcPts val="3065"/>
              </a:spcBef>
              <a:buChar char="•"/>
              <a:tabLst>
                <a:tab pos="766445" algn="l"/>
                <a:tab pos="767080" algn="l"/>
              </a:tabLst>
            </a:pPr>
            <a:r>
              <a:rPr sz="4950" spc="25" dirty="0">
                <a:latin typeface="Arial MT"/>
                <a:cs typeface="Arial MT"/>
              </a:rPr>
              <a:t>Commas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are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required,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followed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by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blanks</a:t>
            </a:r>
            <a:endParaRPr sz="4950">
              <a:latin typeface="Arial MT"/>
              <a:cs typeface="Arial MT"/>
            </a:endParaRPr>
          </a:p>
          <a:p>
            <a:pPr marL="766445" indent="-754380">
              <a:lnSpc>
                <a:spcPct val="100000"/>
              </a:lnSpc>
              <a:spcBef>
                <a:spcPts val="2965"/>
              </a:spcBef>
              <a:buChar char="•"/>
              <a:tabLst>
                <a:tab pos="766445" algn="l"/>
                <a:tab pos="767080" algn="l"/>
              </a:tabLst>
            </a:pPr>
            <a:r>
              <a:rPr sz="4950" spc="-25" dirty="0">
                <a:latin typeface="Arial MT"/>
                <a:cs typeface="Arial MT"/>
              </a:rPr>
              <a:t>Place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each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clause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on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separate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line</a:t>
            </a:r>
            <a:endParaRPr sz="4950">
              <a:latin typeface="Arial MT"/>
              <a:cs typeface="Arial MT"/>
            </a:endParaRPr>
          </a:p>
          <a:p>
            <a:pPr marL="766445" indent="-754380">
              <a:lnSpc>
                <a:spcPct val="100000"/>
              </a:lnSpc>
              <a:spcBef>
                <a:spcPts val="2960"/>
              </a:spcBef>
              <a:buChar char="•"/>
              <a:tabLst>
                <a:tab pos="766445" algn="l"/>
                <a:tab pos="767080" algn="l"/>
              </a:tabLst>
            </a:pPr>
            <a:r>
              <a:rPr sz="4950" spc="25" dirty="0">
                <a:latin typeface="Arial MT"/>
                <a:cs typeface="Arial MT"/>
              </a:rPr>
              <a:t>Indent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vertically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align</a:t>
            </a:r>
            <a:endParaRPr sz="4950">
              <a:latin typeface="Arial MT"/>
              <a:cs typeface="Arial MT"/>
            </a:endParaRPr>
          </a:p>
          <a:p>
            <a:pPr marL="766445" indent="-754380">
              <a:lnSpc>
                <a:spcPct val="100000"/>
              </a:lnSpc>
              <a:spcBef>
                <a:spcPts val="2965"/>
              </a:spcBef>
              <a:buChar char="•"/>
              <a:tabLst>
                <a:tab pos="766445" algn="l"/>
                <a:tab pos="767080" algn="l"/>
              </a:tabLst>
            </a:pPr>
            <a:r>
              <a:rPr sz="4950" spc="50" dirty="0">
                <a:latin typeface="Arial MT"/>
                <a:cs typeface="Arial MT"/>
              </a:rPr>
              <a:t>Semi-colon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required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47585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0" dirty="0"/>
              <a:t>Pretty</a:t>
            </a:r>
            <a:r>
              <a:rPr spc="-275" dirty="0"/>
              <a:t> </a:t>
            </a:r>
            <a:r>
              <a:rPr spc="-15" dirty="0"/>
              <a:t>Code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17634" y="2344505"/>
            <a:ext cx="15833090" cy="6348730"/>
          </a:xfrm>
          <a:prstGeom prst="rect">
            <a:avLst/>
          </a:prstGeom>
        </p:spPr>
        <p:txBody>
          <a:bodyPr vert="horz" wrap="square" lIns="0" tIns="3035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390"/>
              </a:spcBef>
            </a:pPr>
            <a:r>
              <a:rPr sz="4950" spc="-5" dirty="0">
                <a:latin typeface="Arial MT"/>
                <a:cs typeface="Arial MT"/>
              </a:rPr>
              <a:t>Strive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for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105" dirty="0">
                <a:latin typeface="Arial MT"/>
                <a:cs typeface="Arial MT"/>
              </a:rPr>
              <a:t>"Pretty"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code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290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5" dirty="0">
                <a:latin typeface="Arial MT"/>
                <a:cs typeface="Arial MT"/>
              </a:rPr>
              <a:t>Your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code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may </a:t>
            </a:r>
            <a:r>
              <a:rPr sz="4950" spc="40" dirty="0">
                <a:latin typeface="Arial MT"/>
                <a:cs typeface="Arial MT"/>
              </a:rPr>
              <a:t>be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embedded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host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language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39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5" dirty="0">
                <a:latin typeface="Arial MT"/>
                <a:cs typeface="Arial MT"/>
              </a:rPr>
              <a:t>Your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queries may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be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stored</a:t>
            </a:r>
            <a:r>
              <a:rPr sz="4950" spc="-5" dirty="0">
                <a:latin typeface="Arial MT"/>
                <a:cs typeface="Arial MT"/>
              </a:rPr>
              <a:t> in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repository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390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5" dirty="0">
                <a:latin typeface="Arial MT"/>
                <a:cs typeface="Arial MT"/>
              </a:rPr>
              <a:t>Your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code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belongs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your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organization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390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40" dirty="0">
                <a:latin typeface="Arial MT"/>
                <a:cs typeface="Arial MT"/>
              </a:rPr>
              <a:t>It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10" dirty="0">
                <a:latin typeface="Arial MT"/>
                <a:cs typeface="Arial MT"/>
              </a:rPr>
              <a:t>good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include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comments</a:t>
            </a:r>
            <a:endParaRPr sz="49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spcBef>
                <a:spcPts val="2390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15" dirty="0">
                <a:latin typeface="Arial MT"/>
                <a:cs typeface="Arial MT"/>
              </a:rPr>
              <a:t>Make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your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code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as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clear </a:t>
            </a:r>
            <a:r>
              <a:rPr sz="4950" spc="-50" dirty="0">
                <a:latin typeface="Arial MT"/>
                <a:cs typeface="Arial MT"/>
              </a:rPr>
              <a:t>as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possible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for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your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0" dirty="0">
                <a:latin typeface="Arial MT"/>
                <a:cs typeface="Arial MT"/>
              </a:rPr>
              <a:t>reader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9308" y="2294245"/>
            <a:ext cx="16611600" cy="6212840"/>
          </a:xfrm>
          <a:prstGeom prst="rect">
            <a:avLst/>
          </a:prstGeom>
        </p:spPr>
        <p:txBody>
          <a:bodyPr vert="horz" wrap="square" lIns="0" tIns="210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60"/>
              </a:spcBef>
            </a:pPr>
            <a:r>
              <a:rPr sz="4950" spc="100" dirty="0">
                <a:latin typeface="Arial MT"/>
                <a:cs typeface="Arial MT"/>
              </a:rPr>
              <a:t>Let's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run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some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examples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sz="4950" spc="-10" dirty="0">
                <a:latin typeface="Courier New"/>
                <a:cs typeface="Courier New"/>
              </a:rPr>
              <a:t>select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*</a:t>
            </a:r>
            <a:r>
              <a:rPr sz="4950" spc="1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from</a:t>
            </a:r>
            <a:r>
              <a:rPr sz="4950" spc="1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"alanparadise/nw"."employees";</a:t>
            </a:r>
            <a:endParaRPr sz="4950">
              <a:latin typeface="Courier New"/>
              <a:cs typeface="Courier New"/>
            </a:endParaRPr>
          </a:p>
          <a:p>
            <a:pPr marL="2022475">
              <a:lnSpc>
                <a:spcPct val="100000"/>
              </a:lnSpc>
              <a:spcBef>
                <a:spcPts val="985"/>
              </a:spcBef>
              <a:tabLst>
                <a:tab pos="5118100" algn="l"/>
                <a:tab pos="8679815" algn="l"/>
              </a:tabLst>
            </a:pPr>
            <a:r>
              <a:rPr sz="4950" spc="-40" dirty="0">
                <a:latin typeface="Arial MT"/>
                <a:cs typeface="Arial MT"/>
              </a:rPr>
              <a:t>(returns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all	</a:t>
            </a:r>
            <a:r>
              <a:rPr sz="4950" spc="60" dirty="0">
                <a:latin typeface="Arial MT"/>
                <a:cs typeface="Arial MT"/>
              </a:rPr>
              <a:t>rows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all	</a:t>
            </a:r>
            <a:r>
              <a:rPr sz="4950" spc="-5" dirty="0">
                <a:latin typeface="Arial MT"/>
                <a:cs typeface="Arial MT"/>
              </a:rPr>
              <a:t>columns)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5700">
              <a:latin typeface="Arial MT"/>
              <a:cs typeface="Arial MT"/>
            </a:endParaRPr>
          </a:p>
          <a:p>
            <a:pPr marL="766445" marR="2266315" indent="-754380">
              <a:lnSpc>
                <a:spcPct val="112300"/>
              </a:lnSpc>
            </a:pPr>
            <a:r>
              <a:rPr sz="4950" spc="-10" dirty="0">
                <a:latin typeface="Courier New"/>
                <a:cs typeface="Courier New"/>
              </a:rPr>
              <a:t>select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employeeid,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lastname,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firstname </a:t>
            </a:r>
            <a:r>
              <a:rPr sz="4950" spc="-295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from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"alanparadise/nw"."employees";</a:t>
            </a:r>
            <a:endParaRPr sz="4950">
              <a:latin typeface="Courier New"/>
              <a:cs typeface="Courier New"/>
            </a:endParaRPr>
          </a:p>
          <a:p>
            <a:pPr marL="2022475">
              <a:lnSpc>
                <a:spcPct val="100000"/>
              </a:lnSpc>
              <a:spcBef>
                <a:spcPts val="905"/>
              </a:spcBef>
            </a:pPr>
            <a:r>
              <a:rPr sz="4950" spc="-40" dirty="0">
                <a:latin typeface="Arial MT"/>
                <a:cs typeface="Arial MT"/>
              </a:rPr>
              <a:t>(returns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selected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columns)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976073" y="2209712"/>
            <a:ext cx="15789275" cy="64331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9455" indent="-707390">
              <a:lnSpc>
                <a:spcPts val="5370"/>
              </a:lnSpc>
              <a:spcBef>
                <a:spcPts val="100"/>
              </a:spcBef>
              <a:buChar char="•"/>
              <a:tabLst>
                <a:tab pos="718820" algn="l"/>
                <a:tab pos="720090" algn="l"/>
                <a:tab pos="11838940" algn="l"/>
              </a:tabLst>
            </a:pPr>
            <a:r>
              <a:rPr sz="4450" spc="-60" dirty="0">
                <a:latin typeface="Arial MT"/>
                <a:cs typeface="Arial MT"/>
              </a:rPr>
              <a:t>SQL</a:t>
            </a:r>
            <a:r>
              <a:rPr sz="4450" spc="10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is</a:t>
            </a:r>
            <a:r>
              <a:rPr sz="4450" spc="15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NOT</a:t>
            </a:r>
            <a:r>
              <a:rPr sz="4450" spc="15" dirty="0">
                <a:latin typeface="Arial MT"/>
                <a:cs typeface="Arial MT"/>
              </a:rPr>
              <a:t> </a:t>
            </a:r>
            <a:r>
              <a:rPr sz="4450" spc="-30" dirty="0">
                <a:latin typeface="Arial MT"/>
                <a:cs typeface="Arial MT"/>
              </a:rPr>
              <a:t>really</a:t>
            </a:r>
            <a:r>
              <a:rPr sz="4450" spc="15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a</a:t>
            </a:r>
            <a:r>
              <a:rPr sz="4450" spc="15" dirty="0">
                <a:latin typeface="Arial MT"/>
                <a:cs typeface="Arial MT"/>
              </a:rPr>
              <a:t> </a:t>
            </a:r>
            <a:r>
              <a:rPr sz="4450" spc="40" dirty="0">
                <a:latin typeface="Arial MT"/>
                <a:cs typeface="Arial MT"/>
              </a:rPr>
              <a:t>programming</a:t>
            </a:r>
            <a:r>
              <a:rPr sz="4450" spc="15" dirty="0">
                <a:latin typeface="Arial MT"/>
                <a:cs typeface="Arial MT"/>
              </a:rPr>
              <a:t> </a:t>
            </a:r>
            <a:r>
              <a:rPr sz="4450" spc="-15" dirty="0">
                <a:latin typeface="Arial MT"/>
                <a:cs typeface="Arial MT"/>
              </a:rPr>
              <a:t>language	</a:t>
            </a:r>
            <a:r>
              <a:rPr sz="4450" spc="-250" dirty="0">
                <a:latin typeface="Arial MT"/>
                <a:cs typeface="Arial MT"/>
              </a:rPr>
              <a:t>–</a:t>
            </a:r>
            <a:r>
              <a:rPr sz="4450" spc="-20" dirty="0">
                <a:latin typeface="Arial MT"/>
                <a:cs typeface="Arial MT"/>
              </a:rPr>
              <a:t> </a:t>
            </a:r>
            <a:r>
              <a:rPr sz="4450" spc="80" dirty="0">
                <a:latin typeface="Arial MT"/>
                <a:cs typeface="Arial MT"/>
              </a:rPr>
              <a:t>it</a:t>
            </a:r>
            <a:r>
              <a:rPr sz="4450" spc="-20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is</a:t>
            </a:r>
            <a:r>
              <a:rPr sz="4450" spc="-20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a</a:t>
            </a:r>
            <a:r>
              <a:rPr sz="4450" spc="-15" dirty="0">
                <a:latin typeface="Arial MT"/>
                <a:cs typeface="Arial MT"/>
              </a:rPr>
              <a:t> </a:t>
            </a:r>
            <a:r>
              <a:rPr sz="4700" b="1" i="1" spc="-185" dirty="0">
                <a:solidFill>
                  <a:srgbClr val="E22146"/>
                </a:solidFill>
                <a:latin typeface="Arial"/>
                <a:cs typeface="Arial"/>
              </a:rPr>
              <a:t>QUERY</a:t>
            </a:r>
            <a:endParaRPr sz="4700">
              <a:latin typeface="Arial"/>
              <a:cs typeface="Arial"/>
            </a:endParaRPr>
          </a:p>
          <a:p>
            <a:pPr marL="719455">
              <a:lnSpc>
                <a:spcPts val="4625"/>
              </a:lnSpc>
            </a:pPr>
            <a:r>
              <a:rPr sz="4450" spc="-15" dirty="0">
                <a:latin typeface="Arial MT"/>
                <a:cs typeface="Arial MT"/>
              </a:rPr>
              <a:t>language</a:t>
            </a:r>
            <a:endParaRPr sz="4450">
              <a:latin typeface="Arial MT"/>
              <a:cs typeface="Arial MT"/>
            </a:endParaRPr>
          </a:p>
          <a:p>
            <a:pPr marL="719455" indent="-707390">
              <a:lnSpc>
                <a:spcPts val="5575"/>
              </a:lnSpc>
              <a:buChar char="•"/>
              <a:tabLst>
                <a:tab pos="718820" algn="l"/>
                <a:tab pos="720090" algn="l"/>
              </a:tabLst>
            </a:pPr>
            <a:r>
              <a:rPr sz="4950" spc="40" dirty="0">
                <a:latin typeface="Arial MT"/>
                <a:cs typeface="Arial MT"/>
              </a:rPr>
              <a:t>It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95" dirty="0">
                <a:latin typeface="Arial MT"/>
                <a:cs typeface="Arial MT"/>
              </a:rPr>
              <a:t>NOT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5200" b="1" i="1" spc="-190" dirty="0">
                <a:solidFill>
                  <a:srgbClr val="E22146"/>
                </a:solidFill>
                <a:latin typeface="Arial"/>
                <a:cs typeface="Arial"/>
              </a:rPr>
              <a:t>PROCEDURAL</a:t>
            </a:r>
            <a:endParaRPr sz="5200">
              <a:latin typeface="Arial"/>
              <a:cs typeface="Arial"/>
            </a:endParaRPr>
          </a:p>
          <a:p>
            <a:pPr marL="1169670" marR="1009015" lvl="1" indent="-707390">
              <a:lnSpc>
                <a:spcPts val="4040"/>
              </a:lnSpc>
              <a:spcBef>
                <a:spcPts val="245"/>
              </a:spcBef>
              <a:buFont typeface="Wingdings"/>
              <a:buChar char=""/>
              <a:tabLst>
                <a:tab pos="1169670" algn="l"/>
                <a:tab pos="1170305" algn="l"/>
              </a:tabLst>
            </a:pPr>
            <a:r>
              <a:rPr sz="3700" spc="-15" dirty="0">
                <a:latin typeface="Arial MT"/>
                <a:cs typeface="Arial MT"/>
              </a:rPr>
              <a:t>That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dirty="0">
                <a:latin typeface="Arial MT"/>
                <a:cs typeface="Arial MT"/>
              </a:rPr>
              <a:t>is, </a:t>
            </a:r>
            <a:r>
              <a:rPr sz="3700" spc="70" dirty="0">
                <a:latin typeface="Arial MT"/>
                <a:cs typeface="Arial MT"/>
              </a:rPr>
              <a:t>it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35" dirty="0">
                <a:latin typeface="Arial MT"/>
                <a:cs typeface="Arial MT"/>
              </a:rPr>
              <a:t>does</a:t>
            </a:r>
            <a:r>
              <a:rPr sz="3700" spc="5" dirty="0">
                <a:latin typeface="Arial MT"/>
                <a:cs typeface="Arial MT"/>
              </a:rPr>
              <a:t> </a:t>
            </a:r>
            <a:r>
              <a:rPr sz="3700" spc="70" dirty="0">
                <a:latin typeface="Arial MT"/>
                <a:cs typeface="Arial MT"/>
              </a:rPr>
              <a:t>not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15" dirty="0">
                <a:latin typeface="Arial MT"/>
                <a:cs typeface="Arial MT"/>
              </a:rPr>
              <a:t>execute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dirty="0">
                <a:latin typeface="Arial MT"/>
                <a:cs typeface="Arial MT"/>
              </a:rPr>
              <a:t>one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30" dirty="0">
                <a:latin typeface="Arial MT"/>
                <a:cs typeface="Arial MT"/>
              </a:rPr>
              <a:t>statement</a:t>
            </a:r>
            <a:r>
              <a:rPr sz="3700" dirty="0">
                <a:latin typeface="Arial MT"/>
                <a:cs typeface="Arial MT"/>
              </a:rPr>
              <a:t> </a:t>
            </a:r>
            <a:r>
              <a:rPr sz="3700" spc="35" dirty="0">
                <a:latin typeface="Arial MT"/>
                <a:cs typeface="Arial MT"/>
              </a:rPr>
              <a:t>at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-70" dirty="0">
                <a:latin typeface="Arial MT"/>
                <a:cs typeface="Arial MT"/>
              </a:rPr>
              <a:t>a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35" dirty="0">
                <a:latin typeface="Arial MT"/>
                <a:cs typeface="Arial MT"/>
              </a:rPr>
              <a:t>time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dirty="0">
                <a:latin typeface="Arial MT"/>
                <a:cs typeface="Arial MT"/>
              </a:rPr>
              <a:t>in</a:t>
            </a:r>
            <a:r>
              <a:rPr sz="3700" spc="5" dirty="0">
                <a:latin typeface="Arial MT"/>
                <a:cs typeface="Arial MT"/>
              </a:rPr>
              <a:t> sequence, </a:t>
            </a:r>
            <a:r>
              <a:rPr sz="3700" spc="-1015" dirty="0">
                <a:latin typeface="Arial MT"/>
                <a:cs typeface="Arial MT"/>
              </a:rPr>
              <a:t> </a:t>
            </a:r>
            <a:r>
              <a:rPr sz="3700" dirty="0">
                <a:latin typeface="Arial MT"/>
                <a:cs typeface="Arial MT"/>
              </a:rPr>
              <a:t>rather,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70" dirty="0">
                <a:latin typeface="Arial MT"/>
                <a:cs typeface="Arial MT"/>
              </a:rPr>
              <a:t>it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15" dirty="0">
                <a:latin typeface="Arial MT"/>
                <a:cs typeface="Arial MT"/>
              </a:rPr>
              <a:t>executes</a:t>
            </a:r>
            <a:r>
              <a:rPr sz="3700" dirty="0">
                <a:latin typeface="Arial MT"/>
                <a:cs typeface="Arial MT"/>
              </a:rPr>
              <a:t> </a:t>
            </a:r>
            <a:r>
              <a:rPr sz="3700" spc="20" dirty="0">
                <a:latin typeface="Arial MT"/>
                <a:cs typeface="Arial MT"/>
              </a:rPr>
              <a:t>the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dirty="0">
                <a:latin typeface="Arial MT"/>
                <a:cs typeface="Arial MT"/>
              </a:rPr>
              <a:t>entire</a:t>
            </a:r>
            <a:r>
              <a:rPr sz="3700" spc="-5" dirty="0">
                <a:latin typeface="Arial MT"/>
                <a:cs typeface="Arial MT"/>
              </a:rPr>
              <a:t> </a:t>
            </a:r>
            <a:r>
              <a:rPr sz="3700" spc="15" dirty="0">
                <a:latin typeface="Arial MT"/>
                <a:cs typeface="Arial MT"/>
              </a:rPr>
              <a:t>query</a:t>
            </a:r>
            <a:r>
              <a:rPr sz="3700" dirty="0">
                <a:latin typeface="Arial MT"/>
                <a:cs typeface="Arial MT"/>
              </a:rPr>
              <a:t> </a:t>
            </a:r>
            <a:r>
              <a:rPr sz="3700" spc="-25" dirty="0">
                <a:latin typeface="Arial MT"/>
                <a:cs typeface="Arial MT"/>
              </a:rPr>
              <a:t>all</a:t>
            </a:r>
            <a:r>
              <a:rPr sz="3700" dirty="0">
                <a:latin typeface="Arial MT"/>
                <a:cs typeface="Arial MT"/>
              </a:rPr>
              <a:t> </a:t>
            </a:r>
            <a:r>
              <a:rPr sz="3700" spc="35" dirty="0">
                <a:latin typeface="Arial MT"/>
                <a:cs typeface="Arial MT"/>
              </a:rPr>
              <a:t>at</a:t>
            </a:r>
            <a:r>
              <a:rPr sz="3700" spc="-10" dirty="0">
                <a:latin typeface="Arial MT"/>
                <a:cs typeface="Arial MT"/>
              </a:rPr>
              <a:t> </a:t>
            </a:r>
            <a:r>
              <a:rPr sz="3700" spc="35" dirty="0">
                <a:latin typeface="Arial MT"/>
                <a:cs typeface="Arial MT"/>
              </a:rPr>
              <a:t>once</a:t>
            </a:r>
            <a:endParaRPr sz="3700">
              <a:latin typeface="Arial MT"/>
              <a:cs typeface="Arial MT"/>
            </a:endParaRPr>
          </a:p>
          <a:p>
            <a:pPr marL="719455" indent="-707390">
              <a:lnSpc>
                <a:spcPts val="4915"/>
              </a:lnSpc>
              <a:buChar char="•"/>
              <a:tabLst>
                <a:tab pos="718820" algn="l"/>
                <a:tab pos="720090" algn="l"/>
                <a:tab pos="1580515" algn="l"/>
              </a:tabLst>
            </a:pPr>
            <a:r>
              <a:rPr sz="4950" spc="-35" dirty="0">
                <a:latin typeface="Arial MT"/>
                <a:cs typeface="Arial MT"/>
              </a:rPr>
              <a:t>All	</a:t>
            </a:r>
            <a:r>
              <a:rPr sz="4950" spc="55" dirty="0">
                <a:solidFill>
                  <a:srgbClr val="E22146"/>
                </a:solidFill>
                <a:latin typeface="Arial MT"/>
                <a:cs typeface="Arial MT"/>
              </a:rPr>
              <a:t>inputs</a:t>
            </a:r>
            <a:r>
              <a:rPr sz="4950" spc="-15" dirty="0">
                <a:solidFill>
                  <a:srgbClr val="E22146"/>
                </a:solidFill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query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are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solidFill>
                  <a:srgbClr val="E22146"/>
                </a:solidFill>
                <a:latin typeface="Arial MT"/>
                <a:cs typeface="Arial MT"/>
              </a:rPr>
              <a:t>tables</a:t>
            </a:r>
            <a:endParaRPr sz="4950">
              <a:latin typeface="Arial MT"/>
              <a:cs typeface="Arial MT"/>
            </a:endParaRPr>
          </a:p>
          <a:p>
            <a:pPr marL="719455" marR="906780" indent="-707390">
              <a:lnSpc>
                <a:spcPts val="5360"/>
              </a:lnSpc>
              <a:spcBef>
                <a:spcPts val="37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95" dirty="0">
                <a:latin typeface="Arial MT"/>
                <a:cs typeface="Arial MT"/>
              </a:rPr>
              <a:t>The </a:t>
            </a:r>
            <a:r>
              <a:rPr sz="4950" spc="100" dirty="0">
                <a:solidFill>
                  <a:srgbClr val="E22146"/>
                </a:solidFill>
                <a:latin typeface="Arial MT"/>
                <a:cs typeface="Arial MT"/>
              </a:rPr>
              <a:t>output </a:t>
            </a:r>
            <a:r>
              <a:rPr sz="4950" spc="65" dirty="0">
                <a:latin typeface="Arial MT"/>
                <a:cs typeface="Arial MT"/>
              </a:rPr>
              <a:t>from </a:t>
            </a:r>
            <a:r>
              <a:rPr sz="4950" spc="-100" dirty="0">
                <a:latin typeface="Arial MT"/>
                <a:cs typeface="Arial MT"/>
              </a:rPr>
              <a:t>a </a:t>
            </a:r>
            <a:r>
              <a:rPr sz="4950" spc="15" dirty="0">
                <a:latin typeface="Arial MT"/>
                <a:cs typeface="Arial MT"/>
              </a:rPr>
              <a:t>query </a:t>
            </a:r>
            <a:r>
              <a:rPr sz="4950" spc="-5" dirty="0">
                <a:latin typeface="Arial MT"/>
                <a:cs typeface="Arial MT"/>
              </a:rPr>
              <a:t>is </a:t>
            </a:r>
            <a:r>
              <a:rPr sz="4950" spc="25" dirty="0">
                <a:latin typeface="Arial MT"/>
                <a:cs typeface="Arial MT"/>
              </a:rPr>
              <a:t>yet </a:t>
            </a:r>
            <a:r>
              <a:rPr sz="4950" spc="5" dirty="0">
                <a:latin typeface="Arial MT"/>
                <a:cs typeface="Arial MT"/>
              </a:rPr>
              <a:t>another </a:t>
            </a:r>
            <a:r>
              <a:rPr sz="4950" spc="30" dirty="0">
                <a:latin typeface="Arial MT"/>
                <a:cs typeface="Arial MT"/>
              </a:rPr>
              <a:t>table </a:t>
            </a:r>
            <a:r>
              <a:rPr sz="4950" spc="25" dirty="0">
                <a:latin typeface="Arial MT"/>
                <a:cs typeface="Arial MT"/>
              </a:rPr>
              <a:t>called </a:t>
            </a:r>
            <a:r>
              <a:rPr sz="4950" spc="-136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solidFill>
                  <a:srgbClr val="E22146"/>
                </a:solidFill>
                <a:latin typeface="Arial MT"/>
                <a:cs typeface="Arial MT"/>
              </a:rPr>
              <a:t>Answer Set</a:t>
            </a:r>
            <a:endParaRPr sz="4950">
              <a:latin typeface="Arial MT"/>
              <a:cs typeface="Arial MT"/>
            </a:endParaRPr>
          </a:p>
          <a:p>
            <a:pPr marL="719455" marR="1849755" indent="-707390">
              <a:lnSpc>
                <a:spcPts val="5280"/>
              </a:lnSpc>
              <a:spcBef>
                <a:spcPts val="50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5" dirty="0">
                <a:latin typeface="Arial MT"/>
                <a:cs typeface="Arial MT"/>
              </a:rPr>
              <a:t>Some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queries may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produce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solidFill>
                  <a:srgbClr val="E22146"/>
                </a:solidFill>
                <a:latin typeface="Arial MT"/>
                <a:cs typeface="Arial MT"/>
              </a:rPr>
              <a:t>interim</a:t>
            </a:r>
            <a:r>
              <a:rPr sz="4950" spc="-10" dirty="0">
                <a:solidFill>
                  <a:srgbClr val="E22146"/>
                </a:solidFill>
                <a:latin typeface="Arial MT"/>
                <a:cs typeface="Arial MT"/>
              </a:rPr>
              <a:t> </a:t>
            </a:r>
            <a:r>
              <a:rPr sz="4950" spc="-40" dirty="0">
                <a:latin typeface="Arial MT"/>
                <a:cs typeface="Arial MT"/>
              </a:rPr>
              <a:t>(temporary) </a:t>
            </a:r>
            <a:r>
              <a:rPr sz="4950" spc="-136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sets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69976" y="2982811"/>
            <a:ext cx="6200775" cy="2822575"/>
          </a:xfrm>
          <a:prstGeom prst="rect">
            <a:avLst/>
          </a:prstGeom>
        </p:spPr>
        <p:txBody>
          <a:bodyPr vert="horz" wrap="square" lIns="0" tIns="1905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0"/>
              </a:spcBef>
            </a:pPr>
            <a:r>
              <a:rPr sz="4950" spc="-5" dirty="0">
                <a:latin typeface="Arial MT"/>
                <a:cs typeface="Arial MT"/>
              </a:rPr>
              <a:t>Expressions</a:t>
            </a:r>
            <a:endParaRPr sz="4950">
              <a:latin typeface="Arial MT"/>
              <a:cs typeface="Arial MT"/>
            </a:endParaRPr>
          </a:p>
          <a:p>
            <a:pPr marL="1169670" indent="-707390">
              <a:lnSpc>
                <a:spcPct val="100000"/>
              </a:lnSpc>
              <a:spcBef>
                <a:spcPts val="1400"/>
              </a:spcBef>
              <a:buChar char="•"/>
              <a:tabLst>
                <a:tab pos="1169670" algn="l"/>
                <a:tab pos="1170305" algn="l"/>
              </a:tabLst>
            </a:pPr>
            <a:r>
              <a:rPr sz="4950" spc="25" dirty="0">
                <a:latin typeface="Arial MT"/>
                <a:cs typeface="Arial MT"/>
              </a:rPr>
              <a:t>May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be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Functions</a:t>
            </a:r>
            <a:endParaRPr sz="4950">
              <a:latin typeface="Arial MT"/>
              <a:cs typeface="Arial MT"/>
            </a:endParaRPr>
          </a:p>
          <a:p>
            <a:pPr marL="1169670" indent="-707390">
              <a:lnSpc>
                <a:spcPct val="100000"/>
              </a:lnSpc>
              <a:spcBef>
                <a:spcPts val="1405"/>
              </a:spcBef>
              <a:buChar char="•"/>
              <a:tabLst>
                <a:tab pos="1169670" algn="l"/>
                <a:tab pos="1170305" algn="l"/>
              </a:tabLst>
            </a:pPr>
            <a:r>
              <a:rPr sz="4950" spc="25" dirty="0">
                <a:latin typeface="Arial MT"/>
                <a:cs typeface="Arial MT"/>
              </a:rPr>
              <a:t>May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be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Math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2030379"/>
            <a:ext cx="18496280" cy="28003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51125" marR="5080" indent="-2639060">
              <a:lnSpc>
                <a:spcPct val="122300"/>
              </a:lnSpc>
              <a:spcBef>
                <a:spcPts val="95"/>
              </a:spcBef>
            </a:pPr>
            <a:r>
              <a:rPr sz="4950" spc="-10" dirty="0">
                <a:latin typeface="Courier New"/>
                <a:cs typeface="Courier New"/>
              </a:rPr>
              <a:t>select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lastname,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firstname,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hiredate, 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current_date,</a:t>
            </a:r>
            <a:r>
              <a:rPr sz="4950" spc="1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date_part('month',</a:t>
            </a:r>
            <a:r>
              <a:rPr sz="4950" spc="2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hiredate)</a:t>
            </a:r>
            <a:endParaRPr sz="4950">
              <a:latin typeface="Courier New"/>
              <a:cs typeface="Courier New"/>
            </a:endParaRPr>
          </a:p>
          <a:p>
            <a:pPr marL="766445">
              <a:lnSpc>
                <a:spcPct val="100000"/>
              </a:lnSpc>
              <a:spcBef>
                <a:spcPts val="1385"/>
              </a:spcBef>
            </a:pPr>
            <a:r>
              <a:rPr sz="4950" spc="-10" dirty="0">
                <a:latin typeface="Courier New"/>
                <a:cs typeface="Courier New"/>
              </a:rPr>
              <a:t>from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"alanparadise/nw"."employees";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4853" y="5915496"/>
            <a:ext cx="2287270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0" dirty="0">
                <a:latin typeface="Courier New"/>
                <a:cs typeface="Courier New"/>
              </a:rPr>
              <a:t>select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30468" y="5737072"/>
            <a:ext cx="10956925" cy="1890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7795" marR="5080" indent="-125730">
              <a:lnSpc>
                <a:spcPct val="123600"/>
              </a:lnSpc>
              <a:spcBef>
                <a:spcPts val="100"/>
              </a:spcBef>
            </a:pPr>
            <a:r>
              <a:rPr sz="4950" spc="-10" dirty="0">
                <a:latin typeface="Courier New"/>
                <a:cs typeface="Courier New"/>
              </a:rPr>
              <a:t>orderid, unitprice, quantity, </a:t>
            </a:r>
            <a:r>
              <a:rPr sz="4950" spc="-295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unitprice </a:t>
            </a:r>
            <a:r>
              <a:rPr sz="4950" spc="-5" dirty="0">
                <a:latin typeface="Courier New"/>
                <a:cs typeface="Courier New"/>
              </a:rPr>
              <a:t>*</a:t>
            </a:r>
            <a:r>
              <a:rPr sz="4950" spc="-10" dirty="0">
                <a:latin typeface="Courier New"/>
                <a:cs typeface="Courier New"/>
              </a:rPr>
              <a:t> quantity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68757" y="7770099"/>
            <a:ext cx="14349730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0" dirty="0">
                <a:latin typeface="Courier New"/>
                <a:cs typeface="Courier New"/>
              </a:rPr>
              <a:t>from</a:t>
            </a:r>
            <a:r>
              <a:rPr sz="4950" spc="1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"alanparadise/nw"."orderdetails";</a:t>
            </a:r>
            <a:endParaRPr sz="49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689163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140" dirty="0"/>
              <a:t>Colum</a:t>
            </a:r>
            <a:r>
              <a:rPr spc="-35" dirty="0"/>
              <a:t>n</a:t>
            </a:r>
            <a:r>
              <a:rPr spc="-204" dirty="0"/>
              <a:t> </a:t>
            </a:r>
            <a:r>
              <a:rPr spc="-505" dirty="0"/>
              <a:t>A</a:t>
            </a:r>
            <a:r>
              <a:rPr spc="-215" dirty="0"/>
              <a:t>lias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2961869"/>
            <a:ext cx="13051790" cy="7296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2828925" algn="l"/>
              </a:tabLst>
            </a:pPr>
            <a:r>
              <a:rPr sz="4600" spc="10" dirty="0">
                <a:latin typeface="Courier New"/>
                <a:cs typeface="Courier New"/>
              </a:rPr>
              <a:t>select	orderid,</a:t>
            </a:r>
            <a:r>
              <a:rPr sz="4600" spc="-40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unitprice,</a:t>
            </a:r>
            <a:r>
              <a:rPr sz="4600" spc="-35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quantity,</a:t>
            </a:r>
            <a:endParaRPr sz="4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81513" y="3778598"/>
            <a:ext cx="7066280" cy="7296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600" spc="10" dirty="0">
                <a:latin typeface="Courier New"/>
                <a:cs typeface="Courier New"/>
              </a:rPr>
              <a:t>unitprice</a:t>
            </a:r>
            <a:r>
              <a:rPr sz="4600" spc="-35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*</a:t>
            </a:r>
            <a:r>
              <a:rPr sz="4600" spc="-35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quantity</a:t>
            </a:r>
            <a:endParaRPr sz="46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87971" y="3897262"/>
            <a:ext cx="5633720" cy="67056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705"/>
              </a:lnSpc>
            </a:pPr>
            <a:r>
              <a:rPr sz="4600" spc="10" dirty="0">
                <a:latin typeface="Courier New"/>
                <a:cs typeface="Courier New"/>
              </a:rPr>
              <a:t>as</a:t>
            </a:r>
            <a:r>
              <a:rPr sz="4600" spc="-25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"Total</a:t>
            </a:r>
            <a:r>
              <a:rPr sz="4600" spc="-25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Value"</a:t>
            </a:r>
            <a:endParaRPr sz="46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68757" y="4595327"/>
            <a:ext cx="13404850" cy="7296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600" spc="10" dirty="0">
                <a:latin typeface="Courier New"/>
                <a:cs typeface="Courier New"/>
              </a:rPr>
              <a:t>from</a:t>
            </a:r>
            <a:r>
              <a:rPr sz="4600" spc="-75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"alanparadise/nw"."orderdetails";</a:t>
            </a:r>
            <a:endParaRPr sz="46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4853" y="6105647"/>
            <a:ext cx="11643995" cy="16592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77135" marR="5080" indent="-2465070">
              <a:lnSpc>
                <a:spcPct val="116500"/>
              </a:lnSpc>
              <a:spcBef>
                <a:spcPts val="95"/>
              </a:spcBef>
            </a:pPr>
            <a:r>
              <a:rPr sz="4600" spc="10" dirty="0">
                <a:latin typeface="Courier New"/>
                <a:cs typeface="Courier New"/>
              </a:rPr>
              <a:t>select lastname, firstname, </a:t>
            </a:r>
            <a:r>
              <a:rPr sz="4600" spc="15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to_char(hiredate,</a:t>
            </a:r>
            <a:r>
              <a:rPr sz="4600" spc="-85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'month')</a:t>
            </a:r>
            <a:endParaRPr sz="46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398397" y="7153707"/>
            <a:ext cx="5281295" cy="67056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705"/>
              </a:lnSpc>
            </a:pPr>
            <a:r>
              <a:rPr sz="4600" spc="10" dirty="0">
                <a:latin typeface="Courier New"/>
                <a:cs typeface="Courier New"/>
              </a:rPr>
              <a:t>as</a:t>
            </a:r>
            <a:r>
              <a:rPr sz="4600" spc="-30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"Hire</a:t>
            </a:r>
            <a:r>
              <a:rPr sz="4600" spc="-25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Month"</a:t>
            </a:r>
            <a:endParaRPr sz="460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71104" y="7852191"/>
            <a:ext cx="12348210" cy="7296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600" spc="10" dirty="0">
                <a:latin typeface="Courier New"/>
                <a:cs typeface="Courier New"/>
              </a:rPr>
              <a:t>from</a:t>
            </a:r>
            <a:r>
              <a:rPr sz="4600" spc="-80" dirty="0">
                <a:latin typeface="Courier New"/>
                <a:cs typeface="Courier New"/>
              </a:rPr>
              <a:t> </a:t>
            </a:r>
            <a:r>
              <a:rPr sz="4600" spc="10" dirty="0">
                <a:latin typeface="Courier New"/>
                <a:cs typeface="Courier New"/>
              </a:rPr>
              <a:t>"alanparadise/nw"."employees";</a:t>
            </a:r>
            <a:endParaRPr sz="4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770126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45" dirty="0"/>
              <a:t> </a:t>
            </a:r>
            <a:r>
              <a:rPr spc="-160" dirty="0"/>
              <a:t>Basics</a:t>
            </a:r>
            <a:r>
              <a:rPr spc="-240" dirty="0"/>
              <a:t> </a:t>
            </a:r>
            <a:r>
              <a:rPr spc="780" dirty="0"/>
              <a:t>-</a:t>
            </a:r>
            <a:r>
              <a:rPr spc="-229" dirty="0"/>
              <a:t> </a:t>
            </a:r>
            <a:r>
              <a:rPr spc="-60" dirty="0"/>
              <a:t>Concatenation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9308" y="2050483"/>
            <a:ext cx="15227300" cy="2822575"/>
          </a:xfrm>
          <a:prstGeom prst="rect">
            <a:avLst/>
          </a:prstGeom>
        </p:spPr>
        <p:txBody>
          <a:bodyPr vert="horz" wrap="square" lIns="0" tIns="170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4950" spc="20" dirty="0">
                <a:latin typeface="Arial MT"/>
                <a:cs typeface="Arial MT"/>
              </a:rPr>
              <a:t>Concatenate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character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columns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with</a:t>
            </a:r>
            <a:endParaRPr sz="4950">
              <a:latin typeface="Arial MT"/>
              <a:cs typeface="Arial MT"/>
            </a:endParaRPr>
          </a:p>
          <a:p>
            <a:pPr marL="2022475">
              <a:lnSpc>
                <a:spcPct val="100000"/>
              </a:lnSpc>
              <a:spcBef>
                <a:spcPts val="1245"/>
              </a:spcBef>
            </a:pPr>
            <a:r>
              <a:rPr sz="4950" spc="-10" dirty="0">
                <a:latin typeface="Courier New"/>
                <a:cs typeface="Courier New"/>
              </a:rPr>
              <a:t>CONCAT(column1,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'literal',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column2)</a:t>
            </a:r>
            <a:endParaRPr sz="49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720"/>
              </a:spcBef>
            </a:pPr>
            <a:r>
              <a:rPr sz="4950" spc="-140" dirty="0">
                <a:latin typeface="Arial MT"/>
                <a:cs typeface="Arial MT"/>
              </a:rPr>
              <a:t>OR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879718" y="4824848"/>
            <a:ext cx="5302250" cy="1870075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  <a:tabLst>
                <a:tab pos="4535170" algn="l"/>
              </a:tabLst>
            </a:pPr>
            <a:r>
              <a:rPr sz="4950" spc="-10" dirty="0">
                <a:latin typeface="Courier New"/>
                <a:cs typeface="Courier New"/>
              </a:rPr>
              <a:t>&lt;column</a:t>
            </a:r>
            <a:r>
              <a:rPr sz="4950" spc="-5" dirty="0">
                <a:latin typeface="Courier New"/>
                <a:cs typeface="Courier New"/>
              </a:rPr>
              <a:t>&gt;</a:t>
            </a:r>
            <a:r>
              <a:rPr sz="4950" dirty="0">
                <a:latin typeface="Courier New"/>
                <a:cs typeface="Courier New"/>
              </a:rPr>
              <a:t>	</a:t>
            </a:r>
            <a:r>
              <a:rPr sz="4950" spc="-10" dirty="0">
                <a:latin typeface="Courier New"/>
                <a:cs typeface="Courier New"/>
              </a:rPr>
              <a:t>||</a:t>
            </a:r>
            <a:endParaRPr sz="49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325"/>
              </a:spcBef>
              <a:tabLst>
                <a:tab pos="4535170" algn="l"/>
              </a:tabLst>
            </a:pPr>
            <a:r>
              <a:rPr sz="4950" spc="-10" dirty="0">
                <a:latin typeface="Courier New"/>
                <a:cs typeface="Courier New"/>
              </a:rPr>
              <a:t>&lt;literal</a:t>
            </a:r>
            <a:r>
              <a:rPr sz="4950" spc="-5" dirty="0">
                <a:latin typeface="Courier New"/>
                <a:cs typeface="Courier New"/>
              </a:rPr>
              <a:t>&gt;</a:t>
            </a:r>
            <a:r>
              <a:rPr sz="4950" dirty="0">
                <a:latin typeface="Courier New"/>
                <a:cs typeface="Courier New"/>
              </a:rPr>
              <a:t>	</a:t>
            </a:r>
            <a:r>
              <a:rPr sz="4950" spc="-10" dirty="0">
                <a:latin typeface="Courier New"/>
                <a:cs typeface="Courier New"/>
              </a:rPr>
              <a:t>||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664177" y="4824848"/>
            <a:ext cx="3417570" cy="1870075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sz="4950" spc="-10" dirty="0">
                <a:latin typeface="Courier New"/>
                <a:cs typeface="Courier New"/>
              </a:rPr>
              <a:t>&lt;column&gt;</a:t>
            </a:r>
            <a:endParaRPr sz="49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325"/>
              </a:spcBef>
            </a:pPr>
            <a:r>
              <a:rPr sz="4950" spc="-10" dirty="0">
                <a:latin typeface="Courier New"/>
                <a:cs typeface="Courier New"/>
              </a:rPr>
              <a:t>&lt;literal&gt;</a:t>
            </a:r>
            <a:endParaRPr sz="49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770126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45" dirty="0"/>
              <a:t> </a:t>
            </a:r>
            <a:r>
              <a:rPr spc="-160" dirty="0"/>
              <a:t>Basics</a:t>
            </a:r>
            <a:r>
              <a:rPr spc="-240" dirty="0"/>
              <a:t> </a:t>
            </a:r>
            <a:r>
              <a:rPr spc="780" dirty="0"/>
              <a:t>-</a:t>
            </a:r>
            <a:r>
              <a:rPr spc="-229" dirty="0"/>
              <a:t> </a:t>
            </a:r>
            <a:r>
              <a:rPr spc="-60" dirty="0"/>
              <a:t>Concatenation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9308" y="2945115"/>
            <a:ext cx="18119090" cy="46824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51125" marR="5080" indent="-2639060">
              <a:lnSpc>
                <a:spcPct val="123300"/>
              </a:lnSpc>
              <a:spcBef>
                <a:spcPts val="95"/>
              </a:spcBef>
            </a:pPr>
            <a:r>
              <a:rPr sz="4950" spc="-10" dirty="0">
                <a:latin typeface="Courier New"/>
                <a:cs typeface="Courier New"/>
              </a:rPr>
              <a:t>select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concat(firstname,'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',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lastname)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as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"Name" </a:t>
            </a:r>
            <a:r>
              <a:rPr sz="4950" spc="-295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from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employees;</a:t>
            </a:r>
            <a:endParaRPr sz="495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739"/>
              </a:spcBef>
            </a:pPr>
            <a:r>
              <a:rPr sz="4950" spc="-140" dirty="0">
                <a:latin typeface="Arial MT"/>
                <a:cs typeface="Arial MT"/>
              </a:rPr>
              <a:t>OR</a:t>
            </a:r>
            <a:endParaRPr sz="4950" dirty="0">
              <a:latin typeface="Arial MT"/>
              <a:cs typeface="Arial MT"/>
            </a:endParaRPr>
          </a:p>
          <a:p>
            <a:pPr marL="2651125" marR="1135380" indent="-2639060">
              <a:lnSpc>
                <a:spcPts val="7340"/>
              </a:lnSpc>
            </a:pPr>
            <a:r>
              <a:rPr sz="4950" spc="-10" dirty="0">
                <a:latin typeface="Courier New"/>
                <a:cs typeface="Courier New"/>
              </a:rPr>
              <a:t>select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firstname</a:t>
            </a:r>
            <a:r>
              <a:rPr sz="4950" spc="-5" dirty="0">
                <a:latin typeface="Courier New"/>
                <a:cs typeface="Courier New"/>
              </a:rPr>
              <a:t> ||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' ' ||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lastname</a:t>
            </a:r>
            <a:r>
              <a:rPr sz="4950" spc="-5" dirty="0">
                <a:latin typeface="Courier New"/>
                <a:cs typeface="Courier New"/>
              </a:rPr>
              <a:t> as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"Name" </a:t>
            </a:r>
            <a:r>
              <a:rPr sz="4950" spc="-295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from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employees;</a:t>
            </a:r>
            <a:endParaRPr sz="495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53955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35" dirty="0"/>
              <a:t> </a:t>
            </a:r>
            <a:r>
              <a:rPr spc="-160" dirty="0"/>
              <a:t>Basics</a:t>
            </a:r>
            <a:r>
              <a:rPr spc="-229" dirty="0"/>
              <a:t> </a:t>
            </a:r>
            <a:r>
              <a:rPr spc="780" dirty="0"/>
              <a:t>-</a:t>
            </a:r>
            <a:r>
              <a:rPr spc="-225" dirty="0"/>
              <a:t> </a:t>
            </a:r>
            <a:r>
              <a:rPr spc="-25" dirty="0"/>
              <a:t>Comments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3161234"/>
            <a:ext cx="18119090" cy="26015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50" dirty="0">
                <a:latin typeface="Arial MT"/>
                <a:cs typeface="Arial MT"/>
              </a:rPr>
              <a:t>Comment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out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line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code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by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prefixing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90" dirty="0">
                <a:latin typeface="Arial MT"/>
                <a:cs typeface="Arial MT"/>
              </a:rPr>
              <a:t>it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with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60" dirty="0">
                <a:latin typeface="Arial MT"/>
                <a:cs typeface="Arial MT"/>
              </a:rPr>
              <a:t>“-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75" dirty="0">
                <a:latin typeface="Arial MT"/>
                <a:cs typeface="Arial MT"/>
              </a:rPr>
              <a:t>-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55" dirty="0">
                <a:latin typeface="Arial MT"/>
                <a:cs typeface="Arial MT"/>
              </a:rPr>
              <a:t>”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73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4950" spc="-10" dirty="0">
                <a:latin typeface="Courier New"/>
                <a:cs typeface="Courier New"/>
              </a:rPr>
              <a:t>select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concat(firstname,'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',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lastname)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as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"Name"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27553" y="6043793"/>
            <a:ext cx="18093690" cy="71247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5025"/>
              </a:lnSpc>
            </a:pPr>
            <a:r>
              <a:rPr sz="4950" spc="-5" dirty="0">
                <a:latin typeface="Courier New"/>
                <a:cs typeface="Courier New"/>
              </a:rPr>
              <a:t>--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this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is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concatenating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the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first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and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last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name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4853" y="6639244"/>
            <a:ext cx="15857855" cy="1950720"/>
          </a:xfrm>
          <a:prstGeom prst="rect">
            <a:avLst/>
          </a:prstGeom>
        </p:spPr>
        <p:txBody>
          <a:bodyPr vert="horz" wrap="square" lIns="0" tIns="220980" rIns="0" bIns="0" rtlCol="0">
            <a:spAutoFit/>
          </a:bodyPr>
          <a:lstStyle/>
          <a:p>
            <a:pPr marL="2651125">
              <a:lnSpc>
                <a:spcPct val="100000"/>
              </a:lnSpc>
              <a:spcBef>
                <a:spcPts val="1740"/>
              </a:spcBef>
            </a:pPr>
            <a:r>
              <a:rPr sz="4950" spc="-10" dirty="0">
                <a:latin typeface="Courier New"/>
                <a:cs typeface="Courier New"/>
              </a:rPr>
              <a:t>from</a:t>
            </a:r>
            <a:r>
              <a:rPr sz="4950" spc="1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employees;</a:t>
            </a:r>
            <a:endParaRPr sz="495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635"/>
              </a:spcBef>
            </a:pPr>
            <a:r>
              <a:rPr sz="4950" spc="350" dirty="0">
                <a:latin typeface="Arial MT"/>
                <a:cs typeface="Arial MT"/>
              </a:rPr>
              <a:t>"</a:t>
            </a:r>
            <a:endParaRPr sz="495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53955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35" dirty="0"/>
              <a:t> </a:t>
            </a:r>
            <a:r>
              <a:rPr spc="-160" dirty="0"/>
              <a:t>Basics</a:t>
            </a:r>
            <a:r>
              <a:rPr spc="-229" dirty="0"/>
              <a:t> </a:t>
            </a:r>
            <a:r>
              <a:rPr spc="780" dirty="0"/>
              <a:t>-</a:t>
            </a:r>
            <a:r>
              <a:rPr spc="-225" dirty="0"/>
              <a:t> </a:t>
            </a:r>
            <a:r>
              <a:rPr spc="-25" dirty="0"/>
              <a:t>Comments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2241472"/>
            <a:ext cx="18119090" cy="3270250"/>
          </a:xfrm>
          <a:prstGeom prst="rect">
            <a:avLst/>
          </a:prstGeom>
        </p:spPr>
        <p:txBody>
          <a:bodyPr vert="horz" wrap="square" lIns="0" tIns="106045" rIns="0" bIns="0" rtlCol="0">
            <a:spAutoFit/>
          </a:bodyPr>
          <a:lstStyle/>
          <a:p>
            <a:pPr marL="12700" marR="19050">
              <a:lnSpc>
                <a:spcPts val="5260"/>
              </a:lnSpc>
              <a:spcBef>
                <a:spcPts val="835"/>
              </a:spcBef>
              <a:tabLst>
                <a:tab pos="2385060" algn="l"/>
                <a:tab pos="6204585" algn="l"/>
              </a:tabLst>
            </a:pPr>
            <a:r>
              <a:rPr sz="4950" spc="50" dirty="0">
                <a:latin typeface="Arial MT"/>
                <a:cs typeface="Arial MT"/>
              </a:rPr>
              <a:t>Comment</a:t>
            </a:r>
            <a:r>
              <a:rPr sz="4950" spc="5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out</a:t>
            </a:r>
            <a:r>
              <a:rPr sz="4950" spc="55" dirty="0">
                <a:latin typeface="Arial MT"/>
                <a:cs typeface="Arial MT"/>
              </a:rPr>
              <a:t> </a:t>
            </a:r>
            <a:r>
              <a:rPr sz="4950" spc="-45" dirty="0">
                <a:latin typeface="Arial MT"/>
                <a:cs typeface="Arial MT"/>
              </a:rPr>
              <a:t>several	</a:t>
            </a:r>
            <a:r>
              <a:rPr sz="4950" spc="-25" dirty="0">
                <a:latin typeface="Arial MT"/>
                <a:cs typeface="Arial MT"/>
              </a:rPr>
              <a:t>lines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code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by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containing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25" dirty="0">
                <a:latin typeface="Arial MT"/>
                <a:cs typeface="Arial MT"/>
              </a:rPr>
              <a:t>lines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within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195" dirty="0">
                <a:latin typeface="Arial MT"/>
                <a:cs typeface="Arial MT"/>
              </a:rPr>
              <a:t>"/*"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	</a:t>
            </a:r>
            <a:r>
              <a:rPr sz="4950" spc="195" dirty="0">
                <a:latin typeface="Arial MT"/>
                <a:cs typeface="Arial MT"/>
              </a:rPr>
              <a:t>"*/"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72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4950" spc="-10" dirty="0">
                <a:latin typeface="Courier New"/>
                <a:cs typeface="Courier New"/>
              </a:rPr>
              <a:t>select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concat(firstname,'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',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lastname)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as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"Name"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27553" y="5792492"/>
            <a:ext cx="18470880" cy="71247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5025"/>
              </a:lnSpc>
            </a:pPr>
            <a:r>
              <a:rPr sz="4950" spc="-5" dirty="0">
                <a:latin typeface="Courier New"/>
                <a:cs typeface="Courier New"/>
              </a:rPr>
              <a:t>/*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this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is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concatenating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the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first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and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last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name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7553" y="6504513"/>
            <a:ext cx="12439650" cy="68072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785"/>
              </a:lnSpc>
            </a:pPr>
            <a:r>
              <a:rPr sz="4950" spc="-5" dirty="0">
                <a:latin typeface="Courier New"/>
                <a:cs typeface="Courier New"/>
              </a:rPr>
              <a:t>so </a:t>
            </a:r>
            <a:r>
              <a:rPr sz="4950" spc="-10" dirty="0">
                <a:latin typeface="Courier New"/>
                <a:cs typeface="Courier New"/>
              </a:rPr>
              <a:t>that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the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names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are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combined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*/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053516" y="7267497"/>
            <a:ext cx="13218794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0" dirty="0">
                <a:latin typeface="Courier New"/>
                <a:cs typeface="Courier New"/>
              </a:rPr>
              <a:t>from</a:t>
            </a:r>
            <a:r>
              <a:rPr sz="4950" spc="1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employees;</a:t>
            </a:r>
            <a:endParaRPr sz="495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289431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40" dirty="0"/>
              <a:t> </a:t>
            </a:r>
            <a:r>
              <a:rPr spc="-160" dirty="0"/>
              <a:t>Basics</a:t>
            </a:r>
            <a:r>
              <a:rPr spc="-229" dirty="0"/>
              <a:t> </a:t>
            </a:r>
            <a:r>
              <a:rPr spc="780" dirty="0"/>
              <a:t>-</a:t>
            </a:r>
            <a:r>
              <a:rPr spc="-225" dirty="0"/>
              <a:t> DATES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77549" y="2857160"/>
            <a:ext cx="19331940" cy="69762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450" spc="-5" dirty="0">
                <a:latin typeface="Arial MT"/>
                <a:cs typeface="Arial MT"/>
              </a:rPr>
              <a:t>MySQL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40" dirty="0">
                <a:latin typeface="Arial MT"/>
                <a:cs typeface="Arial MT"/>
              </a:rPr>
              <a:t>provides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-40" dirty="0">
                <a:latin typeface="Arial MT"/>
                <a:cs typeface="Arial MT"/>
              </a:rPr>
              <a:t>several</a:t>
            </a:r>
            <a:r>
              <a:rPr sz="4450" spc="10" dirty="0">
                <a:latin typeface="Arial MT"/>
                <a:cs typeface="Arial MT"/>
              </a:rPr>
              <a:t> </a:t>
            </a:r>
            <a:r>
              <a:rPr sz="4450" spc="65" dirty="0">
                <a:latin typeface="Arial MT"/>
                <a:cs typeface="Arial MT"/>
              </a:rPr>
              <a:t>options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for</a:t>
            </a:r>
            <a:r>
              <a:rPr sz="4450" spc="10" dirty="0">
                <a:latin typeface="Arial MT"/>
                <a:cs typeface="Arial MT"/>
              </a:rPr>
              <a:t> </a:t>
            </a:r>
            <a:r>
              <a:rPr sz="4450" spc="45" dirty="0">
                <a:latin typeface="Arial MT"/>
                <a:cs typeface="Arial MT"/>
              </a:rPr>
              <a:t>storing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and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15" dirty="0">
                <a:latin typeface="Arial MT"/>
                <a:cs typeface="Arial MT"/>
              </a:rPr>
              <a:t>querying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-120" dirty="0">
                <a:latin typeface="Arial MT"/>
                <a:cs typeface="Arial MT"/>
              </a:rPr>
              <a:t>DATEs</a:t>
            </a:r>
            <a:endParaRPr sz="445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300" dirty="0">
              <a:latin typeface="Arial MT"/>
              <a:cs typeface="Arial MT"/>
            </a:endParaRPr>
          </a:p>
          <a:p>
            <a:pPr marL="12700" marR="5080">
              <a:lnSpc>
                <a:spcPts val="5260"/>
              </a:lnSpc>
              <a:tabLst>
                <a:tab pos="8763635" algn="l"/>
              </a:tabLst>
            </a:pPr>
            <a:r>
              <a:rPr sz="4950" spc="-50" dirty="0">
                <a:latin typeface="Arial MT"/>
                <a:cs typeface="Arial MT"/>
              </a:rPr>
              <a:t>When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you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create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table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with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date,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you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must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5" dirty="0">
                <a:latin typeface="Arial MT"/>
                <a:cs typeface="Arial MT"/>
              </a:rPr>
              <a:t>specify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how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you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want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lang="en-US" sz="4950" spc="-5" dirty="0">
                <a:latin typeface="Arial MT"/>
                <a:cs typeface="Arial MT"/>
              </a:rPr>
              <a:t>MySQL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store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date.	</a:t>
            </a:r>
            <a:r>
              <a:rPr sz="4950" spc="40" dirty="0">
                <a:latin typeface="Arial MT"/>
                <a:cs typeface="Arial MT"/>
              </a:rPr>
              <a:t>Options:</a:t>
            </a:r>
            <a:endParaRPr sz="4950" dirty="0">
              <a:latin typeface="Arial MT"/>
              <a:cs typeface="Arial MT"/>
            </a:endParaRPr>
          </a:p>
          <a:p>
            <a:pPr marL="1294130" marR="5005070">
              <a:lnSpc>
                <a:spcPts val="3960"/>
              </a:lnSpc>
              <a:spcBef>
                <a:spcPts val="4290"/>
              </a:spcBef>
            </a:pPr>
            <a:r>
              <a:rPr lang="en-GB" sz="3600" spc="-105" dirty="0">
                <a:latin typeface="Arial MT"/>
                <a:cs typeface="Arial MT"/>
              </a:rPr>
              <a:t>DATE - format YYYY-MM-DD</a:t>
            </a:r>
          </a:p>
          <a:p>
            <a:pPr marL="1294130" marR="5005070">
              <a:lnSpc>
                <a:spcPts val="3960"/>
              </a:lnSpc>
              <a:spcBef>
                <a:spcPts val="4290"/>
              </a:spcBef>
            </a:pPr>
            <a:r>
              <a:rPr lang="en-GB" sz="3600" spc="-105" dirty="0">
                <a:latin typeface="Arial MT"/>
                <a:cs typeface="Arial MT"/>
              </a:rPr>
              <a:t>DATETIME - format: YYYY-MM-DD HH:MI:SS</a:t>
            </a:r>
          </a:p>
          <a:p>
            <a:pPr marL="1294130" marR="5005070">
              <a:lnSpc>
                <a:spcPts val="3960"/>
              </a:lnSpc>
              <a:spcBef>
                <a:spcPts val="4290"/>
              </a:spcBef>
            </a:pPr>
            <a:r>
              <a:rPr lang="en-GB" sz="3600" spc="-105" dirty="0">
                <a:latin typeface="Arial MT"/>
                <a:cs typeface="Arial MT"/>
              </a:rPr>
              <a:t>TIMESTAMP - format: YYYY-MM-DD HH:MI:SS</a:t>
            </a:r>
          </a:p>
          <a:p>
            <a:pPr marL="1294130" marR="5005070">
              <a:lnSpc>
                <a:spcPts val="3960"/>
              </a:lnSpc>
              <a:spcBef>
                <a:spcPts val="4290"/>
              </a:spcBef>
            </a:pPr>
            <a:r>
              <a:rPr lang="en-GB" sz="3600" spc="-105" dirty="0">
                <a:latin typeface="Arial MT"/>
                <a:cs typeface="Arial MT"/>
              </a:rPr>
              <a:t>YEAR - format YYYY or YY</a:t>
            </a:r>
            <a:endParaRPr sz="3950" dirty="0">
              <a:latin typeface="Arial MT"/>
              <a:cs typeface="Arial MT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11C4B82-D693-41F1-870D-F143C37075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01041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- format YYYY-MM-DD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- format: YYYY-MM-DD HH:MI:SS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TIMESTAMP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- format: YYYY-MM-DD HH:MI:SS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- format YYYY or YY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010F6CF-5723-2FAE-EB53-B16AF6B6B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01041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- format YYYY-MM-DD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- format: YYYY-MM-DD HH:MI:SS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TIMESTAMP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- format: YYYY-MM-DD HH:MI:SS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- format YYYY or YY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203896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40" dirty="0"/>
              <a:t> </a:t>
            </a:r>
            <a:r>
              <a:rPr spc="-160" dirty="0"/>
              <a:t>Basics</a:t>
            </a:r>
            <a:r>
              <a:rPr spc="-229" dirty="0"/>
              <a:t> </a:t>
            </a:r>
            <a:r>
              <a:rPr spc="780" dirty="0"/>
              <a:t>-</a:t>
            </a:r>
            <a:r>
              <a:rPr spc="-229" dirty="0"/>
              <a:t> </a:t>
            </a:r>
            <a:r>
              <a:rPr spc="-204" dirty="0"/>
              <a:t>CAST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36394" y="2613398"/>
            <a:ext cx="15856585" cy="44843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2900"/>
              </a:lnSpc>
              <a:spcBef>
                <a:spcPts val="100"/>
              </a:spcBef>
            </a:pPr>
            <a:r>
              <a:rPr sz="4950" spc="15" dirty="0">
                <a:latin typeface="Arial MT"/>
                <a:cs typeface="Arial MT"/>
              </a:rPr>
              <a:t>Converts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column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or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expression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different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data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type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Two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formats:</a:t>
            </a:r>
            <a:endParaRPr sz="4950">
              <a:latin typeface="Arial MT"/>
              <a:cs typeface="Arial MT"/>
            </a:endParaRPr>
          </a:p>
          <a:p>
            <a:pPr marL="766445">
              <a:lnSpc>
                <a:spcPct val="100000"/>
              </a:lnSpc>
              <a:spcBef>
                <a:spcPts val="1310"/>
              </a:spcBef>
            </a:pPr>
            <a:r>
              <a:rPr sz="3300" spc="-5" dirty="0">
                <a:latin typeface="Courier New"/>
                <a:cs typeface="Courier New"/>
              </a:rPr>
              <a:t>CAST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(&lt;value&gt;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&lt;type&gt;)</a:t>
            </a:r>
            <a:endParaRPr sz="33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650"/>
              </a:spcBef>
            </a:pPr>
            <a:r>
              <a:rPr sz="4950" spc="40" dirty="0">
                <a:latin typeface="Arial MT"/>
                <a:cs typeface="Arial MT"/>
              </a:rPr>
              <a:t>or</a:t>
            </a:r>
            <a:endParaRPr sz="4950">
              <a:latin typeface="Arial MT"/>
              <a:cs typeface="Arial MT"/>
            </a:endParaRPr>
          </a:p>
          <a:p>
            <a:pPr marL="923290">
              <a:lnSpc>
                <a:spcPct val="100000"/>
              </a:lnSpc>
              <a:spcBef>
                <a:spcPts val="1310"/>
              </a:spcBef>
            </a:pPr>
            <a:r>
              <a:rPr sz="3300" spc="-10" dirty="0">
                <a:latin typeface="Courier New"/>
                <a:cs typeface="Courier New"/>
              </a:rPr>
              <a:t>&lt;value&gt;::&lt;type&gt;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39138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160" dirty="0"/>
              <a:t>Basic</a:t>
            </a:r>
            <a:r>
              <a:rPr sz="9450" spc="-50" dirty="0"/>
              <a:t>s</a:t>
            </a:r>
            <a:r>
              <a:rPr sz="9450" spc="-20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-170" dirty="0"/>
              <a:t>D</a:t>
            </a:r>
            <a:r>
              <a:rPr sz="9450" spc="-180" dirty="0"/>
              <a:t>A</a:t>
            </a:r>
            <a:r>
              <a:rPr sz="9450" spc="-95" dirty="0"/>
              <a:t>T</a:t>
            </a:r>
            <a:r>
              <a:rPr sz="9450" spc="-275" dirty="0"/>
              <a:t>E</a:t>
            </a:r>
            <a:r>
              <a:rPr sz="9450" spc="-150" dirty="0"/>
              <a:t>S</a:t>
            </a:r>
            <a:r>
              <a:rPr sz="9450" spc="-195" dirty="0"/>
              <a:t> </a:t>
            </a:r>
            <a:r>
              <a:rPr sz="9450" spc="-25" dirty="0"/>
              <a:t>exam</a:t>
            </a:r>
            <a:r>
              <a:rPr sz="9450" spc="-35" dirty="0"/>
              <a:t>p</a:t>
            </a:r>
            <a:r>
              <a:rPr sz="9450" spc="-295" dirty="0"/>
              <a:t>l</a:t>
            </a:r>
            <a:r>
              <a:rPr sz="9450" spc="-95" dirty="0"/>
              <a:t>es</a:t>
            </a:r>
            <a:endParaRPr sz="945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531077" y="2779385"/>
          <a:ext cx="9537699" cy="9977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41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54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174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174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56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8885">
                <a:tc>
                  <a:txBody>
                    <a:bodyPr/>
                    <a:lstStyle/>
                    <a:p>
                      <a:pPr marL="31750">
                        <a:lnSpc>
                          <a:spcPts val="2715"/>
                        </a:lnSpc>
                      </a:pPr>
                      <a:r>
                        <a:rPr sz="2600" spc="20" dirty="0">
                          <a:latin typeface="Courier New"/>
                          <a:cs typeface="Courier New"/>
                        </a:rPr>
                        <a:t>SELECT</a:t>
                      </a:r>
                      <a:endParaRPr sz="2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00330">
                        <a:lnSpc>
                          <a:spcPts val="2715"/>
                        </a:lnSpc>
                      </a:pPr>
                      <a:r>
                        <a:rPr sz="2600" spc="20" dirty="0">
                          <a:latin typeface="Courier New"/>
                          <a:cs typeface="Courier New"/>
                        </a:rPr>
                        <a:t>Now();</a:t>
                      </a:r>
                      <a:endParaRPr sz="2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8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sz="2600" spc="20" dirty="0">
                          <a:latin typeface="Courier New"/>
                          <a:cs typeface="Courier New"/>
                        </a:rPr>
                        <a:t>SELECT</a:t>
                      </a:r>
                      <a:endParaRPr sz="2600">
                        <a:latin typeface="Courier New"/>
                        <a:cs typeface="Courier New"/>
                      </a:endParaRPr>
                    </a:p>
                  </a:txBody>
                  <a:tcPr marL="0" marR="0" marT="67945" marB="0"/>
                </a:tc>
                <a:tc>
                  <a:txBody>
                    <a:bodyPr/>
                    <a:lstStyle/>
                    <a:p>
                      <a:pPr marL="10033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sz="2600" spc="20" dirty="0">
                          <a:latin typeface="Courier New"/>
                          <a:cs typeface="Courier New"/>
                        </a:rPr>
                        <a:t>Lastname,</a:t>
                      </a:r>
                      <a:endParaRPr sz="2600">
                        <a:latin typeface="Courier New"/>
                        <a:cs typeface="Courier New"/>
                      </a:endParaRPr>
                    </a:p>
                  </a:txBody>
                  <a:tcPr marL="0" marR="0" marT="67945" marB="0"/>
                </a:tc>
                <a:tc>
                  <a:txBody>
                    <a:bodyPr/>
                    <a:lstStyle/>
                    <a:p>
                      <a:pPr marL="100965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sz="2600" spc="20" dirty="0">
                          <a:latin typeface="Courier New"/>
                          <a:cs typeface="Courier New"/>
                        </a:rPr>
                        <a:t>Firstname,</a:t>
                      </a:r>
                      <a:endParaRPr sz="2600">
                        <a:latin typeface="Courier New"/>
                        <a:cs typeface="Courier New"/>
                      </a:endParaRPr>
                    </a:p>
                  </a:txBody>
                  <a:tcPr marL="0" marR="0" marT="67945" marB="0"/>
                </a:tc>
                <a:tc>
                  <a:txBody>
                    <a:bodyPr/>
                    <a:lstStyle/>
                    <a:p>
                      <a:pPr marL="100965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sz="2600" spc="20" dirty="0">
                          <a:latin typeface="Courier New"/>
                          <a:cs typeface="Courier New"/>
                        </a:rPr>
                        <a:t>Birthdate,</a:t>
                      </a:r>
                      <a:endParaRPr sz="2600">
                        <a:latin typeface="Courier New"/>
                        <a:cs typeface="Courier New"/>
                      </a:endParaRPr>
                    </a:p>
                  </a:txBody>
                  <a:tcPr marL="0" marR="0" marT="67945" marB="0"/>
                </a:tc>
                <a:tc>
                  <a:txBody>
                    <a:bodyPr/>
                    <a:lstStyle/>
                    <a:p>
                      <a:pPr marL="10033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sz="2600" spc="20" dirty="0">
                          <a:latin typeface="Courier New"/>
                          <a:cs typeface="Courier New"/>
                        </a:rPr>
                        <a:t>HireDate</a:t>
                      </a:r>
                      <a:endParaRPr sz="2600">
                        <a:latin typeface="Courier New"/>
                        <a:cs typeface="Courier New"/>
                      </a:endParaRPr>
                    </a:p>
                  </a:txBody>
                  <a:tcPr marL="0" marR="0" marT="6794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550127" y="3773571"/>
            <a:ext cx="16352519" cy="5154930"/>
          </a:xfrm>
          <a:prstGeom prst="rect">
            <a:avLst/>
          </a:prstGeom>
        </p:spPr>
        <p:txBody>
          <a:bodyPr vert="horz" wrap="square" lIns="0" tIns="253365" rIns="0" bIns="0" rtlCol="0">
            <a:spAutoFit/>
          </a:bodyPr>
          <a:lstStyle/>
          <a:p>
            <a:pPr marL="766445">
              <a:lnSpc>
                <a:spcPct val="100000"/>
              </a:lnSpc>
              <a:spcBef>
                <a:spcPts val="1995"/>
              </a:spcBef>
            </a:pPr>
            <a:r>
              <a:rPr sz="2600" spc="20" dirty="0">
                <a:latin typeface="Courier New"/>
                <a:cs typeface="Courier New"/>
              </a:rPr>
              <a:t>FROM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"alanparadise/nw"."employees";</a:t>
            </a:r>
            <a:endParaRPr sz="2600">
              <a:latin typeface="Courier New"/>
              <a:cs typeface="Courier New"/>
            </a:endParaRPr>
          </a:p>
          <a:p>
            <a:pPr marL="716280" marR="1012825" indent="-704215">
              <a:lnSpc>
                <a:spcPts val="5360"/>
              </a:lnSpc>
              <a:spcBef>
                <a:spcPts val="220"/>
              </a:spcBef>
            </a:pPr>
            <a:r>
              <a:rPr sz="2600" spc="20" dirty="0">
                <a:latin typeface="Courier New"/>
                <a:cs typeface="Courier New"/>
              </a:rPr>
              <a:t>SELECT</a:t>
            </a:r>
            <a:r>
              <a:rPr sz="2600" spc="4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EmployeeID,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Lastname,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Firstname,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age(HireDate,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BirthDate)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AS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HIRE_AGE </a:t>
            </a:r>
            <a:r>
              <a:rPr sz="2600" spc="-15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FROM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"alanparadise/nw"."employees";</a:t>
            </a:r>
            <a:endParaRPr sz="2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275"/>
              </a:spcBef>
            </a:pPr>
            <a:r>
              <a:rPr sz="2600" spc="20" dirty="0">
                <a:latin typeface="Courier New"/>
                <a:cs typeface="Courier New"/>
              </a:rPr>
              <a:t>SELECT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EmployeeID,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Lastname,</a:t>
            </a:r>
            <a:r>
              <a:rPr sz="2600" spc="5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Firstname,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age(HireDate,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BirthDate::text</a:t>
            </a:r>
            <a:r>
              <a:rPr sz="2600" spc="5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AS</a:t>
            </a:r>
            <a:r>
              <a:rPr sz="2600" spc="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HIRE_AGE</a:t>
            </a:r>
            <a:endParaRPr sz="2600">
              <a:latin typeface="Courier New"/>
              <a:cs typeface="Courier New"/>
            </a:endParaRPr>
          </a:p>
          <a:p>
            <a:pPr marL="12700" marR="8470900" indent="703580">
              <a:lnSpc>
                <a:spcPct val="161700"/>
              </a:lnSpc>
              <a:spcBef>
                <a:spcPts val="300"/>
              </a:spcBef>
            </a:pPr>
            <a:r>
              <a:rPr sz="2600" spc="20" dirty="0">
                <a:latin typeface="Courier New"/>
                <a:cs typeface="Courier New"/>
              </a:rPr>
              <a:t>FROM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"alanparadise/nw"."employees"; </a:t>
            </a:r>
            <a:r>
              <a:rPr sz="2600" spc="-15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SELECT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EmployeeID,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Lastname,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Firstname,</a:t>
            </a:r>
            <a:endParaRPr sz="2600">
              <a:latin typeface="Courier New"/>
              <a:cs typeface="Courier New"/>
            </a:endParaRPr>
          </a:p>
          <a:p>
            <a:pPr marL="617220" marR="4243070" indent="1405255">
              <a:lnSpc>
                <a:spcPct val="153500"/>
              </a:lnSpc>
              <a:spcBef>
                <a:spcPts val="60"/>
              </a:spcBef>
            </a:pPr>
            <a:r>
              <a:rPr sz="2600" spc="20" dirty="0">
                <a:latin typeface="Courier New"/>
                <a:cs typeface="Courier New"/>
              </a:rPr>
              <a:t>cast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(age(HireDate,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BirthDate)as</a:t>
            </a:r>
            <a:r>
              <a:rPr sz="2600" spc="4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text)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AS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HIRE_AGE </a:t>
            </a:r>
            <a:r>
              <a:rPr sz="2600" spc="-15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FROM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"alanparadise/nw"."employees";</a:t>
            </a:r>
            <a:endParaRPr sz="2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550" b="1" spc="-195" dirty="0">
                <a:latin typeface="Arial"/>
                <a:cs typeface="Arial"/>
              </a:rPr>
              <a:t>SQL</a:t>
            </a:r>
            <a:r>
              <a:rPr sz="10550" b="1" spc="-285" dirty="0">
                <a:latin typeface="Arial"/>
                <a:cs typeface="Arial"/>
              </a:rPr>
              <a:t> </a:t>
            </a:r>
            <a:r>
              <a:rPr sz="10550" b="1" spc="-180" dirty="0">
                <a:latin typeface="Arial"/>
                <a:cs typeface="Arial"/>
              </a:rPr>
              <a:t>Basics</a:t>
            </a:r>
            <a:endParaRPr sz="1055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80233" y="3011720"/>
            <a:ext cx="6470094" cy="609088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719818" y="2530468"/>
            <a:ext cx="3457575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Calibri"/>
                <a:cs typeface="Calibri"/>
              </a:rPr>
              <a:t>Simple</a:t>
            </a:r>
            <a:r>
              <a:rPr sz="4950" spc="-85" dirty="0">
                <a:latin typeface="Calibri"/>
                <a:cs typeface="Calibri"/>
              </a:rPr>
              <a:t> </a:t>
            </a:r>
            <a:r>
              <a:rPr sz="4950" spc="-5" dirty="0">
                <a:latin typeface="Calibri"/>
                <a:cs typeface="Calibri"/>
              </a:rPr>
              <a:t>Query</a:t>
            </a:r>
            <a:endParaRPr sz="4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811147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0" dirty="0"/>
              <a:t> </a:t>
            </a:r>
            <a:r>
              <a:rPr spc="-175" dirty="0"/>
              <a:t>Basic</a:t>
            </a:r>
            <a:r>
              <a:rPr spc="-75" dirty="0"/>
              <a:t>s</a:t>
            </a:r>
            <a:r>
              <a:rPr spc="-204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130" dirty="0"/>
              <a:t>Da</a:t>
            </a:r>
            <a:r>
              <a:rPr spc="5" dirty="0"/>
              <a:t>t</a:t>
            </a:r>
            <a:r>
              <a:rPr spc="190" dirty="0"/>
              <a:t>e</a:t>
            </a:r>
            <a:r>
              <a:rPr spc="-204" dirty="0"/>
              <a:t> </a:t>
            </a:r>
            <a:r>
              <a:rPr spc="-145" dirty="0"/>
              <a:t>Func</a:t>
            </a:r>
            <a:r>
              <a:rPr spc="-140" dirty="0"/>
              <a:t>t</a:t>
            </a:r>
            <a:r>
              <a:rPr spc="-254" dirty="0"/>
              <a:t>ions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19402" y="2071844"/>
            <a:ext cx="5857875" cy="76574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695450">
              <a:lnSpc>
                <a:spcPct val="119400"/>
              </a:lnSpc>
              <a:spcBef>
                <a:spcPts val="95"/>
              </a:spcBef>
            </a:pPr>
            <a:r>
              <a:rPr sz="4200" spc="-130" dirty="0">
                <a:latin typeface="Arial MT"/>
                <a:cs typeface="Arial MT"/>
              </a:rPr>
              <a:t>AGE </a:t>
            </a:r>
            <a:r>
              <a:rPr sz="4200" spc="-125" dirty="0">
                <a:latin typeface="Arial MT"/>
                <a:cs typeface="Arial MT"/>
              </a:rPr>
              <a:t> </a:t>
            </a:r>
            <a:r>
              <a:rPr sz="4200" spc="-50" dirty="0">
                <a:latin typeface="Arial MT"/>
                <a:cs typeface="Arial MT"/>
              </a:rPr>
              <a:t>CU</a:t>
            </a:r>
            <a:r>
              <a:rPr sz="4200" spc="-55" dirty="0">
                <a:latin typeface="Arial MT"/>
                <a:cs typeface="Arial MT"/>
              </a:rPr>
              <a:t>R</a:t>
            </a:r>
            <a:r>
              <a:rPr sz="4200" spc="-160" dirty="0">
                <a:latin typeface="Arial MT"/>
                <a:cs typeface="Arial MT"/>
              </a:rPr>
              <a:t>R</a:t>
            </a:r>
            <a:r>
              <a:rPr sz="4200" spc="-240" dirty="0">
                <a:latin typeface="Arial MT"/>
                <a:cs typeface="Arial MT"/>
              </a:rPr>
              <a:t>E</a:t>
            </a:r>
            <a:r>
              <a:rPr sz="4200" spc="-85" dirty="0">
                <a:latin typeface="Arial MT"/>
                <a:cs typeface="Arial MT"/>
              </a:rPr>
              <a:t>N</a:t>
            </a:r>
            <a:r>
              <a:rPr sz="4200" spc="-75" dirty="0">
                <a:latin typeface="Arial MT"/>
                <a:cs typeface="Arial MT"/>
              </a:rPr>
              <a:t>T</a:t>
            </a:r>
            <a:r>
              <a:rPr sz="4200" spc="-235" dirty="0">
                <a:latin typeface="Arial MT"/>
                <a:cs typeface="Arial MT"/>
              </a:rPr>
              <a:t>_</a:t>
            </a:r>
            <a:r>
              <a:rPr sz="4200" spc="-114" dirty="0">
                <a:latin typeface="Arial MT"/>
                <a:cs typeface="Arial MT"/>
              </a:rPr>
              <a:t>DATE  </a:t>
            </a:r>
            <a:r>
              <a:rPr sz="4200" spc="-105" dirty="0">
                <a:latin typeface="Arial MT"/>
                <a:cs typeface="Arial MT"/>
              </a:rPr>
              <a:t>CURRENT_TIME</a:t>
            </a:r>
            <a:endParaRPr sz="4200">
              <a:latin typeface="Arial MT"/>
              <a:cs typeface="Arial MT"/>
            </a:endParaRPr>
          </a:p>
          <a:p>
            <a:pPr marL="12700" marR="5080">
              <a:lnSpc>
                <a:spcPct val="119400"/>
              </a:lnSpc>
              <a:spcBef>
                <a:spcPts val="20"/>
              </a:spcBef>
            </a:pPr>
            <a:r>
              <a:rPr sz="4200" spc="-50" dirty="0">
                <a:latin typeface="Arial MT"/>
                <a:cs typeface="Arial MT"/>
              </a:rPr>
              <a:t>CU</a:t>
            </a:r>
            <a:r>
              <a:rPr sz="4200" spc="-55" dirty="0">
                <a:latin typeface="Arial MT"/>
                <a:cs typeface="Arial MT"/>
              </a:rPr>
              <a:t>R</a:t>
            </a:r>
            <a:r>
              <a:rPr sz="4200" spc="-160" dirty="0">
                <a:latin typeface="Arial MT"/>
                <a:cs typeface="Arial MT"/>
              </a:rPr>
              <a:t>R</a:t>
            </a:r>
            <a:r>
              <a:rPr sz="4200" spc="-240" dirty="0">
                <a:latin typeface="Arial MT"/>
                <a:cs typeface="Arial MT"/>
              </a:rPr>
              <a:t>E</a:t>
            </a:r>
            <a:r>
              <a:rPr sz="4200" spc="-85" dirty="0">
                <a:latin typeface="Arial MT"/>
                <a:cs typeface="Arial MT"/>
              </a:rPr>
              <a:t>N</a:t>
            </a:r>
            <a:r>
              <a:rPr sz="4200" spc="-75" dirty="0">
                <a:latin typeface="Arial MT"/>
                <a:cs typeface="Arial MT"/>
              </a:rPr>
              <a:t>T</a:t>
            </a:r>
            <a:r>
              <a:rPr sz="4200" spc="-235" dirty="0">
                <a:latin typeface="Arial MT"/>
                <a:cs typeface="Arial MT"/>
              </a:rPr>
              <a:t>_</a:t>
            </a:r>
            <a:r>
              <a:rPr sz="4200" spc="-165" dirty="0">
                <a:latin typeface="Arial MT"/>
                <a:cs typeface="Arial MT"/>
              </a:rPr>
              <a:t>T</a:t>
            </a:r>
            <a:r>
              <a:rPr sz="4200" spc="-75" dirty="0">
                <a:latin typeface="Arial MT"/>
                <a:cs typeface="Arial MT"/>
              </a:rPr>
              <a:t>I</a:t>
            </a:r>
            <a:r>
              <a:rPr sz="4200" spc="-45" dirty="0">
                <a:latin typeface="Arial MT"/>
                <a:cs typeface="Arial MT"/>
              </a:rPr>
              <a:t>MESTAMP  </a:t>
            </a:r>
            <a:r>
              <a:rPr sz="4200" spc="-150" dirty="0">
                <a:latin typeface="Arial MT"/>
                <a:cs typeface="Arial MT"/>
              </a:rPr>
              <a:t>EXTRACT</a:t>
            </a:r>
            <a:endParaRPr sz="4200">
              <a:latin typeface="Arial MT"/>
              <a:cs typeface="Arial MT"/>
            </a:endParaRPr>
          </a:p>
          <a:p>
            <a:pPr marL="12700" marR="2386965">
              <a:lnSpc>
                <a:spcPct val="118800"/>
              </a:lnSpc>
              <a:spcBef>
                <a:spcPts val="25"/>
              </a:spcBef>
            </a:pPr>
            <a:r>
              <a:rPr sz="4200" spc="-145" dirty="0">
                <a:latin typeface="Arial MT"/>
                <a:cs typeface="Arial MT"/>
              </a:rPr>
              <a:t>DATE_PART </a:t>
            </a:r>
            <a:r>
              <a:rPr sz="4200" spc="-140" dirty="0">
                <a:latin typeface="Arial MT"/>
                <a:cs typeface="Arial MT"/>
              </a:rPr>
              <a:t> </a:t>
            </a:r>
            <a:r>
              <a:rPr sz="4200" spc="-160" dirty="0">
                <a:latin typeface="Arial MT"/>
                <a:cs typeface="Arial MT"/>
              </a:rPr>
              <a:t>DATE_</a:t>
            </a:r>
            <a:r>
              <a:rPr sz="4200" spc="-145" dirty="0">
                <a:latin typeface="Arial MT"/>
                <a:cs typeface="Arial MT"/>
              </a:rPr>
              <a:t>T</a:t>
            </a:r>
            <a:r>
              <a:rPr sz="4200" spc="-180" dirty="0">
                <a:latin typeface="Arial MT"/>
                <a:cs typeface="Arial MT"/>
              </a:rPr>
              <a:t>R</a:t>
            </a:r>
            <a:r>
              <a:rPr sz="4200" spc="5" dirty="0">
                <a:latin typeface="Arial MT"/>
                <a:cs typeface="Arial MT"/>
              </a:rPr>
              <a:t>UN</a:t>
            </a:r>
            <a:r>
              <a:rPr sz="4200" dirty="0">
                <a:latin typeface="Arial MT"/>
                <a:cs typeface="Arial MT"/>
              </a:rPr>
              <a:t>C  </a:t>
            </a:r>
            <a:r>
              <a:rPr sz="4200" spc="-50" dirty="0">
                <a:latin typeface="Arial MT"/>
                <a:cs typeface="Arial MT"/>
              </a:rPr>
              <a:t>NOW </a:t>
            </a:r>
            <a:r>
              <a:rPr sz="4200" spc="-45" dirty="0">
                <a:latin typeface="Arial MT"/>
                <a:cs typeface="Arial MT"/>
              </a:rPr>
              <a:t> </a:t>
            </a:r>
            <a:r>
              <a:rPr sz="4200" spc="-150" dirty="0">
                <a:latin typeface="Arial MT"/>
                <a:cs typeface="Arial MT"/>
              </a:rPr>
              <a:t>TO_DATE</a:t>
            </a:r>
            <a:endParaRPr sz="42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975"/>
              </a:spcBef>
            </a:pPr>
            <a:r>
              <a:rPr sz="4200" spc="-90" dirty="0">
                <a:latin typeface="Arial MT"/>
                <a:cs typeface="Arial MT"/>
              </a:rPr>
              <a:t>TO_TIMESTAMP</a:t>
            </a:r>
            <a:endParaRPr sz="42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991989" y="2071844"/>
            <a:ext cx="12637770" cy="76574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9400"/>
              </a:lnSpc>
              <a:spcBef>
                <a:spcPts val="95"/>
              </a:spcBef>
            </a:pPr>
            <a:r>
              <a:rPr sz="4200" spc="5" dirty="0">
                <a:latin typeface="Arial MT"/>
                <a:cs typeface="Arial MT"/>
              </a:rPr>
              <a:t>Calculates </a:t>
            </a:r>
            <a:r>
              <a:rPr sz="4200" spc="25" dirty="0">
                <a:latin typeface="Arial MT"/>
                <a:cs typeface="Arial MT"/>
              </a:rPr>
              <a:t>the </a:t>
            </a:r>
            <a:r>
              <a:rPr sz="4200" spc="20" dirty="0">
                <a:latin typeface="Arial MT"/>
                <a:cs typeface="Arial MT"/>
              </a:rPr>
              <a:t>difference </a:t>
            </a:r>
            <a:r>
              <a:rPr sz="4200" spc="30" dirty="0">
                <a:latin typeface="Arial MT"/>
                <a:cs typeface="Arial MT"/>
              </a:rPr>
              <a:t>between </a:t>
            </a:r>
            <a:r>
              <a:rPr sz="4200" dirty="0">
                <a:latin typeface="Arial MT"/>
                <a:cs typeface="Arial MT"/>
              </a:rPr>
              <a:t>2 </a:t>
            </a:r>
            <a:r>
              <a:rPr sz="4200" spc="30" dirty="0">
                <a:latin typeface="Arial MT"/>
                <a:cs typeface="Arial MT"/>
              </a:rPr>
              <a:t>dates </a:t>
            </a:r>
            <a:r>
              <a:rPr sz="4200" spc="-45" dirty="0">
                <a:latin typeface="Arial MT"/>
                <a:cs typeface="Arial MT"/>
              </a:rPr>
              <a:t>as </a:t>
            </a:r>
            <a:r>
              <a:rPr sz="4200" dirty="0">
                <a:latin typeface="Arial MT"/>
                <a:cs typeface="Arial MT"/>
              </a:rPr>
              <a:t>interval </a:t>
            </a:r>
            <a:r>
              <a:rPr sz="4200" spc="-1155" dirty="0">
                <a:latin typeface="Arial MT"/>
                <a:cs typeface="Arial MT"/>
              </a:rPr>
              <a:t> </a:t>
            </a:r>
            <a:r>
              <a:rPr sz="4200" spc="50" dirty="0">
                <a:latin typeface="Arial MT"/>
                <a:cs typeface="Arial MT"/>
              </a:rPr>
              <a:t>Today's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spc="35" dirty="0">
                <a:latin typeface="Arial MT"/>
                <a:cs typeface="Arial MT"/>
              </a:rPr>
              <a:t>date</a:t>
            </a:r>
            <a:endParaRPr sz="4200">
              <a:latin typeface="Arial MT"/>
              <a:cs typeface="Arial MT"/>
            </a:endParaRPr>
          </a:p>
          <a:p>
            <a:pPr marL="114935" marR="7658100" indent="-102870">
              <a:lnSpc>
                <a:spcPts val="6040"/>
              </a:lnSpc>
              <a:spcBef>
                <a:spcPts val="345"/>
              </a:spcBef>
            </a:pPr>
            <a:r>
              <a:rPr sz="4200" spc="-40" dirty="0">
                <a:latin typeface="Arial MT"/>
                <a:cs typeface="Arial MT"/>
              </a:rPr>
              <a:t>Time </a:t>
            </a:r>
            <a:r>
              <a:rPr sz="4200" spc="45" dirty="0">
                <a:latin typeface="Arial MT"/>
                <a:cs typeface="Arial MT"/>
              </a:rPr>
              <a:t>right </a:t>
            </a:r>
            <a:r>
              <a:rPr sz="4200" spc="70" dirty="0">
                <a:latin typeface="Arial MT"/>
                <a:cs typeface="Arial MT"/>
              </a:rPr>
              <a:t>now </a:t>
            </a:r>
            <a:r>
              <a:rPr sz="4200" spc="75" dirty="0">
                <a:latin typeface="Arial MT"/>
                <a:cs typeface="Arial MT"/>
              </a:rPr>
              <a:t> </a:t>
            </a:r>
            <a:r>
              <a:rPr sz="4200" spc="10" dirty="0">
                <a:latin typeface="Arial MT"/>
                <a:cs typeface="Arial MT"/>
              </a:rPr>
              <a:t>Current</a:t>
            </a:r>
            <a:r>
              <a:rPr sz="4200" spc="-25" dirty="0">
                <a:latin typeface="Arial MT"/>
                <a:cs typeface="Arial MT"/>
              </a:rPr>
              <a:t> </a:t>
            </a:r>
            <a:r>
              <a:rPr sz="4200" spc="-20" dirty="0">
                <a:latin typeface="Arial MT"/>
                <a:cs typeface="Arial MT"/>
              </a:rPr>
              <a:t>Date</a:t>
            </a:r>
            <a:r>
              <a:rPr sz="4200" spc="-30" dirty="0">
                <a:latin typeface="Arial MT"/>
                <a:cs typeface="Arial MT"/>
              </a:rPr>
              <a:t> </a:t>
            </a:r>
            <a:r>
              <a:rPr sz="4200" spc="-155" dirty="0">
                <a:latin typeface="Arial MT"/>
                <a:cs typeface="Arial MT"/>
              </a:rPr>
              <a:t>&amp;</a:t>
            </a:r>
            <a:r>
              <a:rPr sz="4200" spc="-30" dirty="0">
                <a:latin typeface="Arial MT"/>
                <a:cs typeface="Arial MT"/>
              </a:rPr>
              <a:t> </a:t>
            </a:r>
            <a:r>
              <a:rPr sz="4200" spc="-40" dirty="0">
                <a:latin typeface="Arial MT"/>
                <a:cs typeface="Arial MT"/>
              </a:rPr>
              <a:t>Time</a:t>
            </a:r>
            <a:endParaRPr sz="4200">
              <a:latin typeface="Arial MT"/>
              <a:cs typeface="Arial MT"/>
            </a:endParaRPr>
          </a:p>
          <a:p>
            <a:pPr marL="160020">
              <a:lnSpc>
                <a:spcPct val="100000"/>
              </a:lnSpc>
              <a:spcBef>
                <a:spcPts val="600"/>
              </a:spcBef>
            </a:pPr>
            <a:r>
              <a:rPr sz="4200" spc="-10" dirty="0">
                <a:latin typeface="Arial MT"/>
                <a:cs typeface="Arial MT"/>
              </a:rPr>
              <a:t>Returns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-80" dirty="0">
                <a:latin typeface="Arial MT"/>
                <a:cs typeface="Arial MT"/>
              </a:rPr>
              <a:t>a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spc="55" dirty="0">
                <a:latin typeface="Arial MT"/>
                <a:cs typeface="Arial MT"/>
              </a:rPr>
              <a:t>part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75" dirty="0">
                <a:latin typeface="Arial MT"/>
                <a:cs typeface="Arial MT"/>
              </a:rPr>
              <a:t>of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-80" dirty="0">
                <a:latin typeface="Arial MT"/>
                <a:cs typeface="Arial MT"/>
              </a:rPr>
              <a:t>a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spc="35" dirty="0">
                <a:latin typeface="Arial MT"/>
                <a:cs typeface="Arial MT"/>
              </a:rPr>
              <a:t>date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-45" dirty="0">
                <a:latin typeface="Arial MT"/>
                <a:cs typeface="Arial MT"/>
              </a:rPr>
              <a:t>as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dirty="0">
                <a:latin typeface="Arial MT"/>
                <a:cs typeface="Arial MT"/>
              </a:rPr>
              <a:t>interval</a:t>
            </a:r>
            <a:endParaRPr sz="4200">
              <a:latin typeface="Arial MT"/>
              <a:cs typeface="Arial MT"/>
            </a:endParaRPr>
          </a:p>
          <a:p>
            <a:pPr marL="160020">
              <a:lnSpc>
                <a:spcPct val="100000"/>
              </a:lnSpc>
              <a:spcBef>
                <a:spcPts val="975"/>
              </a:spcBef>
            </a:pPr>
            <a:r>
              <a:rPr sz="4200" spc="-10" dirty="0">
                <a:latin typeface="Arial MT"/>
                <a:cs typeface="Arial MT"/>
              </a:rPr>
              <a:t>Returns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55" dirty="0">
                <a:latin typeface="Arial MT"/>
                <a:cs typeface="Arial MT"/>
              </a:rPr>
              <a:t>part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75" dirty="0">
                <a:latin typeface="Arial MT"/>
                <a:cs typeface="Arial MT"/>
              </a:rPr>
              <a:t>of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spc="-80" dirty="0">
                <a:latin typeface="Arial MT"/>
                <a:cs typeface="Arial MT"/>
              </a:rPr>
              <a:t>a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spc="35" dirty="0">
                <a:latin typeface="Arial MT"/>
                <a:cs typeface="Arial MT"/>
              </a:rPr>
              <a:t>date</a:t>
            </a:r>
            <a:r>
              <a:rPr sz="4200" spc="-10" dirty="0">
                <a:latin typeface="Arial MT"/>
                <a:cs typeface="Arial MT"/>
              </a:rPr>
              <a:t> </a:t>
            </a:r>
            <a:r>
              <a:rPr sz="4200" spc="-45" dirty="0">
                <a:latin typeface="Arial MT"/>
                <a:cs typeface="Arial MT"/>
              </a:rPr>
              <a:t>as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dirty="0">
                <a:latin typeface="Arial MT"/>
                <a:cs typeface="Arial MT"/>
              </a:rPr>
              <a:t>interval</a:t>
            </a:r>
            <a:endParaRPr sz="4200">
              <a:latin typeface="Arial MT"/>
              <a:cs typeface="Arial MT"/>
            </a:endParaRPr>
          </a:p>
          <a:p>
            <a:pPr marL="160020" marR="1440180">
              <a:lnSpc>
                <a:spcPct val="117800"/>
              </a:lnSpc>
              <a:spcBef>
                <a:spcPts val="80"/>
              </a:spcBef>
            </a:pPr>
            <a:r>
              <a:rPr sz="4200" spc="-10" dirty="0">
                <a:latin typeface="Arial MT"/>
                <a:cs typeface="Arial MT"/>
              </a:rPr>
              <a:t>Returns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55" dirty="0">
                <a:latin typeface="Arial MT"/>
                <a:cs typeface="Arial MT"/>
              </a:rPr>
              <a:t>part</a:t>
            </a:r>
            <a:r>
              <a:rPr sz="4200" dirty="0">
                <a:latin typeface="Arial MT"/>
                <a:cs typeface="Arial MT"/>
              </a:rPr>
              <a:t> </a:t>
            </a:r>
            <a:r>
              <a:rPr sz="4200" spc="75" dirty="0">
                <a:latin typeface="Arial MT"/>
                <a:cs typeface="Arial MT"/>
              </a:rPr>
              <a:t>of</a:t>
            </a:r>
            <a:r>
              <a:rPr sz="4200" dirty="0">
                <a:latin typeface="Arial MT"/>
                <a:cs typeface="Arial MT"/>
              </a:rPr>
              <a:t> </a:t>
            </a:r>
            <a:r>
              <a:rPr sz="4200" spc="-80" dirty="0">
                <a:latin typeface="Arial MT"/>
                <a:cs typeface="Arial MT"/>
              </a:rPr>
              <a:t>a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35" dirty="0">
                <a:latin typeface="Arial MT"/>
                <a:cs typeface="Arial MT"/>
              </a:rPr>
              <a:t>date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50" dirty="0">
                <a:latin typeface="Arial MT"/>
                <a:cs typeface="Arial MT"/>
              </a:rPr>
              <a:t>truncated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120" dirty="0">
                <a:latin typeface="Arial MT"/>
                <a:cs typeface="Arial MT"/>
              </a:rPr>
              <a:t>to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-80" dirty="0">
                <a:latin typeface="Arial MT"/>
                <a:cs typeface="Arial MT"/>
              </a:rPr>
              <a:t>a</a:t>
            </a:r>
            <a:r>
              <a:rPr sz="4200" spc="-5" dirty="0">
                <a:latin typeface="Arial MT"/>
                <a:cs typeface="Arial MT"/>
              </a:rPr>
              <a:t> </a:t>
            </a:r>
            <a:r>
              <a:rPr sz="4200" spc="30" dirty="0">
                <a:latin typeface="Arial MT"/>
                <a:cs typeface="Arial MT"/>
              </a:rPr>
              <a:t>precision </a:t>
            </a:r>
            <a:r>
              <a:rPr sz="4200" spc="-1150" dirty="0">
                <a:latin typeface="Arial MT"/>
                <a:cs typeface="Arial MT"/>
              </a:rPr>
              <a:t> </a:t>
            </a:r>
            <a:r>
              <a:rPr sz="4200" spc="-40" dirty="0">
                <a:latin typeface="Arial MT"/>
                <a:cs typeface="Arial MT"/>
              </a:rPr>
              <a:t>Time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45" dirty="0">
                <a:latin typeface="Arial MT"/>
                <a:cs typeface="Arial MT"/>
              </a:rPr>
              <a:t>right</a:t>
            </a:r>
            <a:r>
              <a:rPr sz="4200" dirty="0">
                <a:latin typeface="Arial MT"/>
                <a:cs typeface="Arial MT"/>
              </a:rPr>
              <a:t> </a:t>
            </a:r>
            <a:r>
              <a:rPr sz="4200" spc="70" dirty="0">
                <a:latin typeface="Arial MT"/>
                <a:cs typeface="Arial MT"/>
              </a:rPr>
              <a:t>now</a:t>
            </a:r>
            <a:endParaRPr sz="4200">
              <a:latin typeface="Arial MT"/>
              <a:cs typeface="Arial MT"/>
            </a:endParaRPr>
          </a:p>
          <a:p>
            <a:pPr marL="160020" marR="4662805">
              <a:lnSpc>
                <a:spcPts val="6020"/>
              </a:lnSpc>
              <a:spcBef>
                <a:spcPts val="160"/>
              </a:spcBef>
            </a:pPr>
            <a:r>
              <a:rPr sz="4200" spc="20" dirty="0">
                <a:latin typeface="Arial MT"/>
                <a:cs typeface="Arial MT"/>
              </a:rPr>
              <a:t>Converts </a:t>
            </a:r>
            <a:r>
              <a:rPr sz="4200" spc="-80" dirty="0">
                <a:latin typeface="Arial MT"/>
                <a:cs typeface="Arial MT"/>
              </a:rPr>
              <a:t>a </a:t>
            </a:r>
            <a:r>
              <a:rPr sz="4200" spc="40" dirty="0">
                <a:latin typeface="Arial MT"/>
                <a:cs typeface="Arial MT"/>
              </a:rPr>
              <a:t>string </a:t>
            </a:r>
            <a:r>
              <a:rPr sz="4200" spc="120" dirty="0">
                <a:latin typeface="Arial MT"/>
                <a:cs typeface="Arial MT"/>
              </a:rPr>
              <a:t>to </a:t>
            </a:r>
            <a:r>
              <a:rPr sz="4200" spc="-80" dirty="0">
                <a:latin typeface="Arial MT"/>
                <a:cs typeface="Arial MT"/>
              </a:rPr>
              <a:t>a </a:t>
            </a:r>
            <a:r>
              <a:rPr sz="4200" spc="35" dirty="0">
                <a:latin typeface="Arial MT"/>
                <a:cs typeface="Arial MT"/>
              </a:rPr>
              <a:t>date </a:t>
            </a:r>
            <a:r>
              <a:rPr sz="4200" spc="40" dirty="0">
                <a:latin typeface="Arial MT"/>
                <a:cs typeface="Arial MT"/>
              </a:rPr>
              <a:t> </a:t>
            </a:r>
            <a:r>
              <a:rPr sz="4200" spc="20" dirty="0">
                <a:latin typeface="Arial MT"/>
                <a:cs typeface="Arial MT"/>
              </a:rPr>
              <a:t>Converts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-80" dirty="0">
                <a:latin typeface="Arial MT"/>
                <a:cs typeface="Arial MT"/>
              </a:rPr>
              <a:t>a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40" dirty="0">
                <a:latin typeface="Arial MT"/>
                <a:cs typeface="Arial MT"/>
              </a:rPr>
              <a:t>string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120" dirty="0">
                <a:latin typeface="Arial MT"/>
                <a:cs typeface="Arial MT"/>
              </a:rPr>
              <a:t>to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-80" dirty="0">
                <a:latin typeface="Arial MT"/>
                <a:cs typeface="Arial MT"/>
              </a:rPr>
              <a:t>a</a:t>
            </a:r>
            <a:r>
              <a:rPr sz="4200" spc="-15" dirty="0">
                <a:latin typeface="Arial MT"/>
                <a:cs typeface="Arial MT"/>
              </a:rPr>
              <a:t> </a:t>
            </a:r>
            <a:r>
              <a:rPr sz="4200" spc="50" dirty="0">
                <a:latin typeface="Arial MT"/>
                <a:cs typeface="Arial MT"/>
              </a:rPr>
              <a:t>timestamp</a:t>
            </a:r>
            <a:endParaRPr sz="4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739138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160" dirty="0"/>
              <a:t>Basic</a:t>
            </a:r>
            <a:r>
              <a:rPr sz="9450" spc="-50" dirty="0"/>
              <a:t>s</a:t>
            </a:r>
            <a:r>
              <a:rPr sz="9450" spc="-20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-170" dirty="0"/>
              <a:t>D</a:t>
            </a:r>
            <a:r>
              <a:rPr sz="9450" spc="-180" dirty="0"/>
              <a:t>A</a:t>
            </a:r>
            <a:r>
              <a:rPr sz="9450" spc="-95" dirty="0"/>
              <a:t>T</a:t>
            </a:r>
            <a:r>
              <a:rPr sz="9450" spc="-275" dirty="0"/>
              <a:t>E</a:t>
            </a:r>
            <a:r>
              <a:rPr sz="9450" spc="-150" dirty="0"/>
              <a:t>S</a:t>
            </a:r>
            <a:r>
              <a:rPr sz="9450" spc="-195" dirty="0"/>
              <a:t> </a:t>
            </a:r>
            <a:r>
              <a:rPr sz="9450" spc="-25" dirty="0"/>
              <a:t>exam</a:t>
            </a:r>
            <a:r>
              <a:rPr sz="9450" spc="-35" dirty="0"/>
              <a:t>p</a:t>
            </a:r>
            <a:r>
              <a:rPr sz="9450" spc="-295" dirty="0"/>
              <a:t>l</a:t>
            </a:r>
            <a:r>
              <a:rPr sz="9450" spc="-95" dirty="0"/>
              <a:t>es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414853" y="2320213"/>
            <a:ext cx="16863060" cy="5283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15669" marR="1261745" indent="-903605">
              <a:lnSpc>
                <a:spcPct val="1519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age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(current_date,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HireDate)::text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"alanparadise/nw"."employees";</a:t>
            </a:r>
            <a:endParaRPr sz="3300">
              <a:latin typeface="Courier New"/>
              <a:cs typeface="Courier New"/>
            </a:endParaRPr>
          </a:p>
          <a:p>
            <a:pPr marL="865505" marR="5080" indent="-853440">
              <a:lnSpc>
                <a:spcPts val="6020"/>
              </a:lnSpc>
              <a:spcBef>
                <a:spcPts val="30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EmployeeID,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extract(year</a:t>
            </a:r>
            <a:r>
              <a:rPr sz="3300" spc="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2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hiredate)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"alanparadise/nw"."employees";</a:t>
            </a:r>
            <a:endParaRPr sz="33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27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2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EmployeeID,</a:t>
            </a:r>
            <a:r>
              <a:rPr sz="3300" spc="2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2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Firstname,</a:t>
            </a:r>
            <a:r>
              <a:rPr sz="3300" spc="3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date_part('year',</a:t>
            </a:r>
            <a:r>
              <a:rPr sz="3300" spc="3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hiredate)</a:t>
            </a:r>
            <a:endParaRPr sz="3300">
              <a:latin typeface="Courier New"/>
              <a:cs typeface="Courier New"/>
            </a:endParaRPr>
          </a:p>
          <a:p>
            <a:pPr marL="12700" marR="7193280" indent="852805">
              <a:lnSpc>
                <a:spcPct val="145900"/>
              </a:lnSpc>
              <a:spcBef>
                <a:spcPts val="240"/>
              </a:spcBef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"alanparadise/nw"."employees";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to_date('20201231',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'YYYYMMDD')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17506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229" dirty="0"/>
              <a:t>Nulls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5101" y="2580728"/>
            <a:ext cx="15798800" cy="43605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4470400" algn="l"/>
              </a:tabLst>
            </a:pPr>
            <a:r>
              <a:rPr sz="4950" spc="-5" dirty="0">
                <a:latin typeface="Arial MT"/>
                <a:cs typeface="Arial MT"/>
              </a:rPr>
              <a:t>NULL </a:t>
            </a:r>
            <a:r>
              <a:rPr sz="4950" spc="-280" dirty="0">
                <a:latin typeface="Arial MT"/>
                <a:cs typeface="Arial MT"/>
              </a:rPr>
              <a:t>–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cell	</a:t>
            </a:r>
            <a:r>
              <a:rPr sz="4950" spc="10" dirty="0">
                <a:latin typeface="Arial MT"/>
                <a:cs typeface="Arial MT"/>
              </a:rPr>
              <a:t>(column/row)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has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NO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135" dirty="0">
                <a:latin typeface="Arial MT"/>
                <a:cs typeface="Arial MT"/>
              </a:rPr>
              <a:t>VALUE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6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4950" spc="-95" dirty="0">
                <a:latin typeface="Arial MT"/>
                <a:cs typeface="Arial MT"/>
              </a:rPr>
              <a:t>NOT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blanks,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95" dirty="0">
                <a:latin typeface="Arial MT"/>
                <a:cs typeface="Arial MT"/>
              </a:rPr>
              <a:t>NOT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5" dirty="0">
                <a:latin typeface="Arial MT"/>
                <a:cs typeface="Arial MT"/>
              </a:rPr>
              <a:t>zeros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75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tabLst>
                <a:tab pos="9324975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presence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NULL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cell	</a:t>
            </a:r>
            <a:r>
              <a:rPr sz="4950" spc="-5" dirty="0">
                <a:latin typeface="Arial MT"/>
                <a:cs typeface="Arial MT"/>
              </a:rPr>
              <a:t>may</a:t>
            </a:r>
            <a:r>
              <a:rPr sz="4950" spc="-4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affect</a:t>
            </a:r>
            <a:r>
              <a:rPr sz="4950" spc="-4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calculations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17506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229" dirty="0"/>
              <a:t>Nulls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5101" y="2509526"/>
            <a:ext cx="15458440" cy="71247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600" spc="5" dirty="0">
                <a:latin typeface="Arial MT"/>
                <a:cs typeface="Arial MT"/>
              </a:rPr>
              <a:t>NULL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-250" dirty="0">
                <a:latin typeface="Arial MT"/>
                <a:cs typeface="Arial MT"/>
              </a:rPr>
              <a:t>–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30" dirty="0">
                <a:latin typeface="Arial MT"/>
                <a:cs typeface="Arial MT"/>
              </a:rPr>
              <a:t>the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25" dirty="0">
                <a:latin typeface="Arial MT"/>
                <a:cs typeface="Arial MT"/>
              </a:rPr>
              <a:t>cell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15" dirty="0">
                <a:latin typeface="Arial MT"/>
                <a:cs typeface="Arial MT"/>
              </a:rPr>
              <a:t>(column/row)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-25" dirty="0">
                <a:latin typeface="Arial MT"/>
                <a:cs typeface="Arial MT"/>
              </a:rPr>
              <a:t>has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-35" dirty="0">
                <a:latin typeface="Arial MT"/>
                <a:cs typeface="Arial MT"/>
              </a:rPr>
              <a:t>NO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-114" dirty="0">
                <a:latin typeface="Arial MT"/>
                <a:cs typeface="Arial MT"/>
              </a:rPr>
              <a:t>VALUE</a:t>
            </a:r>
            <a:endParaRPr sz="4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550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buChar char="•"/>
              <a:tabLst>
                <a:tab pos="718820" algn="l"/>
                <a:tab pos="720090" algn="l"/>
              </a:tabLst>
            </a:pPr>
            <a:r>
              <a:rPr sz="4600" spc="-80" dirty="0">
                <a:latin typeface="Arial MT"/>
                <a:cs typeface="Arial MT"/>
              </a:rPr>
              <a:t>NOT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30" dirty="0">
                <a:latin typeface="Arial MT"/>
                <a:cs typeface="Arial MT"/>
              </a:rPr>
              <a:t>blanks,</a:t>
            </a:r>
            <a:r>
              <a:rPr sz="4600" spc="-5" dirty="0">
                <a:latin typeface="Arial MT"/>
                <a:cs typeface="Arial MT"/>
              </a:rPr>
              <a:t> </a:t>
            </a:r>
            <a:r>
              <a:rPr sz="4600" spc="-80" dirty="0">
                <a:latin typeface="Arial MT"/>
                <a:cs typeface="Arial MT"/>
              </a:rPr>
              <a:t>NOT</a:t>
            </a:r>
            <a:r>
              <a:rPr sz="4600" spc="-15" dirty="0">
                <a:latin typeface="Arial MT"/>
                <a:cs typeface="Arial MT"/>
              </a:rPr>
              <a:t> zeros</a:t>
            </a:r>
            <a:endParaRPr sz="4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Arial MT"/>
              <a:buChar char="•"/>
            </a:pPr>
            <a:endParaRPr sz="635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buChar char="•"/>
              <a:tabLst>
                <a:tab pos="718820" algn="l"/>
                <a:tab pos="720090" algn="l"/>
              </a:tabLst>
            </a:pPr>
            <a:r>
              <a:rPr sz="4600" spc="-80" dirty="0">
                <a:latin typeface="Arial MT"/>
                <a:cs typeface="Arial MT"/>
              </a:rPr>
              <a:t>The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15" dirty="0">
                <a:latin typeface="Arial MT"/>
                <a:cs typeface="Arial MT"/>
              </a:rPr>
              <a:t>presence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85" dirty="0">
                <a:latin typeface="Arial MT"/>
                <a:cs typeface="Arial MT"/>
              </a:rPr>
              <a:t>of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-80" dirty="0">
                <a:latin typeface="Arial MT"/>
                <a:cs typeface="Arial MT"/>
              </a:rPr>
              <a:t>a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NULL</a:t>
            </a:r>
            <a:r>
              <a:rPr sz="4600" dirty="0">
                <a:latin typeface="Arial MT"/>
                <a:cs typeface="Arial MT"/>
              </a:rPr>
              <a:t> in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-80" dirty="0">
                <a:latin typeface="Arial MT"/>
                <a:cs typeface="Arial MT"/>
              </a:rPr>
              <a:t>a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25" dirty="0">
                <a:latin typeface="Arial MT"/>
                <a:cs typeface="Arial MT"/>
              </a:rPr>
              <a:t>cell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may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60" dirty="0">
                <a:latin typeface="Arial MT"/>
                <a:cs typeface="Arial MT"/>
              </a:rPr>
              <a:t>affect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35" dirty="0">
                <a:latin typeface="Arial MT"/>
                <a:cs typeface="Arial MT"/>
              </a:rPr>
              <a:t>calculations</a:t>
            </a:r>
            <a:endParaRPr sz="4600">
              <a:latin typeface="Arial MT"/>
              <a:cs typeface="Arial MT"/>
            </a:endParaRPr>
          </a:p>
          <a:p>
            <a:pPr marL="1619885" lvl="1" indent="-707390">
              <a:lnSpc>
                <a:spcPct val="100000"/>
              </a:lnSpc>
              <a:spcBef>
                <a:spcPts val="910"/>
              </a:spcBef>
              <a:buChar char="•"/>
              <a:tabLst>
                <a:tab pos="1619885" algn="l"/>
                <a:tab pos="1620520" algn="l"/>
              </a:tabLst>
            </a:pPr>
            <a:r>
              <a:rPr sz="4600" spc="-80" dirty="0">
                <a:latin typeface="Arial MT"/>
                <a:cs typeface="Arial MT"/>
              </a:rPr>
              <a:t>A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25" dirty="0">
                <a:latin typeface="Arial MT"/>
                <a:cs typeface="Arial MT"/>
              </a:rPr>
              <a:t>cell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85" dirty="0">
                <a:latin typeface="Arial MT"/>
                <a:cs typeface="Arial MT"/>
              </a:rPr>
              <a:t>with</a:t>
            </a:r>
            <a:r>
              <a:rPr sz="4600" spc="5" dirty="0">
                <a:latin typeface="Arial MT"/>
                <a:cs typeface="Arial MT"/>
              </a:rPr>
              <a:t> NULL </a:t>
            </a:r>
            <a:r>
              <a:rPr sz="4600" spc="40" dirty="0">
                <a:latin typeface="Arial MT"/>
                <a:cs typeface="Arial MT"/>
              </a:rPr>
              <a:t>will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-80" dirty="0">
                <a:latin typeface="Arial MT"/>
                <a:cs typeface="Arial MT"/>
              </a:rPr>
              <a:t>NOT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60" dirty="0">
                <a:latin typeface="Arial MT"/>
                <a:cs typeface="Arial MT"/>
              </a:rPr>
              <a:t>affect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-40" dirty="0">
                <a:latin typeface="Arial MT"/>
                <a:cs typeface="Arial MT"/>
              </a:rPr>
              <a:t>an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-35" dirty="0">
                <a:latin typeface="Arial MT"/>
                <a:cs typeface="Arial MT"/>
              </a:rPr>
              <a:t>average</a:t>
            </a:r>
            <a:endParaRPr sz="4600">
              <a:latin typeface="Arial MT"/>
              <a:cs typeface="Arial MT"/>
            </a:endParaRPr>
          </a:p>
          <a:p>
            <a:pPr marL="1619885" lvl="1" indent="-707390">
              <a:lnSpc>
                <a:spcPct val="100000"/>
              </a:lnSpc>
              <a:spcBef>
                <a:spcPts val="910"/>
              </a:spcBef>
              <a:buChar char="•"/>
              <a:tabLst>
                <a:tab pos="1619885" algn="l"/>
                <a:tab pos="1620520" algn="l"/>
              </a:tabLst>
            </a:pPr>
            <a:r>
              <a:rPr sz="4600" spc="-80" dirty="0">
                <a:latin typeface="Arial MT"/>
                <a:cs typeface="Arial MT"/>
              </a:rPr>
              <a:t>A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25" dirty="0">
                <a:latin typeface="Arial MT"/>
                <a:cs typeface="Arial MT"/>
              </a:rPr>
              <a:t>cell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85" dirty="0">
                <a:latin typeface="Arial MT"/>
                <a:cs typeface="Arial MT"/>
              </a:rPr>
              <a:t>with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-15" dirty="0">
                <a:latin typeface="Arial MT"/>
                <a:cs typeface="Arial MT"/>
              </a:rPr>
              <a:t>zeros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-40" dirty="0">
                <a:latin typeface="Arial MT"/>
                <a:cs typeface="Arial MT"/>
              </a:rPr>
              <a:t>WILL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60" dirty="0">
                <a:latin typeface="Arial MT"/>
                <a:cs typeface="Arial MT"/>
              </a:rPr>
              <a:t>affect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-40" dirty="0">
                <a:latin typeface="Arial MT"/>
                <a:cs typeface="Arial MT"/>
              </a:rPr>
              <a:t>an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-35" dirty="0">
                <a:latin typeface="Arial MT"/>
                <a:cs typeface="Arial MT"/>
              </a:rPr>
              <a:t>average</a:t>
            </a:r>
            <a:endParaRPr sz="4600">
              <a:latin typeface="Arial MT"/>
              <a:cs typeface="Arial MT"/>
            </a:endParaRPr>
          </a:p>
          <a:p>
            <a:pPr lvl="1">
              <a:lnSpc>
                <a:spcPct val="100000"/>
              </a:lnSpc>
              <a:buFont typeface="Arial MT"/>
              <a:buChar char="•"/>
            </a:pPr>
            <a:endParaRPr sz="6300">
              <a:latin typeface="Arial MT"/>
              <a:cs typeface="Arial MT"/>
            </a:endParaRPr>
          </a:p>
          <a:p>
            <a:pPr marL="719455" indent="-707390">
              <a:lnSpc>
                <a:spcPct val="100000"/>
              </a:lnSpc>
              <a:buChar char="•"/>
              <a:tabLst>
                <a:tab pos="718820" algn="l"/>
                <a:tab pos="720090" algn="l"/>
              </a:tabLst>
            </a:pPr>
            <a:r>
              <a:rPr sz="4600" spc="-25" dirty="0">
                <a:latin typeface="Arial MT"/>
                <a:cs typeface="Arial MT"/>
              </a:rPr>
              <a:t>Can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40" dirty="0">
                <a:latin typeface="Arial MT"/>
                <a:cs typeface="Arial MT"/>
              </a:rPr>
              <a:t>constrain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-80" dirty="0">
                <a:latin typeface="Arial MT"/>
                <a:cs typeface="Arial MT"/>
              </a:rPr>
              <a:t>a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60" dirty="0">
                <a:latin typeface="Arial MT"/>
                <a:cs typeface="Arial MT"/>
              </a:rPr>
              <a:t>column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85" dirty="0">
                <a:latin typeface="Arial MT"/>
                <a:cs typeface="Arial MT"/>
              </a:rPr>
              <a:t>with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-80" dirty="0">
                <a:latin typeface="Arial MT"/>
                <a:cs typeface="Arial MT"/>
              </a:rPr>
              <a:t>NOT</a:t>
            </a:r>
            <a:r>
              <a:rPr sz="4600" spc="5" dirty="0">
                <a:latin typeface="Arial MT"/>
                <a:cs typeface="Arial MT"/>
              </a:rPr>
              <a:t> NULL </a:t>
            </a:r>
            <a:r>
              <a:rPr sz="4600" spc="45" dirty="0">
                <a:latin typeface="Arial MT"/>
                <a:cs typeface="Arial MT"/>
              </a:rPr>
              <a:t>at</a:t>
            </a:r>
            <a:r>
              <a:rPr sz="4600" dirty="0">
                <a:latin typeface="Arial MT"/>
                <a:cs typeface="Arial MT"/>
              </a:rPr>
              <a:t> </a:t>
            </a:r>
            <a:r>
              <a:rPr sz="4600" spc="35" dirty="0">
                <a:latin typeface="Arial MT"/>
                <a:cs typeface="Arial MT"/>
              </a:rPr>
              <a:t>creation</a:t>
            </a:r>
            <a:endParaRPr sz="4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17506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229" dirty="0"/>
              <a:t>Nulls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2409424"/>
            <a:ext cx="10043795" cy="6946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23110" marR="5080" indent="-2010410">
              <a:lnSpc>
                <a:spcPct val="123800"/>
              </a:lnSpc>
              <a:spcBef>
                <a:spcPts val="100"/>
              </a:spcBef>
            </a:pPr>
            <a:r>
              <a:rPr sz="3050" dirty="0">
                <a:latin typeface="Courier New"/>
                <a:cs typeface="Courier New"/>
              </a:rPr>
              <a:t>select productid, productname, discontinued </a:t>
            </a:r>
            <a:r>
              <a:rPr sz="3050" spc="-182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FROM "alanparadise/nw"."products" </a:t>
            </a:r>
            <a:r>
              <a:rPr sz="3050" spc="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where</a:t>
            </a:r>
            <a:r>
              <a:rPr sz="3050" spc="-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discontinued</a:t>
            </a:r>
            <a:r>
              <a:rPr sz="3050" spc="-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= '0';</a:t>
            </a:r>
            <a:endParaRPr sz="3050">
              <a:latin typeface="Courier New"/>
              <a:cs typeface="Courier New"/>
            </a:endParaRPr>
          </a:p>
          <a:p>
            <a:pPr marL="2023110" marR="1868805" indent="-2010410">
              <a:lnSpc>
                <a:spcPct val="123800"/>
              </a:lnSpc>
            </a:pPr>
            <a:r>
              <a:rPr sz="3050" dirty="0">
                <a:latin typeface="Courier New"/>
                <a:cs typeface="Courier New"/>
              </a:rPr>
              <a:t>update "alanparadise/nw"."products" </a:t>
            </a:r>
            <a:r>
              <a:rPr sz="3050" spc="-182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set discontinued = NULL </a:t>
            </a:r>
            <a:r>
              <a:rPr sz="3050" spc="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where</a:t>
            </a:r>
            <a:r>
              <a:rPr sz="3050" spc="-2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discontinued</a:t>
            </a:r>
            <a:r>
              <a:rPr sz="3050" spc="-1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=</a:t>
            </a:r>
            <a:r>
              <a:rPr sz="3050" spc="-1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'0';</a:t>
            </a:r>
            <a:endParaRPr sz="3050">
              <a:latin typeface="Courier New"/>
              <a:cs typeface="Courier New"/>
            </a:endParaRPr>
          </a:p>
          <a:p>
            <a:pPr marL="2023110" marR="5080" indent="-2010410">
              <a:lnSpc>
                <a:spcPct val="123800"/>
              </a:lnSpc>
              <a:spcBef>
                <a:spcPts val="20"/>
              </a:spcBef>
            </a:pPr>
            <a:r>
              <a:rPr sz="3050" dirty="0">
                <a:latin typeface="Courier New"/>
                <a:cs typeface="Courier New"/>
              </a:rPr>
              <a:t>select productid, productname, discontinued </a:t>
            </a:r>
            <a:r>
              <a:rPr sz="3050" spc="-182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from "alanparadise/nw"."products" </a:t>
            </a:r>
            <a:r>
              <a:rPr sz="3050" spc="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where</a:t>
            </a:r>
            <a:r>
              <a:rPr sz="3050" spc="-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discontinued</a:t>
            </a:r>
            <a:r>
              <a:rPr sz="3050" spc="-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is</a:t>
            </a:r>
            <a:r>
              <a:rPr sz="3050" spc="-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NULL;</a:t>
            </a:r>
            <a:endParaRPr sz="3050">
              <a:latin typeface="Courier New"/>
              <a:cs typeface="Courier New"/>
            </a:endParaRPr>
          </a:p>
          <a:p>
            <a:pPr marL="2023110" marR="5080" indent="-2010410">
              <a:lnSpc>
                <a:spcPct val="123800"/>
              </a:lnSpc>
            </a:pPr>
            <a:r>
              <a:rPr sz="3050" dirty="0">
                <a:latin typeface="Courier New"/>
                <a:cs typeface="Courier New"/>
              </a:rPr>
              <a:t>select productid, productname, discontinued </a:t>
            </a:r>
            <a:r>
              <a:rPr sz="3050" spc="-182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from</a:t>
            </a:r>
            <a:r>
              <a:rPr sz="3050" spc="-4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"alanparadise/nw"."products"</a:t>
            </a:r>
            <a:endParaRPr sz="3050">
              <a:latin typeface="Courier New"/>
              <a:cs typeface="Courier New"/>
            </a:endParaRPr>
          </a:p>
          <a:p>
            <a:pPr marL="2023110">
              <a:lnSpc>
                <a:spcPct val="100000"/>
              </a:lnSpc>
              <a:spcBef>
                <a:spcPts val="969"/>
              </a:spcBef>
            </a:pPr>
            <a:r>
              <a:rPr sz="3050" dirty="0">
                <a:latin typeface="Courier New"/>
                <a:cs typeface="Courier New"/>
              </a:rPr>
              <a:t>where</a:t>
            </a:r>
            <a:r>
              <a:rPr sz="3050" spc="-2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discontinued</a:t>
            </a:r>
            <a:r>
              <a:rPr sz="3050" spc="-1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is</a:t>
            </a:r>
            <a:r>
              <a:rPr sz="3050" spc="-20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NOT</a:t>
            </a:r>
            <a:r>
              <a:rPr sz="3050" spc="-15" dirty="0">
                <a:latin typeface="Courier New"/>
                <a:cs typeface="Courier New"/>
              </a:rPr>
              <a:t> </a:t>
            </a:r>
            <a:r>
              <a:rPr sz="3050" dirty="0">
                <a:latin typeface="Courier New"/>
                <a:cs typeface="Courier New"/>
              </a:rPr>
              <a:t>NULL;</a:t>
            </a:r>
            <a:endParaRPr sz="30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315720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110" dirty="0"/>
              <a:t>La</a:t>
            </a:r>
            <a:r>
              <a:rPr dirty="0"/>
              <a:t>b</a:t>
            </a:r>
            <a:r>
              <a:rPr spc="-195" dirty="0"/>
              <a:t> </a:t>
            </a:r>
            <a:r>
              <a:rPr dirty="0"/>
              <a:t>#</a:t>
            </a:r>
            <a:r>
              <a:rPr spc="-204" dirty="0"/>
              <a:t> </a:t>
            </a:r>
            <a:r>
              <a:rPr dirty="0"/>
              <a:t>3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44520" y="3332119"/>
            <a:ext cx="14623415" cy="2641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0" dirty="0">
                <a:latin typeface="Arial MT"/>
                <a:cs typeface="Arial MT"/>
              </a:rPr>
              <a:t>This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concludes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Module</a:t>
            </a:r>
            <a:r>
              <a:rPr sz="4950" spc="-5" dirty="0">
                <a:latin typeface="Arial MT"/>
                <a:cs typeface="Arial MT"/>
              </a:rPr>
              <a:t> 2, Lesson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4,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"Dates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90" dirty="0">
                <a:latin typeface="Arial MT"/>
                <a:cs typeface="Arial MT"/>
              </a:rPr>
              <a:t>&amp;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Nulls"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75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tabLst>
                <a:tab pos="3246755" algn="l"/>
              </a:tabLst>
            </a:pPr>
            <a:r>
              <a:rPr sz="4950" spc="40" dirty="0">
                <a:latin typeface="Arial MT"/>
                <a:cs typeface="Arial MT"/>
              </a:rPr>
              <a:t>Next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step:	</a:t>
            </a:r>
            <a:r>
              <a:rPr sz="4950" spc="25" dirty="0">
                <a:latin typeface="Arial MT"/>
                <a:cs typeface="Arial MT"/>
              </a:rPr>
              <a:t>Follow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instructions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for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Lab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#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3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852676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160" dirty="0"/>
              <a:t>Basic</a:t>
            </a:r>
            <a:r>
              <a:rPr sz="9450" spc="-50" dirty="0"/>
              <a:t>s</a:t>
            </a:r>
            <a:r>
              <a:rPr sz="9450" spc="-20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-175" dirty="0"/>
              <a:t>T</a:t>
            </a:r>
            <a:r>
              <a:rPr sz="9450" spc="-165" dirty="0"/>
              <a:t>h</a:t>
            </a:r>
            <a:r>
              <a:rPr sz="9450" spc="185" dirty="0"/>
              <a:t>e</a:t>
            </a:r>
            <a:r>
              <a:rPr sz="9450" spc="-204" dirty="0"/>
              <a:t> </a:t>
            </a:r>
            <a:r>
              <a:rPr sz="9450" spc="20" dirty="0"/>
              <a:t>W</a:t>
            </a:r>
            <a:r>
              <a:rPr sz="9450" dirty="0"/>
              <a:t>H</a:t>
            </a:r>
            <a:r>
              <a:rPr sz="9450" spc="-215" dirty="0"/>
              <a:t>ER</a:t>
            </a:r>
            <a:r>
              <a:rPr sz="9450" spc="-100" dirty="0"/>
              <a:t>E</a:t>
            </a:r>
            <a:r>
              <a:rPr sz="9450" spc="-204" dirty="0"/>
              <a:t> </a:t>
            </a:r>
            <a:r>
              <a:rPr sz="9450" spc="-100" dirty="0"/>
              <a:t>cla</a:t>
            </a:r>
            <a:r>
              <a:rPr sz="9450" spc="-90" dirty="0"/>
              <a:t>u</a:t>
            </a:r>
            <a:r>
              <a:rPr sz="9450" spc="-100" dirty="0"/>
              <a:t>se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1570496" y="2909933"/>
            <a:ext cx="15074265" cy="621538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12700" marR="43815">
              <a:lnSpc>
                <a:spcPts val="5360"/>
              </a:lnSpc>
              <a:spcBef>
                <a:spcPts val="755"/>
              </a:spcBef>
            </a:pPr>
            <a:r>
              <a:rPr sz="4950" spc="-5" dirty="0">
                <a:latin typeface="Arial MT"/>
                <a:cs typeface="Arial MT"/>
              </a:rPr>
              <a:t>What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if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95" dirty="0">
                <a:latin typeface="Arial MT"/>
                <a:cs typeface="Arial MT"/>
              </a:rPr>
              <a:t>I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70" dirty="0">
                <a:latin typeface="Arial MT"/>
                <a:cs typeface="Arial MT"/>
              </a:rPr>
              <a:t>don't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want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40" dirty="0">
                <a:latin typeface="Arial MT"/>
                <a:cs typeface="Arial MT"/>
              </a:rPr>
              <a:t>ALL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rows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from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input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table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appear</a:t>
            </a:r>
            <a:r>
              <a:rPr sz="4950" spc="-5" dirty="0">
                <a:latin typeface="Arial MT"/>
                <a:cs typeface="Arial MT"/>
              </a:rPr>
              <a:t> in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answer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set?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600">
              <a:latin typeface="Arial MT"/>
              <a:cs typeface="Arial MT"/>
            </a:endParaRPr>
          </a:p>
          <a:p>
            <a:pPr marL="12700" marR="5080">
              <a:lnSpc>
                <a:spcPct val="89400"/>
              </a:lnSpc>
              <a:spcBef>
                <a:spcPts val="5"/>
              </a:spcBef>
              <a:tabLst>
                <a:tab pos="7973059" algn="l"/>
              </a:tabLst>
            </a:pPr>
            <a:r>
              <a:rPr sz="4950" spc="-100" dirty="0">
                <a:latin typeface="Arial MT"/>
                <a:cs typeface="Arial MT"/>
              </a:rPr>
              <a:t>We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use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70" dirty="0">
                <a:solidFill>
                  <a:srgbClr val="E22146"/>
                </a:solidFill>
                <a:latin typeface="Arial MT"/>
                <a:cs typeface="Arial MT"/>
              </a:rPr>
              <a:t>WHERE</a:t>
            </a:r>
            <a:r>
              <a:rPr sz="4950" spc="-10" dirty="0">
                <a:solidFill>
                  <a:srgbClr val="E22146"/>
                </a:solidFill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clause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50" dirty="0">
                <a:solidFill>
                  <a:srgbClr val="E22146"/>
                </a:solidFill>
                <a:latin typeface="Arial MT"/>
                <a:cs typeface="Arial MT"/>
              </a:rPr>
              <a:t>SELECT</a:t>
            </a:r>
            <a:r>
              <a:rPr sz="4950" dirty="0">
                <a:solidFill>
                  <a:srgbClr val="E22146"/>
                </a:solidFill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statement </a:t>
            </a:r>
            <a:r>
              <a:rPr sz="4950" spc="4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 </a:t>
            </a:r>
            <a:r>
              <a:rPr sz="4950" spc="10" dirty="0">
                <a:latin typeface="Arial MT"/>
                <a:cs typeface="Arial MT"/>
              </a:rPr>
              <a:t>define </a:t>
            </a:r>
            <a:r>
              <a:rPr sz="4950" spc="-100" dirty="0">
                <a:latin typeface="Arial MT"/>
                <a:cs typeface="Arial MT"/>
              </a:rPr>
              <a:t>a </a:t>
            </a:r>
            <a:r>
              <a:rPr sz="4950" spc="-80" dirty="0">
                <a:solidFill>
                  <a:srgbClr val="E22146"/>
                </a:solidFill>
                <a:latin typeface="Arial MT"/>
                <a:cs typeface="Arial MT"/>
              </a:rPr>
              <a:t>CONDITION </a:t>
            </a:r>
            <a:r>
              <a:rPr sz="4950" spc="65" dirty="0">
                <a:latin typeface="Arial MT"/>
                <a:cs typeface="Arial MT"/>
              </a:rPr>
              <a:t>that </a:t>
            </a:r>
            <a:r>
              <a:rPr sz="4950" spc="15" dirty="0">
                <a:latin typeface="Arial MT"/>
                <a:cs typeface="Arial MT"/>
              </a:rPr>
              <a:t>determines </a:t>
            </a:r>
            <a:r>
              <a:rPr sz="4950" spc="20" dirty="0">
                <a:latin typeface="Arial MT"/>
                <a:cs typeface="Arial MT"/>
              </a:rPr>
              <a:t>whether </a:t>
            </a:r>
            <a:r>
              <a:rPr sz="4950" spc="-100" dirty="0">
                <a:latin typeface="Arial MT"/>
                <a:cs typeface="Arial MT"/>
              </a:rPr>
              <a:t>a </a:t>
            </a:r>
            <a:r>
              <a:rPr sz="4950" spc="-9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row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from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input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table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will	</a:t>
            </a:r>
            <a:r>
              <a:rPr sz="4950" spc="10" dirty="0">
                <a:latin typeface="Arial MT"/>
                <a:cs typeface="Arial MT"/>
              </a:rPr>
              <a:t>appear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set.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4700">
              <a:latin typeface="Arial MT"/>
              <a:cs typeface="Arial MT"/>
            </a:endParaRPr>
          </a:p>
          <a:p>
            <a:pPr marL="12700" marR="1797685">
              <a:lnSpc>
                <a:spcPts val="5360"/>
              </a:lnSpc>
            </a:pPr>
            <a:r>
              <a:rPr sz="4950" spc="-5" dirty="0">
                <a:latin typeface="Arial MT"/>
                <a:cs typeface="Arial MT"/>
              </a:rPr>
              <a:t>If </a:t>
            </a:r>
            <a:r>
              <a:rPr sz="4950" spc="25" dirty="0">
                <a:latin typeface="Arial MT"/>
                <a:cs typeface="Arial MT"/>
              </a:rPr>
              <a:t>the </a:t>
            </a:r>
            <a:r>
              <a:rPr sz="4950" spc="75" dirty="0">
                <a:latin typeface="Arial MT"/>
                <a:cs typeface="Arial MT"/>
              </a:rPr>
              <a:t>condition </a:t>
            </a:r>
            <a:r>
              <a:rPr sz="4950" spc="-5" dirty="0">
                <a:latin typeface="Arial MT"/>
                <a:cs typeface="Arial MT"/>
              </a:rPr>
              <a:t>is </a:t>
            </a:r>
            <a:r>
              <a:rPr sz="4950" spc="-135" dirty="0">
                <a:solidFill>
                  <a:srgbClr val="E22146"/>
                </a:solidFill>
                <a:latin typeface="Arial MT"/>
                <a:cs typeface="Arial MT"/>
              </a:rPr>
              <a:t>TRUE</a:t>
            </a:r>
            <a:r>
              <a:rPr sz="4950" spc="-135" dirty="0">
                <a:latin typeface="Arial MT"/>
                <a:cs typeface="Arial MT"/>
              </a:rPr>
              <a:t>, </a:t>
            </a:r>
            <a:r>
              <a:rPr sz="4950" spc="25" dirty="0">
                <a:latin typeface="Arial MT"/>
                <a:cs typeface="Arial MT"/>
              </a:rPr>
              <a:t>the </a:t>
            </a:r>
            <a:r>
              <a:rPr sz="4950" spc="85" dirty="0">
                <a:latin typeface="Arial MT"/>
                <a:cs typeface="Arial MT"/>
              </a:rPr>
              <a:t>row </a:t>
            </a:r>
            <a:r>
              <a:rPr sz="4950" spc="5" dirty="0">
                <a:latin typeface="Arial MT"/>
                <a:cs typeface="Arial MT"/>
              </a:rPr>
              <a:t>appears </a:t>
            </a:r>
            <a:r>
              <a:rPr sz="4950" spc="-5" dirty="0">
                <a:latin typeface="Arial MT"/>
                <a:cs typeface="Arial MT"/>
              </a:rPr>
              <a:t>in </a:t>
            </a:r>
            <a:r>
              <a:rPr sz="4950" spc="25" dirty="0">
                <a:latin typeface="Arial MT"/>
                <a:cs typeface="Arial MT"/>
              </a:rPr>
              <a:t>the </a:t>
            </a:r>
            <a:r>
              <a:rPr sz="4950" spc="-137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set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852676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160" dirty="0"/>
              <a:t>Basic</a:t>
            </a:r>
            <a:r>
              <a:rPr sz="9450" spc="-50" dirty="0"/>
              <a:t>s</a:t>
            </a:r>
            <a:r>
              <a:rPr sz="9450" spc="-20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-175" dirty="0"/>
              <a:t>T</a:t>
            </a:r>
            <a:r>
              <a:rPr sz="9450" spc="-165" dirty="0"/>
              <a:t>h</a:t>
            </a:r>
            <a:r>
              <a:rPr sz="9450" spc="185" dirty="0"/>
              <a:t>e</a:t>
            </a:r>
            <a:r>
              <a:rPr sz="9450" spc="-204" dirty="0"/>
              <a:t> </a:t>
            </a:r>
            <a:r>
              <a:rPr sz="9450" spc="20" dirty="0"/>
              <a:t>W</a:t>
            </a:r>
            <a:r>
              <a:rPr sz="9450" dirty="0"/>
              <a:t>H</a:t>
            </a:r>
            <a:r>
              <a:rPr sz="9450" spc="-215" dirty="0"/>
              <a:t>ER</a:t>
            </a:r>
            <a:r>
              <a:rPr sz="9450" spc="-100" dirty="0"/>
              <a:t>E</a:t>
            </a:r>
            <a:r>
              <a:rPr sz="9450" spc="-204" dirty="0"/>
              <a:t> </a:t>
            </a:r>
            <a:r>
              <a:rPr sz="9450" spc="-100" dirty="0"/>
              <a:t>cla</a:t>
            </a:r>
            <a:r>
              <a:rPr sz="9450" spc="-90" dirty="0"/>
              <a:t>u</a:t>
            </a:r>
            <a:r>
              <a:rPr sz="9450" spc="-100" dirty="0"/>
              <a:t>se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1233223" y="2543033"/>
            <a:ext cx="16358869" cy="5481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45" dirty="0">
                <a:latin typeface="Arial MT"/>
                <a:cs typeface="Arial MT"/>
              </a:rPr>
              <a:t>SELECT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statement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with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170" dirty="0">
                <a:latin typeface="Arial MT"/>
                <a:cs typeface="Arial MT"/>
              </a:rPr>
              <a:t>WHERE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clause: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5700">
              <a:latin typeface="Arial MT"/>
              <a:cs typeface="Arial MT"/>
            </a:endParaRPr>
          </a:p>
          <a:p>
            <a:pPr marL="766445">
              <a:lnSpc>
                <a:spcPts val="5570"/>
              </a:lnSpc>
              <a:spcBef>
                <a:spcPts val="4660"/>
              </a:spcBef>
            </a:pPr>
            <a:r>
              <a:rPr sz="4950" spc="-10" dirty="0">
                <a:latin typeface="Courier New"/>
                <a:cs typeface="Courier New"/>
              </a:rPr>
              <a:t>SELECT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&lt;column1&gt;,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&lt;column2&gt;,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&lt;column3&gt;,</a:t>
            </a:r>
            <a:endParaRPr sz="4950">
              <a:latin typeface="Courier New"/>
              <a:cs typeface="Courier New"/>
            </a:endParaRPr>
          </a:p>
          <a:p>
            <a:pPr marL="3530600">
              <a:lnSpc>
                <a:spcPts val="5570"/>
              </a:lnSpc>
            </a:pPr>
            <a:r>
              <a:rPr sz="4950" spc="-10" dirty="0">
                <a:latin typeface="Courier New"/>
                <a:cs typeface="Courier New"/>
              </a:rPr>
              <a:t>&lt;literal&gt;,</a:t>
            </a:r>
            <a:r>
              <a:rPr sz="4950" spc="-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&lt;expression&gt;</a:t>
            </a:r>
            <a:r>
              <a:rPr sz="4950" spc="-5" dirty="0">
                <a:latin typeface="Courier New"/>
                <a:cs typeface="Courier New"/>
              </a:rPr>
              <a:t> AS </a:t>
            </a:r>
            <a:r>
              <a:rPr sz="4950" spc="-10" dirty="0">
                <a:latin typeface="Courier New"/>
                <a:cs typeface="Courier New"/>
              </a:rPr>
              <a:t>&lt;alias&gt;</a:t>
            </a:r>
            <a:endParaRPr sz="4950">
              <a:latin typeface="Courier New"/>
              <a:cs typeface="Courier New"/>
            </a:endParaRPr>
          </a:p>
          <a:p>
            <a:pPr marL="2023110">
              <a:lnSpc>
                <a:spcPct val="100000"/>
              </a:lnSpc>
              <a:spcBef>
                <a:spcPts val="1385"/>
              </a:spcBef>
              <a:tabLst>
                <a:tab pos="4284345" algn="l"/>
              </a:tabLst>
            </a:pPr>
            <a:r>
              <a:rPr sz="4950" spc="-10" dirty="0">
                <a:latin typeface="Courier New"/>
                <a:cs typeface="Courier New"/>
              </a:rPr>
              <a:t>FROM	&lt;table&gt;</a:t>
            </a:r>
            <a:endParaRPr sz="4950">
              <a:latin typeface="Courier New"/>
              <a:cs typeface="Courier New"/>
            </a:endParaRPr>
          </a:p>
          <a:p>
            <a:pPr marL="2023110">
              <a:lnSpc>
                <a:spcPct val="100000"/>
              </a:lnSpc>
              <a:spcBef>
                <a:spcPts val="1400"/>
              </a:spcBef>
              <a:tabLst>
                <a:tab pos="4660900" algn="l"/>
              </a:tabLst>
            </a:pPr>
            <a:r>
              <a:rPr sz="4950" spc="-10" dirty="0">
                <a:latin typeface="Courier New"/>
                <a:cs typeface="Courier New"/>
              </a:rPr>
              <a:t>WHERE	&lt;condition&gt;</a:t>
            </a:r>
            <a:r>
              <a:rPr sz="4950" spc="-4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;</a:t>
            </a:r>
            <a:endParaRPr sz="49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853438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160" dirty="0"/>
              <a:t>Basic</a:t>
            </a:r>
            <a:r>
              <a:rPr sz="9450" spc="-50" dirty="0"/>
              <a:t>s</a:t>
            </a:r>
            <a:r>
              <a:rPr sz="9450" spc="-20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15" dirty="0"/>
              <a:t>W</a:t>
            </a:r>
            <a:r>
              <a:rPr sz="9450" spc="-5" dirty="0"/>
              <a:t>H</a:t>
            </a:r>
            <a:r>
              <a:rPr sz="9450" spc="-220" dirty="0"/>
              <a:t>ER</a:t>
            </a:r>
            <a:r>
              <a:rPr sz="9450" spc="-100" dirty="0"/>
              <a:t>E</a:t>
            </a:r>
            <a:r>
              <a:rPr sz="9450" spc="-204" dirty="0"/>
              <a:t> </a:t>
            </a:r>
            <a:r>
              <a:rPr sz="9450" spc="95" dirty="0"/>
              <a:t>C</a:t>
            </a:r>
            <a:r>
              <a:rPr sz="9450" spc="-180" dirty="0"/>
              <a:t>o</a:t>
            </a:r>
            <a:r>
              <a:rPr sz="9450" spc="-170" dirty="0"/>
              <a:t>n</a:t>
            </a:r>
            <a:r>
              <a:rPr sz="9450" spc="-105" dirty="0"/>
              <a:t>di</a:t>
            </a:r>
            <a:r>
              <a:rPr sz="9450" spc="-100" dirty="0"/>
              <a:t>t</a:t>
            </a:r>
            <a:r>
              <a:rPr sz="9450" spc="-210" dirty="0"/>
              <a:t>io</a:t>
            </a:r>
            <a:r>
              <a:rPr sz="9450" spc="-235" dirty="0"/>
              <a:t>n</a:t>
            </a:r>
            <a:r>
              <a:rPr sz="9450" spc="-165" dirty="0"/>
              <a:t>s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869308" y="2244403"/>
            <a:ext cx="11767185" cy="4192270"/>
          </a:xfrm>
          <a:prstGeom prst="rect">
            <a:avLst/>
          </a:prstGeom>
        </p:spPr>
        <p:txBody>
          <a:bodyPr vert="horz" wrap="square" lIns="0" tIns="1790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10"/>
              </a:spcBef>
            </a:pPr>
            <a:r>
              <a:rPr sz="3850" spc="-60" dirty="0">
                <a:latin typeface="Arial MT"/>
                <a:cs typeface="Arial MT"/>
              </a:rPr>
              <a:t>The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70" dirty="0">
                <a:latin typeface="Arial MT"/>
                <a:cs typeface="Arial MT"/>
              </a:rPr>
              <a:t>condition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5" dirty="0">
                <a:latin typeface="Arial MT"/>
                <a:cs typeface="Arial MT"/>
              </a:rPr>
              <a:t>in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30" dirty="0">
                <a:latin typeface="Arial MT"/>
                <a:cs typeface="Arial MT"/>
              </a:rPr>
              <a:t>the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-114" dirty="0">
                <a:latin typeface="Arial MT"/>
                <a:cs typeface="Arial MT"/>
              </a:rPr>
              <a:t>WHERE</a:t>
            </a:r>
            <a:r>
              <a:rPr sz="3850" spc="15" dirty="0">
                <a:latin typeface="Arial MT"/>
                <a:cs typeface="Arial MT"/>
              </a:rPr>
              <a:t> </a:t>
            </a:r>
            <a:r>
              <a:rPr sz="3850" spc="5" dirty="0">
                <a:latin typeface="Arial MT"/>
                <a:cs typeface="Arial MT"/>
              </a:rPr>
              <a:t>clause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20" dirty="0">
                <a:latin typeface="Arial MT"/>
                <a:cs typeface="Arial MT"/>
              </a:rPr>
              <a:t>takes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40" dirty="0">
                <a:latin typeface="Arial MT"/>
                <a:cs typeface="Arial MT"/>
              </a:rPr>
              <a:t>this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50" dirty="0">
                <a:latin typeface="Arial MT"/>
                <a:cs typeface="Arial MT"/>
              </a:rPr>
              <a:t>format:</a:t>
            </a:r>
            <a:endParaRPr sz="3850">
              <a:latin typeface="Arial MT"/>
              <a:cs typeface="Arial MT"/>
            </a:endParaRPr>
          </a:p>
          <a:p>
            <a:pPr marL="821055" algn="ctr">
              <a:lnSpc>
                <a:spcPct val="100000"/>
              </a:lnSpc>
              <a:spcBef>
                <a:spcPts val="1315"/>
              </a:spcBef>
              <a:tabLst>
                <a:tab pos="3794125" algn="l"/>
              </a:tabLst>
            </a:pPr>
            <a:r>
              <a:rPr sz="3850" spc="75" dirty="0">
                <a:latin typeface="Arial MT"/>
                <a:cs typeface="Arial MT"/>
              </a:rPr>
              <a:t>&lt;</a:t>
            </a:r>
            <a:r>
              <a:rPr sz="3850" spc="15" dirty="0">
                <a:latin typeface="Arial MT"/>
                <a:cs typeface="Arial MT"/>
              </a:rPr>
              <a:t> </a:t>
            </a:r>
            <a:r>
              <a:rPr sz="3850" spc="40" dirty="0">
                <a:latin typeface="Arial MT"/>
                <a:cs typeface="Arial MT"/>
              </a:rPr>
              <a:t>operand</a:t>
            </a:r>
            <a:r>
              <a:rPr sz="3850" spc="15" dirty="0">
                <a:latin typeface="Arial MT"/>
                <a:cs typeface="Arial MT"/>
              </a:rPr>
              <a:t> </a:t>
            </a:r>
            <a:r>
              <a:rPr sz="3850" spc="75" dirty="0">
                <a:latin typeface="Arial MT"/>
                <a:cs typeface="Arial MT"/>
              </a:rPr>
              <a:t>&gt;	&lt;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45" dirty="0">
                <a:latin typeface="Arial MT"/>
                <a:cs typeface="Arial MT"/>
              </a:rPr>
              <a:t>operator</a:t>
            </a:r>
            <a:r>
              <a:rPr sz="3850" spc="-5" dirty="0">
                <a:latin typeface="Arial MT"/>
                <a:cs typeface="Arial MT"/>
              </a:rPr>
              <a:t> </a:t>
            </a:r>
            <a:r>
              <a:rPr sz="3850" spc="75" dirty="0">
                <a:latin typeface="Arial MT"/>
                <a:cs typeface="Arial MT"/>
              </a:rPr>
              <a:t>&gt;</a:t>
            </a:r>
            <a:r>
              <a:rPr sz="3850" dirty="0">
                <a:latin typeface="Arial MT"/>
                <a:cs typeface="Arial MT"/>
              </a:rPr>
              <a:t> </a:t>
            </a:r>
            <a:r>
              <a:rPr sz="3850" spc="75" dirty="0">
                <a:latin typeface="Arial MT"/>
                <a:cs typeface="Arial MT"/>
              </a:rPr>
              <a:t>&lt;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40" dirty="0">
                <a:latin typeface="Arial MT"/>
                <a:cs typeface="Arial MT"/>
              </a:rPr>
              <a:t>operand</a:t>
            </a:r>
            <a:r>
              <a:rPr sz="3850" spc="-5" dirty="0">
                <a:latin typeface="Arial MT"/>
                <a:cs typeface="Arial MT"/>
              </a:rPr>
              <a:t> </a:t>
            </a:r>
            <a:r>
              <a:rPr sz="3850" spc="75" dirty="0">
                <a:latin typeface="Arial MT"/>
                <a:cs typeface="Arial MT"/>
              </a:rPr>
              <a:t>&gt;</a:t>
            </a:r>
            <a:endParaRPr sz="3850">
              <a:latin typeface="Arial MT"/>
              <a:cs typeface="Arial MT"/>
            </a:endParaRPr>
          </a:p>
          <a:p>
            <a:pPr marL="12700" marR="749935">
              <a:lnSpc>
                <a:spcPts val="10470"/>
              </a:lnSpc>
              <a:spcBef>
                <a:spcPts val="1125"/>
              </a:spcBef>
            </a:pPr>
            <a:r>
              <a:rPr sz="3850" spc="20" dirty="0">
                <a:latin typeface="Arial MT"/>
                <a:cs typeface="Arial MT"/>
              </a:rPr>
              <a:t>Operands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15" dirty="0">
                <a:latin typeface="Arial MT"/>
                <a:cs typeface="Arial MT"/>
              </a:rPr>
              <a:t>may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45" dirty="0">
                <a:latin typeface="Arial MT"/>
                <a:cs typeface="Arial MT"/>
              </a:rPr>
              <a:t>be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45" dirty="0">
                <a:solidFill>
                  <a:srgbClr val="E22146"/>
                </a:solidFill>
                <a:latin typeface="Arial MT"/>
                <a:cs typeface="Arial MT"/>
              </a:rPr>
              <a:t>columns</a:t>
            </a:r>
            <a:r>
              <a:rPr sz="3850" spc="45" dirty="0">
                <a:latin typeface="Arial MT"/>
                <a:cs typeface="Arial MT"/>
              </a:rPr>
              <a:t>,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5" dirty="0">
                <a:solidFill>
                  <a:srgbClr val="E22146"/>
                </a:solidFill>
                <a:latin typeface="Arial MT"/>
                <a:cs typeface="Arial MT"/>
              </a:rPr>
              <a:t>literals</a:t>
            </a:r>
            <a:r>
              <a:rPr sz="3850" dirty="0">
                <a:solidFill>
                  <a:srgbClr val="E22146"/>
                </a:solidFill>
                <a:latin typeface="Arial MT"/>
                <a:cs typeface="Arial MT"/>
              </a:rPr>
              <a:t> </a:t>
            </a:r>
            <a:r>
              <a:rPr sz="3850" spc="45" dirty="0">
                <a:latin typeface="Arial MT"/>
                <a:cs typeface="Arial MT"/>
              </a:rPr>
              <a:t>or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20" dirty="0">
                <a:solidFill>
                  <a:srgbClr val="E22146"/>
                </a:solidFill>
                <a:latin typeface="Arial MT"/>
                <a:cs typeface="Arial MT"/>
              </a:rPr>
              <a:t>expressions </a:t>
            </a:r>
            <a:r>
              <a:rPr sz="3850" spc="-1055" dirty="0">
                <a:solidFill>
                  <a:srgbClr val="E22146"/>
                </a:solidFill>
                <a:latin typeface="Arial MT"/>
                <a:cs typeface="Arial MT"/>
              </a:rPr>
              <a:t> </a:t>
            </a:r>
            <a:r>
              <a:rPr sz="3850" spc="25" dirty="0">
                <a:latin typeface="Arial MT"/>
                <a:cs typeface="Arial MT"/>
              </a:rPr>
              <a:t>Operator</a:t>
            </a:r>
            <a:r>
              <a:rPr sz="3850" spc="5" dirty="0">
                <a:latin typeface="Arial MT"/>
                <a:cs typeface="Arial MT"/>
              </a:rPr>
              <a:t> </a:t>
            </a:r>
            <a:r>
              <a:rPr sz="3850" spc="15" dirty="0">
                <a:latin typeface="Arial MT"/>
                <a:cs typeface="Arial MT"/>
              </a:rPr>
              <a:t>may</a:t>
            </a:r>
            <a:r>
              <a:rPr sz="3850" spc="10" dirty="0">
                <a:latin typeface="Arial MT"/>
                <a:cs typeface="Arial MT"/>
              </a:rPr>
              <a:t> </a:t>
            </a:r>
            <a:r>
              <a:rPr sz="3850" spc="45" dirty="0">
                <a:latin typeface="Arial MT"/>
                <a:cs typeface="Arial MT"/>
              </a:rPr>
              <a:t>be</a:t>
            </a:r>
            <a:endParaRPr sz="3850">
              <a:latin typeface="Arial MT"/>
              <a:cs typeface="Arial MT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230839" y="6677511"/>
          <a:ext cx="16619219" cy="28402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39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9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397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06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595630" algn="l"/>
                        </a:tabLst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=	Equals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762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tc>
                  <a:txBody>
                    <a:bodyPr/>
                    <a:lstStyle/>
                    <a:p>
                      <a:pPr marL="115570" algn="ct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756920" algn="l"/>
                        </a:tabLst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!=	</a:t>
                      </a:r>
                      <a:r>
                        <a:rPr sz="3950" spc="5" dirty="0">
                          <a:latin typeface="Calibri"/>
                          <a:cs typeface="Calibri"/>
                        </a:rPr>
                        <a:t>Not</a:t>
                      </a:r>
                      <a:r>
                        <a:rPr sz="395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dirty="0">
                          <a:latin typeface="Calibri"/>
                          <a:cs typeface="Calibri"/>
                        </a:rPr>
                        <a:t>equals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762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tc>
                  <a:txBody>
                    <a:bodyPr/>
                    <a:lstStyle/>
                    <a:p>
                      <a:pPr marL="114935" algn="ct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842010" algn="l"/>
                        </a:tabLst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&lt;&gt;	Not</a:t>
                      </a:r>
                      <a:r>
                        <a:rPr sz="395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dirty="0">
                          <a:latin typeface="Calibri"/>
                          <a:cs typeface="Calibri"/>
                        </a:rPr>
                        <a:t>equals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762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06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Like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63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tc>
                  <a:txBody>
                    <a:bodyPr/>
                    <a:lstStyle/>
                    <a:p>
                      <a:pPr marL="796290" algn="ctr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Between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63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tc>
                  <a:txBody>
                    <a:bodyPr/>
                    <a:lstStyle/>
                    <a:p>
                      <a:pPr marL="568960" algn="ctr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In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63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06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477520" algn="l"/>
                        </a:tabLst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&gt;	Greater</a:t>
                      </a:r>
                      <a:r>
                        <a:rPr sz="395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dirty="0">
                          <a:latin typeface="Calibri"/>
                          <a:cs typeface="Calibri"/>
                        </a:rPr>
                        <a:t>than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762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tc>
                  <a:txBody>
                    <a:bodyPr/>
                    <a:lstStyle/>
                    <a:p>
                      <a:pPr marL="14795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&gt;=</a:t>
                      </a:r>
                      <a:r>
                        <a:rPr sz="395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dirty="0">
                          <a:latin typeface="Calibri"/>
                          <a:cs typeface="Calibri"/>
                        </a:rPr>
                        <a:t>Greater</a:t>
                      </a:r>
                      <a:r>
                        <a:rPr sz="395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dirty="0">
                          <a:latin typeface="Calibri"/>
                          <a:cs typeface="Calibri"/>
                        </a:rPr>
                        <a:t>than</a:t>
                      </a:r>
                      <a:r>
                        <a:rPr sz="395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spc="5" dirty="0">
                          <a:latin typeface="Calibri"/>
                          <a:cs typeface="Calibri"/>
                        </a:rPr>
                        <a:t>or</a:t>
                      </a:r>
                      <a:r>
                        <a:rPr sz="395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dirty="0">
                          <a:latin typeface="Calibri"/>
                          <a:cs typeface="Calibri"/>
                        </a:rPr>
                        <a:t>equals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762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06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5"/>
                        </a:spcBef>
                        <a:tabLst>
                          <a:tab pos="591185" algn="l"/>
                        </a:tabLst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&lt;	</a:t>
                      </a:r>
                      <a:r>
                        <a:rPr sz="3950" spc="-5" dirty="0">
                          <a:latin typeface="Calibri"/>
                          <a:cs typeface="Calibri"/>
                        </a:rPr>
                        <a:t>Less</a:t>
                      </a:r>
                      <a:r>
                        <a:rPr sz="395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dirty="0">
                          <a:latin typeface="Calibri"/>
                          <a:cs typeface="Calibri"/>
                        </a:rPr>
                        <a:t>than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57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tc>
                  <a:txBody>
                    <a:bodyPr/>
                    <a:lstStyle/>
                    <a:p>
                      <a:pPr marL="509905"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r>
                        <a:rPr sz="3950" dirty="0">
                          <a:latin typeface="Calibri"/>
                          <a:cs typeface="Calibri"/>
                        </a:rPr>
                        <a:t>&lt;=</a:t>
                      </a:r>
                      <a:r>
                        <a:rPr sz="395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spc="-5" dirty="0">
                          <a:latin typeface="Calibri"/>
                          <a:cs typeface="Calibri"/>
                        </a:rPr>
                        <a:t>Less </a:t>
                      </a:r>
                      <a:r>
                        <a:rPr sz="3950" dirty="0">
                          <a:latin typeface="Calibri"/>
                          <a:cs typeface="Calibri"/>
                        </a:rPr>
                        <a:t>than</a:t>
                      </a:r>
                      <a:r>
                        <a:rPr sz="395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spc="5" dirty="0">
                          <a:latin typeface="Calibri"/>
                          <a:cs typeface="Calibri"/>
                        </a:rPr>
                        <a:t>or</a:t>
                      </a:r>
                      <a:r>
                        <a:rPr sz="395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950" dirty="0">
                          <a:latin typeface="Calibri"/>
                          <a:cs typeface="Calibri"/>
                        </a:rPr>
                        <a:t>equals</a:t>
                      </a:r>
                      <a:endParaRPr sz="3950">
                        <a:latin typeface="Calibri"/>
                        <a:cs typeface="Calibri"/>
                      </a:endParaRPr>
                    </a:p>
                  </a:txBody>
                  <a:tcPr marL="0" marR="0" marT="57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461389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35" dirty="0"/>
              <a:t> </a:t>
            </a:r>
            <a:r>
              <a:rPr spc="-160" dirty="0"/>
              <a:t>Basics</a:t>
            </a:r>
            <a:r>
              <a:rPr spc="-229" dirty="0"/>
              <a:t> </a:t>
            </a:r>
            <a:r>
              <a:rPr spc="780" dirty="0"/>
              <a:t>-</a:t>
            </a:r>
            <a:r>
              <a:rPr spc="-225" dirty="0"/>
              <a:t> </a:t>
            </a:r>
            <a:r>
              <a:rPr spc="-140" dirty="0"/>
              <a:t>Examples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2240635"/>
            <a:ext cx="8088630" cy="74720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66445" marR="206375" indent="-754380">
              <a:lnSpc>
                <a:spcPct val="132600"/>
              </a:lnSpc>
              <a:spcBef>
                <a:spcPts val="90"/>
              </a:spcBef>
            </a:pPr>
            <a:r>
              <a:rPr sz="2600" spc="20" dirty="0">
                <a:latin typeface="Courier New"/>
                <a:cs typeface="Courier New"/>
              </a:rPr>
              <a:t>select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customerid,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contactname,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country </a:t>
            </a:r>
            <a:r>
              <a:rPr sz="2600" spc="-15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from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"alanparadise/nw"."customers";</a:t>
            </a:r>
            <a:endParaRPr sz="2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700">
              <a:latin typeface="Courier New"/>
              <a:cs typeface="Courier New"/>
            </a:endParaRPr>
          </a:p>
          <a:p>
            <a:pPr marL="766445" marR="206375" indent="-754380">
              <a:lnSpc>
                <a:spcPct val="134800"/>
              </a:lnSpc>
            </a:pPr>
            <a:r>
              <a:rPr sz="2600" spc="20" dirty="0">
                <a:latin typeface="Courier New"/>
                <a:cs typeface="Courier New"/>
              </a:rPr>
              <a:t>select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customerid,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contactname,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country </a:t>
            </a:r>
            <a:r>
              <a:rPr sz="2600" spc="-15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from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"alanparadise/nw"."customers" 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where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country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=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'Brazil';</a:t>
            </a:r>
            <a:endParaRPr sz="2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700">
              <a:latin typeface="Courier New"/>
              <a:cs typeface="Courier New"/>
            </a:endParaRPr>
          </a:p>
          <a:p>
            <a:pPr marL="766445" marR="206375" indent="-754380">
              <a:lnSpc>
                <a:spcPct val="134800"/>
              </a:lnSpc>
            </a:pPr>
            <a:r>
              <a:rPr sz="2600" spc="20" dirty="0">
                <a:latin typeface="Courier New"/>
                <a:cs typeface="Courier New"/>
              </a:rPr>
              <a:t>select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customerid,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contactname,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country </a:t>
            </a:r>
            <a:r>
              <a:rPr sz="2600" spc="-15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from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"alanparadise/nw"."customers" 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where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Country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&lt;&gt;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'Brazil';</a:t>
            </a:r>
            <a:endParaRPr sz="2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600">
              <a:latin typeface="Courier New"/>
              <a:cs typeface="Courier New"/>
            </a:endParaRPr>
          </a:p>
          <a:p>
            <a:pPr marL="766445" marR="5080" indent="-754380">
              <a:lnSpc>
                <a:spcPct val="134800"/>
              </a:lnSpc>
            </a:pPr>
            <a:r>
              <a:rPr sz="2600" spc="20" dirty="0">
                <a:latin typeface="Courier New"/>
                <a:cs typeface="Courier New"/>
              </a:rPr>
              <a:t>select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productid,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productname,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unitprice </a:t>
            </a:r>
            <a:r>
              <a:rPr sz="2600" spc="-15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from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"alanparadise/nw"."products" 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where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unitprice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&gt;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60;</a:t>
            </a:r>
            <a:endParaRPr sz="2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697829" y="2472669"/>
            <a:ext cx="5504180" cy="779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0" dirty="0">
                <a:latin typeface="Calibri"/>
                <a:cs typeface="Calibri"/>
              </a:rPr>
              <a:t>More</a:t>
            </a:r>
            <a:r>
              <a:rPr sz="4950" spc="-35" dirty="0">
                <a:latin typeface="Calibri"/>
                <a:cs typeface="Calibri"/>
              </a:rPr>
              <a:t> </a:t>
            </a:r>
            <a:r>
              <a:rPr sz="4950" spc="-5" dirty="0">
                <a:latin typeface="Calibri"/>
                <a:cs typeface="Calibri"/>
              </a:rPr>
              <a:t>Complex</a:t>
            </a:r>
            <a:r>
              <a:rPr sz="4950" spc="-30" dirty="0">
                <a:latin typeface="Calibri"/>
                <a:cs typeface="Calibri"/>
              </a:rPr>
              <a:t> </a:t>
            </a:r>
            <a:r>
              <a:rPr sz="4950" spc="-5" dirty="0">
                <a:latin typeface="Calibri"/>
                <a:cs typeface="Calibri"/>
              </a:rPr>
              <a:t>Query</a:t>
            </a:r>
            <a:endParaRPr sz="495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44166" y="4010633"/>
            <a:ext cx="4215130" cy="1704339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ts val="3385"/>
              </a:lnSpc>
              <a:spcBef>
                <a:spcPts val="114"/>
              </a:spcBef>
            </a:pPr>
            <a:r>
              <a:rPr sz="2950" spc="5" dirty="0">
                <a:latin typeface="Calibri"/>
                <a:cs typeface="Calibri"/>
              </a:rPr>
              <a:t>Post</a:t>
            </a:r>
            <a:r>
              <a:rPr sz="2950" spc="-40" dirty="0">
                <a:latin typeface="Calibri"/>
                <a:cs typeface="Calibri"/>
              </a:rPr>
              <a:t> </a:t>
            </a:r>
            <a:r>
              <a:rPr sz="2950" spc="5" dirty="0">
                <a:latin typeface="Calibri"/>
                <a:cs typeface="Calibri"/>
              </a:rPr>
              <a:t>Processing:</a:t>
            </a:r>
            <a:endParaRPr sz="2950">
              <a:latin typeface="Calibri"/>
              <a:cs typeface="Calibri"/>
            </a:endParaRPr>
          </a:p>
          <a:p>
            <a:pPr marL="568960" indent="-556260">
              <a:lnSpc>
                <a:spcPts val="3215"/>
              </a:lnSpc>
              <a:buFont typeface="Arial MT"/>
              <a:buChar char="•"/>
              <a:tabLst>
                <a:tab pos="568325" algn="l"/>
                <a:tab pos="568960" algn="l"/>
              </a:tabLst>
            </a:pPr>
            <a:r>
              <a:rPr sz="2950" dirty="0">
                <a:latin typeface="Calibri"/>
                <a:cs typeface="Calibri"/>
              </a:rPr>
              <a:t>Calculate</a:t>
            </a:r>
            <a:r>
              <a:rPr sz="2950" spc="-15" dirty="0">
                <a:latin typeface="Calibri"/>
                <a:cs typeface="Calibri"/>
              </a:rPr>
              <a:t> </a:t>
            </a:r>
            <a:r>
              <a:rPr sz="2950" dirty="0">
                <a:latin typeface="Calibri"/>
                <a:cs typeface="Calibri"/>
              </a:rPr>
              <a:t>Subtotals</a:t>
            </a:r>
            <a:endParaRPr sz="2950">
              <a:latin typeface="Calibri"/>
              <a:cs typeface="Calibri"/>
            </a:endParaRPr>
          </a:p>
          <a:p>
            <a:pPr marL="568960" indent="-556260">
              <a:lnSpc>
                <a:spcPts val="3215"/>
              </a:lnSpc>
              <a:buFont typeface="Arial MT"/>
              <a:buChar char="•"/>
              <a:tabLst>
                <a:tab pos="568325" algn="l"/>
                <a:tab pos="568960" algn="l"/>
              </a:tabLst>
            </a:pPr>
            <a:r>
              <a:rPr sz="2950" spc="5" dirty="0">
                <a:latin typeface="Calibri"/>
                <a:cs typeface="Calibri"/>
              </a:rPr>
              <a:t>Sort</a:t>
            </a:r>
            <a:r>
              <a:rPr sz="2950" spc="-25" dirty="0">
                <a:latin typeface="Calibri"/>
                <a:cs typeface="Calibri"/>
              </a:rPr>
              <a:t> </a:t>
            </a:r>
            <a:r>
              <a:rPr sz="2950" dirty="0">
                <a:latin typeface="Calibri"/>
                <a:cs typeface="Calibri"/>
              </a:rPr>
              <a:t>the</a:t>
            </a:r>
            <a:r>
              <a:rPr sz="2950" spc="-25" dirty="0">
                <a:latin typeface="Calibri"/>
                <a:cs typeface="Calibri"/>
              </a:rPr>
              <a:t> </a:t>
            </a:r>
            <a:r>
              <a:rPr sz="2950" dirty="0">
                <a:latin typeface="Calibri"/>
                <a:cs typeface="Calibri"/>
              </a:rPr>
              <a:t>Output</a:t>
            </a:r>
            <a:endParaRPr sz="2950">
              <a:latin typeface="Calibri"/>
              <a:cs typeface="Calibri"/>
            </a:endParaRPr>
          </a:p>
          <a:p>
            <a:pPr marL="568960" indent="-556260">
              <a:lnSpc>
                <a:spcPts val="3385"/>
              </a:lnSpc>
              <a:buFont typeface="Arial MT"/>
              <a:buChar char="•"/>
              <a:tabLst>
                <a:tab pos="568325" algn="l"/>
                <a:tab pos="568960" algn="l"/>
              </a:tabLst>
            </a:pPr>
            <a:r>
              <a:rPr sz="2950" spc="5" dirty="0">
                <a:latin typeface="Calibri"/>
                <a:cs typeface="Calibri"/>
              </a:rPr>
              <a:t>Apply</a:t>
            </a:r>
            <a:r>
              <a:rPr sz="2950" spc="-25" dirty="0">
                <a:latin typeface="Calibri"/>
                <a:cs typeface="Calibri"/>
              </a:rPr>
              <a:t> </a:t>
            </a:r>
            <a:r>
              <a:rPr sz="2950" dirty="0">
                <a:latin typeface="Calibri"/>
                <a:cs typeface="Calibri"/>
              </a:rPr>
              <a:t>Certain</a:t>
            </a:r>
            <a:r>
              <a:rPr sz="2950" spc="-20" dirty="0">
                <a:latin typeface="Calibri"/>
                <a:cs typeface="Calibri"/>
              </a:rPr>
              <a:t> </a:t>
            </a:r>
            <a:r>
              <a:rPr sz="2950" dirty="0">
                <a:latin typeface="Calibri"/>
                <a:cs typeface="Calibri"/>
              </a:rPr>
              <a:t>Functions</a:t>
            </a:r>
            <a:endParaRPr sz="2950">
              <a:latin typeface="Calibri"/>
              <a:cs typeface="Calibri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47541" y="2915639"/>
            <a:ext cx="5662131" cy="6500466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736852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160" dirty="0"/>
              <a:t>LIK</a:t>
            </a:r>
            <a:r>
              <a:rPr spc="-60" dirty="0"/>
              <a:t>E</a:t>
            </a:r>
            <a:r>
              <a:rPr spc="-195" dirty="0"/>
              <a:t> </a:t>
            </a:r>
            <a:r>
              <a:rPr spc="-100" dirty="0"/>
              <a:t>op</a:t>
            </a:r>
            <a:r>
              <a:rPr spc="-5" dirty="0"/>
              <a:t>erat</a:t>
            </a:r>
            <a:r>
              <a:rPr spc="45" dirty="0"/>
              <a:t>o</a:t>
            </a:r>
            <a:r>
              <a:rPr spc="-5" dirty="0"/>
              <a:t>r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826232" y="5070001"/>
            <a:ext cx="628650" cy="733425"/>
            <a:chOff x="1826232" y="5070001"/>
            <a:chExt cx="628650" cy="733425"/>
          </a:xfrm>
        </p:grpSpPr>
        <p:sp>
          <p:nvSpPr>
            <p:cNvPr id="4" name="object 4"/>
            <p:cNvSpPr/>
            <p:nvPr/>
          </p:nvSpPr>
          <p:spPr>
            <a:xfrm>
              <a:off x="1826232" y="5070001"/>
              <a:ext cx="628650" cy="733425"/>
            </a:xfrm>
            <a:custGeom>
              <a:avLst/>
              <a:gdLst/>
              <a:ahLst/>
              <a:cxnLst/>
              <a:rect l="l" t="t" r="r" b="b"/>
              <a:pathLst>
                <a:path w="628650" h="733425">
                  <a:moveTo>
                    <a:pt x="628253" y="0"/>
                  </a:moveTo>
                  <a:lnTo>
                    <a:pt x="0" y="0"/>
                  </a:lnTo>
                  <a:lnTo>
                    <a:pt x="0" y="732961"/>
                  </a:lnTo>
                  <a:lnTo>
                    <a:pt x="628253" y="732961"/>
                  </a:lnTo>
                  <a:lnTo>
                    <a:pt x="628253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826232" y="5713334"/>
              <a:ext cx="628650" cy="31750"/>
            </a:xfrm>
            <a:custGeom>
              <a:avLst/>
              <a:gdLst/>
              <a:ahLst/>
              <a:cxnLst/>
              <a:rect l="l" t="t" r="r" b="b"/>
              <a:pathLst>
                <a:path w="628650" h="31750">
                  <a:moveTo>
                    <a:pt x="0" y="31412"/>
                  </a:moveTo>
                  <a:lnTo>
                    <a:pt x="628253" y="31412"/>
                  </a:lnTo>
                  <a:lnTo>
                    <a:pt x="628253" y="0"/>
                  </a:lnTo>
                  <a:lnTo>
                    <a:pt x="0" y="0"/>
                  </a:lnTo>
                  <a:lnTo>
                    <a:pt x="0" y="31412"/>
                  </a:lnTo>
                  <a:close/>
                </a:path>
              </a:pathLst>
            </a:custGeom>
            <a:solidFill>
              <a:srgbClr val="E1204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153866" y="2075613"/>
            <a:ext cx="15516860" cy="1864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1900"/>
              </a:lnSpc>
              <a:spcBef>
                <a:spcPts val="100"/>
              </a:spcBef>
            </a:pPr>
            <a:r>
              <a:rPr sz="4950" spc="-100" dirty="0">
                <a:latin typeface="Arial MT"/>
                <a:cs typeface="Arial MT"/>
              </a:rPr>
              <a:t>LIKE </a:t>
            </a:r>
            <a:r>
              <a:rPr sz="4950" spc="-5" dirty="0">
                <a:latin typeface="Arial MT"/>
                <a:cs typeface="Arial MT"/>
              </a:rPr>
              <a:t>is </a:t>
            </a:r>
            <a:r>
              <a:rPr sz="4950" spc="20" dirty="0">
                <a:latin typeface="Arial MT"/>
                <a:cs typeface="Arial MT"/>
              </a:rPr>
              <a:t>used </a:t>
            </a:r>
            <a:r>
              <a:rPr sz="4950" spc="55" dirty="0">
                <a:latin typeface="Arial MT"/>
                <a:cs typeface="Arial MT"/>
              </a:rPr>
              <a:t>for </a:t>
            </a:r>
            <a:r>
              <a:rPr sz="4950" spc="70" dirty="0">
                <a:latin typeface="Arial MT"/>
                <a:cs typeface="Arial MT"/>
              </a:rPr>
              <a:t>text/strings </a:t>
            </a:r>
            <a:r>
              <a:rPr sz="4950" spc="20" dirty="0">
                <a:latin typeface="Arial MT"/>
                <a:cs typeface="Arial MT"/>
              </a:rPr>
              <a:t>only </a:t>
            </a:r>
            <a:r>
              <a:rPr sz="4950" spc="-30" dirty="0">
                <a:latin typeface="Arial MT"/>
                <a:cs typeface="Arial MT"/>
              </a:rPr>
              <a:t>(not </a:t>
            </a:r>
            <a:r>
              <a:rPr sz="4950" spc="20" dirty="0">
                <a:latin typeface="Arial MT"/>
                <a:cs typeface="Arial MT"/>
              </a:rPr>
              <a:t>numeric </a:t>
            </a:r>
            <a:r>
              <a:rPr sz="4950" spc="-5" dirty="0">
                <a:latin typeface="Arial MT"/>
                <a:cs typeface="Arial MT"/>
              </a:rPr>
              <a:t>columns) </a:t>
            </a:r>
            <a:r>
              <a:rPr sz="4950" spc="-136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LIKE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requires </a:t>
            </a:r>
            <a:r>
              <a:rPr sz="4950" spc="-35" dirty="0">
                <a:latin typeface="Arial MT"/>
                <a:cs typeface="Arial MT"/>
              </a:rPr>
              <a:t>use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85" dirty="0">
                <a:latin typeface="Arial MT"/>
                <a:cs typeface="Arial MT"/>
              </a:rPr>
              <a:t>WILDCARD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character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62880" y="4138092"/>
            <a:ext cx="641350" cy="73342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5685"/>
              </a:lnSpc>
            </a:pPr>
            <a:r>
              <a:rPr sz="4950" spc="545" dirty="0">
                <a:solidFill>
                  <a:srgbClr val="E22146"/>
                </a:solidFill>
                <a:latin typeface="Arial MT"/>
                <a:cs typeface="Arial MT"/>
              </a:rPr>
              <a:t>%</a:t>
            </a:r>
            <a:endParaRPr sz="495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789942" y="3915138"/>
            <a:ext cx="14224635" cy="1890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6195">
              <a:lnSpc>
                <a:spcPct val="123600"/>
              </a:lnSpc>
              <a:spcBef>
                <a:spcPts val="100"/>
              </a:spcBef>
            </a:pPr>
            <a:r>
              <a:rPr sz="4950" spc="-25" dirty="0">
                <a:latin typeface="Arial MT"/>
                <a:cs typeface="Arial MT"/>
              </a:rPr>
              <a:t>means </a:t>
            </a:r>
            <a:r>
              <a:rPr sz="4950" spc="45" dirty="0">
                <a:latin typeface="Arial MT"/>
                <a:cs typeface="Arial MT"/>
              </a:rPr>
              <a:t>"zero </a:t>
            </a:r>
            <a:r>
              <a:rPr sz="4950" spc="40" dirty="0">
                <a:latin typeface="Arial MT"/>
                <a:cs typeface="Arial MT"/>
              </a:rPr>
              <a:t>or </a:t>
            </a:r>
            <a:r>
              <a:rPr sz="4950" spc="20" dirty="0">
                <a:latin typeface="Arial MT"/>
                <a:cs typeface="Arial MT"/>
              </a:rPr>
              <a:t>more </a:t>
            </a:r>
            <a:r>
              <a:rPr sz="4950" spc="85" dirty="0">
                <a:latin typeface="Arial MT"/>
                <a:cs typeface="Arial MT"/>
              </a:rPr>
              <a:t>of </a:t>
            </a:r>
            <a:r>
              <a:rPr sz="4950" spc="-35" dirty="0">
                <a:latin typeface="Arial MT"/>
                <a:cs typeface="Arial MT"/>
              </a:rPr>
              <a:t>any </a:t>
            </a:r>
            <a:r>
              <a:rPr sz="4950" spc="55" dirty="0">
                <a:latin typeface="Arial MT"/>
                <a:cs typeface="Arial MT"/>
              </a:rPr>
              <a:t>character" </a:t>
            </a:r>
            <a:r>
              <a:rPr sz="4950" spc="60" dirty="0">
                <a:latin typeface="Arial MT"/>
                <a:cs typeface="Arial MT"/>
              </a:rPr>
              <a:t> </a:t>
            </a:r>
            <a:r>
              <a:rPr sz="4950" spc="-45" dirty="0">
                <a:latin typeface="Arial MT"/>
                <a:cs typeface="Arial MT"/>
              </a:rPr>
              <a:t>(underscore)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25" dirty="0">
                <a:latin typeface="Arial MT"/>
                <a:cs typeface="Arial MT"/>
              </a:rPr>
              <a:t>means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"exactly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one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any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character"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461389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35" dirty="0"/>
              <a:t> </a:t>
            </a:r>
            <a:r>
              <a:rPr spc="-160" dirty="0"/>
              <a:t>Basics</a:t>
            </a:r>
            <a:r>
              <a:rPr spc="-229" dirty="0"/>
              <a:t> </a:t>
            </a:r>
            <a:r>
              <a:rPr spc="780" dirty="0"/>
              <a:t>-</a:t>
            </a:r>
            <a:r>
              <a:rPr spc="-225" dirty="0"/>
              <a:t> </a:t>
            </a:r>
            <a:r>
              <a:rPr spc="-140" dirty="0"/>
              <a:t>Examples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346928" y="3263786"/>
          <a:ext cx="19399250" cy="58186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99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99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9310">
                <a:tc>
                  <a:txBody>
                    <a:bodyPr/>
                    <a:lstStyle/>
                    <a:p>
                      <a:pPr marL="754380" marR="785495" indent="-679450">
                        <a:lnSpc>
                          <a:spcPts val="3540"/>
                        </a:lnSpc>
                        <a:spcBef>
                          <a:spcPts val="100"/>
                        </a:spcBef>
                      </a:pPr>
                      <a:r>
                        <a:rPr sz="2950" spc="10" dirty="0">
                          <a:latin typeface="Courier New"/>
                          <a:cs typeface="Courier New"/>
                        </a:rPr>
                        <a:t>select customerid, contactname, country </a:t>
                      </a:r>
                      <a:r>
                        <a:rPr sz="2950" spc="-176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from</a:t>
                      </a:r>
                      <a:r>
                        <a:rPr sz="2950" spc="-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"alanparadise/nw"."customers"</a:t>
                      </a:r>
                      <a:endParaRPr sz="2950">
                        <a:latin typeface="Courier New"/>
                        <a:cs typeface="Courier New"/>
                      </a:endParaRPr>
                    </a:p>
                    <a:p>
                      <a:pPr marL="754380">
                        <a:lnSpc>
                          <a:spcPts val="3445"/>
                        </a:lnSpc>
                      </a:pPr>
                      <a:r>
                        <a:rPr sz="2950" spc="10" dirty="0">
                          <a:latin typeface="Courier New"/>
                          <a:cs typeface="Courier New"/>
                        </a:rPr>
                        <a:t>where</a:t>
                      </a:r>
                      <a:r>
                        <a:rPr sz="2950" spc="-1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contactname</a:t>
                      </a:r>
                      <a:r>
                        <a:rPr sz="2950" spc="-1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like</a:t>
                      </a:r>
                      <a:r>
                        <a:rPr sz="2950" spc="-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'M%';</a:t>
                      </a:r>
                      <a:endParaRPr sz="2950">
                        <a:latin typeface="Courier New"/>
                        <a:cs typeface="Courier New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54380" marR="785495" indent="-679450">
                        <a:lnSpc>
                          <a:spcPts val="3540"/>
                        </a:lnSpc>
                        <a:spcBef>
                          <a:spcPts val="100"/>
                        </a:spcBef>
                      </a:pPr>
                      <a:r>
                        <a:rPr sz="2950" spc="10" dirty="0">
                          <a:latin typeface="Courier New"/>
                          <a:cs typeface="Courier New"/>
                        </a:rPr>
                        <a:t>select customerid, contactname, country </a:t>
                      </a:r>
                      <a:r>
                        <a:rPr sz="2950" spc="-176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from</a:t>
                      </a:r>
                      <a:r>
                        <a:rPr sz="2950" spc="-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"alanparadise/nw"."customers"</a:t>
                      </a:r>
                      <a:endParaRPr sz="2950">
                        <a:latin typeface="Courier New"/>
                        <a:cs typeface="Courier New"/>
                      </a:endParaRPr>
                    </a:p>
                    <a:p>
                      <a:pPr marL="754380">
                        <a:lnSpc>
                          <a:spcPts val="3445"/>
                        </a:lnSpc>
                      </a:pPr>
                      <a:r>
                        <a:rPr sz="2950" spc="10" dirty="0">
                          <a:latin typeface="Courier New"/>
                          <a:cs typeface="Courier New"/>
                        </a:rPr>
                        <a:t>where</a:t>
                      </a:r>
                      <a:r>
                        <a:rPr sz="2950" spc="-1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contactname</a:t>
                      </a:r>
                      <a:r>
                        <a:rPr sz="2950" spc="-1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like</a:t>
                      </a:r>
                      <a:r>
                        <a:rPr sz="2950" spc="-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'%m%';</a:t>
                      </a:r>
                      <a:endParaRPr sz="2950">
                        <a:latin typeface="Courier New"/>
                        <a:cs typeface="Courier New"/>
                      </a:endParaRPr>
                    </a:p>
                  </a:txBody>
                  <a:tcPr marL="0" marR="0" marT="127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9310">
                <a:tc>
                  <a:txBody>
                    <a:bodyPr/>
                    <a:lstStyle/>
                    <a:p>
                      <a:pPr marL="754380" marR="785495" indent="-679450">
                        <a:lnSpc>
                          <a:spcPts val="3540"/>
                        </a:lnSpc>
                        <a:spcBef>
                          <a:spcPts val="105"/>
                        </a:spcBef>
                      </a:pPr>
                      <a:r>
                        <a:rPr sz="2950" spc="10" dirty="0">
                          <a:latin typeface="Courier New"/>
                          <a:cs typeface="Courier New"/>
                        </a:rPr>
                        <a:t>select customerid, contactname, country </a:t>
                      </a:r>
                      <a:r>
                        <a:rPr sz="2950" spc="-176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from "alanparadise/nw"."customers" </a:t>
                      </a:r>
                      <a:r>
                        <a:rPr sz="2950" spc="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where</a:t>
                      </a:r>
                      <a:r>
                        <a:rPr sz="2950" spc="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contactname</a:t>
                      </a:r>
                      <a:r>
                        <a:rPr sz="295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like</a:t>
                      </a:r>
                      <a:r>
                        <a:rPr sz="2950" spc="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'%M%';</a:t>
                      </a:r>
                      <a:endParaRPr sz="2950">
                        <a:latin typeface="Courier New"/>
                        <a:cs typeface="Courier New"/>
                      </a:endParaRPr>
                    </a:p>
                  </a:txBody>
                  <a:tcPr marL="0" marR="0" marT="133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54380" marR="785495" indent="-679450">
                        <a:lnSpc>
                          <a:spcPts val="3540"/>
                        </a:lnSpc>
                        <a:spcBef>
                          <a:spcPts val="105"/>
                        </a:spcBef>
                      </a:pPr>
                      <a:r>
                        <a:rPr sz="2950" spc="10" dirty="0">
                          <a:latin typeface="Courier New"/>
                          <a:cs typeface="Courier New"/>
                        </a:rPr>
                        <a:t>select customerid, contactname, country </a:t>
                      </a:r>
                      <a:r>
                        <a:rPr sz="2950" spc="-176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from "alanparadise/nw"."customers" </a:t>
                      </a:r>
                      <a:r>
                        <a:rPr sz="2950" spc="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where</a:t>
                      </a:r>
                      <a:r>
                        <a:rPr sz="2950" spc="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contactname</a:t>
                      </a:r>
                      <a:r>
                        <a:rPr sz="295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like</a:t>
                      </a:r>
                      <a:r>
                        <a:rPr sz="2950" spc="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950" spc="10" dirty="0">
                          <a:latin typeface="Courier New"/>
                          <a:cs typeface="Courier New"/>
                        </a:rPr>
                        <a:t>'_a%';</a:t>
                      </a:r>
                      <a:endParaRPr sz="2950">
                        <a:latin typeface="Courier New"/>
                        <a:cs typeface="Courier New"/>
                      </a:endParaRPr>
                    </a:p>
                  </a:txBody>
                  <a:tcPr marL="0" marR="0" marT="133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5739744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5" dirty="0"/>
              <a:t>I</a:t>
            </a:r>
            <a:r>
              <a:rPr spc="275" dirty="0"/>
              <a:t>N</a:t>
            </a:r>
            <a:r>
              <a:rPr spc="-215" dirty="0"/>
              <a:t> </a:t>
            </a:r>
            <a:r>
              <a:rPr spc="-40" dirty="0"/>
              <a:t>operator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9308" y="2241472"/>
            <a:ext cx="17355820" cy="53962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2025650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55" dirty="0">
                <a:latin typeface="Arial MT"/>
                <a:cs typeface="Arial MT"/>
              </a:rPr>
              <a:t>IN	</a:t>
            </a:r>
            <a:r>
              <a:rPr sz="4950" spc="40" dirty="0">
                <a:latin typeface="Arial MT"/>
                <a:cs typeface="Arial MT"/>
              </a:rPr>
              <a:t>operator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compares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an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operand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list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35" dirty="0">
                <a:latin typeface="Arial MT"/>
                <a:cs typeface="Arial MT"/>
              </a:rPr>
              <a:t>values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7300">
              <a:latin typeface="Arial MT"/>
              <a:cs typeface="Arial MT"/>
            </a:endParaRPr>
          </a:p>
          <a:p>
            <a:pPr marL="32384">
              <a:lnSpc>
                <a:spcPct val="100000"/>
              </a:lnSpc>
            </a:pPr>
            <a:r>
              <a:rPr sz="4950" spc="-10" dirty="0">
                <a:latin typeface="Courier New"/>
                <a:cs typeface="Courier New"/>
              </a:rPr>
              <a:t>WHERE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&lt;operand&gt;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dirty="0">
                <a:latin typeface="Courier New"/>
                <a:cs typeface="Courier New"/>
              </a:rPr>
              <a:t>in</a:t>
            </a:r>
            <a:r>
              <a:rPr sz="4950" spc="-22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(&lt;value&gt;,</a:t>
            </a:r>
            <a:r>
              <a:rPr sz="495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&lt;value&gt;,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&lt;value&gt;)</a:t>
            </a:r>
            <a:endParaRPr sz="495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7700">
              <a:latin typeface="Courier New"/>
              <a:cs typeface="Courier New"/>
            </a:endParaRPr>
          </a:p>
          <a:p>
            <a:pPr marL="32384">
              <a:lnSpc>
                <a:spcPct val="100000"/>
              </a:lnSpc>
              <a:tabLst>
                <a:tab pos="4270375" algn="l"/>
                <a:tab pos="8704580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&lt;value&gt;	</a:t>
            </a:r>
            <a:r>
              <a:rPr sz="4950" spc="-5" dirty="0">
                <a:latin typeface="Arial MT"/>
                <a:cs typeface="Arial MT"/>
              </a:rPr>
              <a:t>may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be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literal	</a:t>
            </a:r>
            <a:r>
              <a:rPr sz="4950" spc="40" dirty="0">
                <a:latin typeface="Arial MT"/>
                <a:cs typeface="Arial MT"/>
              </a:rPr>
              <a:t>or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column</a:t>
            </a:r>
            <a:endParaRPr sz="4950">
              <a:latin typeface="Arial MT"/>
              <a:cs typeface="Arial MT"/>
            </a:endParaRPr>
          </a:p>
          <a:p>
            <a:pPr marL="32384">
              <a:lnSpc>
                <a:spcPct val="100000"/>
              </a:lnSpc>
              <a:spcBef>
                <a:spcPts val="1405"/>
              </a:spcBef>
              <a:tabLst>
                <a:tab pos="4270375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&lt;value&gt;	</a:t>
            </a:r>
            <a:r>
              <a:rPr sz="4950" spc="65" dirty="0">
                <a:latin typeface="Arial MT"/>
                <a:cs typeface="Arial MT"/>
              </a:rPr>
              <a:t>must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match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data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type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operand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461389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35" dirty="0"/>
              <a:t> </a:t>
            </a:r>
            <a:r>
              <a:rPr spc="-160" dirty="0"/>
              <a:t>Basics</a:t>
            </a:r>
            <a:r>
              <a:rPr spc="-229" dirty="0"/>
              <a:t> </a:t>
            </a:r>
            <a:r>
              <a:rPr spc="780" dirty="0"/>
              <a:t>-</a:t>
            </a:r>
            <a:r>
              <a:rPr spc="-225" dirty="0"/>
              <a:t> </a:t>
            </a:r>
            <a:r>
              <a:rPr spc="-140" dirty="0"/>
              <a:t>Examples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2205452"/>
            <a:ext cx="14386560" cy="55524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023110" marR="5080" indent="-2010410">
              <a:lnSpc>
                <a:spcPct val="135600"/>
              </a:lnSpc>
              <a:spcBef>
                <a:spcPts val="90"/>
              </a:spcBef>
            </a:pPr>
            <a:r>
              <a:rPr sz="3600" spc="10" dirty="0">
                <a:latin typeface="Courier New"/>
                <a:cs typeface="Courier New"/>
              </a:rPr>
              <a:t>select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productid,</a:t>
            </a:r>
            <a:r>
              <a:rPr sz="3600" spc="1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productname, unitprice, supplierid </a:t>
            </a:r>
            <a:r>
              <a:rPr sz="3600" spc="-214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from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"alanparadise/nw"."products"</a:t>
            </a:r>
            <a:endParaRPr sz="3600">
              <a:latin typeface="Courier New"/>
              <a:cs typeface="Courier New"/>
            </a:endParaRPr>
          </a:p>
          <a:p>
            <a:pPr marL="2023110">
              <a:lnSpc>
                <a:spcPct val="100000"/>
              </a:lnSpc>
              <a:spcBef>
                <a:spcPts val="1620"/>
              </a:spcBef>
            </a:pPr>
            <a:r>
              <a:rPr sz="3600" spc="10" dirty="0">
                <a:latin typeface="Courier New"/>
                <a:cs typeface="Courier New"/>
              </a:rPr>
              <a:t>where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supplierid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in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(2,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4,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6,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8);</a:t>
            </a:r>
            <a:endParaRPr sz="3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4100">
              <a:latin typeface="Courier New"/>
              <a:cs typeface="Courier New"/>
            </a:endParaRPr>
          </a:p>
          <a:p>
            <a:pPr marL="2023110" marR="1819275" indent="-2010410">
              <a:lnSpc>
                <a:spcPct val="132300"/>
              </a:lnSpc>
              <a:spcBef>
                <a:spcPts val="2410"/>
              </a:spcBef>
            </a:pPr>
            <a:r>
              <a:rPr sz="3950" dirty="0">
                <a:latin typeface="Courier New"/>
                <a:cs typeface="Courier New"/>
              </a:rPr>
              <a:t>select</a:t>
            </a:r>
            <a:r>
              <a:rPr sz="3950" spc="-5" dirty="0">
                <a:latin typeface="Courier New"/>
                <a:cs typeface="Courier New"/>
              </a:rPr>
              <a:t> supplierid,</a:t>
            </a:r>
            <a:r>
              <a:rPr sz="395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companyname,</a:t>
            </a:r>
            <a:r>
              <a:rPr sz="395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region </a:t>
            </a:r>
            <a:r>
              <a:rPr sz="3950" dirty="0">
                <a:latin typeface="Courier New"/>
                <a:cs typeface="Courier New"/>
              </a:rPr>
              <a:t> from</a:t>
            </a:r>
            <a:r>
              <a:rPr sz="3950" spc="5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"alanparadise/nw"."suppliers" </a:t>
            </a:r>
            <a:r>
              <a:rPr sz="3950" dirty="0">
                <a:latin typeface="Courier New"/>
                <a:cs typeface="Courier New"/>
              </a:rPr>
              <a:t> where</a:t>
            </a:r>
            <a:r>
              <a:rPr sz="3950" spc="-20" dirty="0">
                <a:latin typeface="Courier New"/>
                <a:cs typeface="Courier New"/>
              </a:rPr>
              <a:t> </a:t>
            </a:r>
            <a:r>
              <a:rPr sz="3950" dirty="0">
                <a:latin typeface="Courier New"/>
                <a:cs typeface="Courier New"/>
              </a:rPr>
              <a:t>region</a:t>
            </a:r>
            <a:r>
              <a:rPr sz="3950" spc="-15" dirty="0">
                <a:latin typeface="Courier New"/>
                <a:cs typeface="Courier New"/>
              </a:rPr>
              <a:t> </a:t>
            </a:r>
            <a:r>
              <a:rPr sz="3950" dirty="0">
                <a:latin typeface="Courier New"/>
                <a:cs typeface="Courier New"/>
              </a:rPr>
              <a:t>in</a:t>
            </a:r>
            <a:r>
              <a:rPr sz="3950" spc="-20" dirty="0">
                <a:latin typeface="Courier New"/>
                <a:cs typeface="Courier New"/>
              </a:rPr>
              <a:t> </a:t>
            </a:r>
            <a:r>
              <a:rPr sz="3950" dirty="0">
                <a:latin typeface="Courier New"/>
                <a:cs typeface="Courier New"/>
              </a:rPr>
              <a:t>('LA',</a:t>
            </a:r>
            <a:r>
              <a:rPr sz="3950" spc="-15" dirty="0">
                <a:latin typeface="Courier New"/>
                <a:cs typeface="Courier New"/>
              </a:rPr>
              <a:t> </a:t>
            </a:r>
            <a:r>
              <a:rPr sz="3950" dirty="0">
                <a:latin typeface="Courier New"/>
                <a:cs typeface="Courier New"/>
              </a:rPr>
              <a:t>'MI',</a:t>
            </a:r>
            <a:r>
              <a:rPr sz="3950" spc="-15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'OR');</a:t>
            </a:r>
            <a:endParaRPr sz="39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5739744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5" dirty="0"/>
              <a:t>I</a:t>
            </a:r>
            <a:r>
              <a:rPr spc="275" dirty="0"/>
              <a:t>N</a:t>
            </a:r>
            <a:r>
              <a:rPr spc="-215" dirty="0"/>
              <a:t> </a:t>
            </a:r>
            <a:r>
              <a:rPr spc="-40" dirty="0"/>
              <a:t>operator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89203" y="2208803"/>
            <a:ext cx="18466435" cy="26644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0" dirty="0">
                <a:latin typeface="Courier New"/>
                <a:cs typeface="Courier New"/>
              </a:rPr>
              <a:t>WHERE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&lt;operand&gt;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dirty="0">
                <a:latin typeface="Courier New"/>
                <a:cs typeface="Courier New"/>
              </a:rPr>
              <a:t>in</a:t>
            </a:r>
            <a:r>
              <a:rPr sz="4950" spc="-22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(&lt;value1&gt;,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&lt;value2&gt;,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&lt;value3&gt;)</a:t>
            </a:r>
            <a:endParaRPr sz="495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78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4950" spc="-50" dirty="0">
                <a:latin typeface="Arial MT"/>
                <a:cs typeface="Arial MT"/>
              </a:rPr>
              <a:t>This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equivalent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endParaRPr sz="4950">
              <a:latin typeface="Arial MT"/>
              <a:cs typeface="Arial MT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870153" y="5101089"/>
          <a:ext cx="11097258" cy="25772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43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14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921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615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22010">
                <a:tc>
                  <a:txBody>
                    <a:bodyPr/>
                    <a:lstStyle/>
                    <a:p>
                      <a:pPr marL="31750">
                        <a:lnSpc>
                          <a:spcPts val="5110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WHERE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7960">
                        <a:lnSpc>
                          <a:spcPts val="5110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&lt;operand&gt;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ts val="5110"/>
                        </a:lnSpc>
                      </a:pPr>
                      <a:r>
                        <a:rPr sz="4950" dirty="0">
                          <a:latin typeface="Courier New"/>
                          <a:cs typeface="Courier New"/>
                        </a:rPr>
                        <a:t>=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ts val="5110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&lt;value1&gt;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ts val="5110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OR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232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27635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&lt;operand&gt;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4445" marB="0"/>
                </a:tc>
                <a:tc>
                  <a:txBody>
                    <a:bodyPr/>
                    <a:lstStyle/>
                    <a:p>
                      <a:pPr marR="127635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4950" dirty="0">
                          <a:latin typeface="Courier New"/>
                          <a:cs typeface="Courier New"/>
                        </a:rPr>
                        <a:t>=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4445" marB="0"/>
                </a:tc>
                <a:tc>
                  <a:txBody>
                    <a:bodyPr/>
                    <a:lstStyle/>
                    <a:p>
                      <a:pPr marR="127635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&lt;value2&gt;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4445" marB="0"/>
                </a:tc>
                <a:tc>
                  <a:txBody>
                    <a:bodyPr/>
                    <a:lstStyle/>
                    <a:p>
                      <a:pPr marL="24130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OR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444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201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27635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&lt;operand&gt;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4445" marB="0"/>
                </a:tc>
                <a:tc>
                  <a:txBody>
                    <a:bodyPr/>
                    <a:lstStyle/>
                    <a:p>
                      <a:pPr marR="127635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4950" dirty="0">
                          <a:latin typeface="Courier New"/>
                          <a:cs typeface="Courier New"/>
                        </a:rPr>
                        <a:t>=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4445" marB="0"/>
                </a:tc>
                <a:tc>
                  <a:txBody>
                    <a:bodyPr/>
                    <a:lstStyle/>
                    <a:p>
                      <a:pPr marR="127635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&lt;value3&gt;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444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394" name="Rectangle 2"/>
          <p:cNvSpPr>
            <a:spLocks noGrp="1" noChangeArrowheads="1"/>
          </p:cNvSpPr>
          <p:nvPr>
            <p:ph type="title"/>
          </p:nvPr>
        </p:nvSpPr>
        <p:spPr>
          <a:xfrm>
            <a:off x="3423514" y="235611"/>
            <a:ext cx="13319901" cy="710516"/>
          </a:xfrm>
        </p:spPr>
        <p:txBody>
          <a:bodyPr/>
          <a:lstStyle/>
          <a:p>
            <a:r>
              <a:rPr lang="ja-JP" altLang="en-US" sz="4617" dirty="0"/>
              <a:t>“</a:t>
            </a:r>
            <a:r>
              <a:rPr lang="en-US" altLang="ja-JP" sz="4617" dirty="0"/>
              <a:t>some</a:t>
            </a:r>
            <a:r>
              <a:rPr lang="ja-JP" altLang="en-US" sz="4617" dirty="0"/>
              <a:t>”</a:t>
            </a:r>
            <a:r>
              <a:rPr lang="en-US" altLang="ja-JP" sz="4617" dirty="0"/>
              <a:t> Clause</a:t>
            </a:r>
            <a:endParaRPr lang="en-US" altLang="en-US" sz="4617" dirty="0"/>
          </a:p>
        </p:txBody>
      </p:sp>
      <p:sp>
        <p:nvSpPr>
          <p:cNvPr id="512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27450" y="1168715"/>
            <a:ext cx="12177155" cy="1723549"/>
          </a:xfrm>
        </p:spPr>
        <p:txBody>
          <a:bodyPr/>
          <a:lstStyle/>
          <a:p>
            <a:pPr defTabSz="1510556">
              <a:tabLst>
                <a:tab pos="3018493" algn="l"/>
              </a:tabLst>
            </a:pPr>
            <a:r>
              <a:rPr lang="en-US" altLang="en-US" sz="2800" dirty="0"/>
              <a:t>Find names of instructors with salary greater than that of some (at least one) instructor in the Biology department.</a:t>
            </a:r>
          </a:p>
          <a:p>
            <a:pPr defTabSz="1510556">
              <a:tabLst>
                <a:tab pos="3018493" algn="l"/>
              </a:tabLst>
            </a:pPr>
            <a:endParaRPr lang="en-US" altLang="en-US" sz="2800" dirty="0"/>
          </a:p>
          <a:p>
            <a:pPr defTabSz="1510556">
              <a:tabLst>
                <a:tab pos="3018493" algn="l"/>
              </a:tabLst>
            </a:pPr>
            <a:r>
              <a:rPr lang="en-US" altLang="en-US" sz="2800" dirty="0"/>
              <a:t>Same query using &gt; </a:t>
            </a:r>
            <a:r>
              <a:rPr lang="en-US" altLang="en-US" sz="2800" b="1" dirty="0"/>
              <a:t>some</a:t>
            </a:r>
            <a:r>
              <a:rPr lang="en-US" altLang="en-US" sz="2800" dirty="0"/>
              <a:t> clause</a:t>
            </a:r>
          </a:p>
        </p:txBody>
      </p:sp>
      <p:sp>
        <p:nvSpPr>
          <p:cNvPr id="51204" name="Text Box 5"/>
          <p:cNvSpPr txBox="1">
            <a:spLocks noChangeArrowheads="1"/>
          </p:cNvSpPr>
          <p:nvPr/>
        </p:nvSpPr>
        <p:spPr bwMode="auto">
          <a:xfrm>
            <a:off x="5740361" y="5418680"/>
            <a:ext cx="9330214" cy="2123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639" b="1" dirty="0"/>
              <a:t>select </a:t>
            </a:r>
            <a:r>
              <a:rPr lang="en-US" altLang="en-US" sz="2639" i="1" dirty="0"/>
              <a:t>name</a:t>
            </a:r>
          </a:p>
          <a:p>
            <a:r>
              <a:rPr lang="en-US" altLang="en-US" sz="2639" b="1" dirty="0"/>
              <a:t>from </a:t>
            </a:r>
            <a:r>
              <a:rPr lang="en-US" altLang="en-US" sz="2639" i="1" dirty="0"/>
              <a:t>instructor</a:t>
            </a:r>
          </a:p>
          <a:p>
            <a:r>
              <a:rPr lang="en-US" altLang="en-US" sz="2639" b="1" dirty="0"/>
              <a:t>where </a:t>
            </a:r>
            <a:r>
              <a:rPr lang="en-US" altLang="en-US" sz="2639" i="1" dirty="0"/>
              <a:t>salary </a:t>
            </a:r>
            <a:r>
              <a:rPr lang="en-US" altLang="en-US" sz="2639" dirty="0"/>
              <a:t>&gt; </a:t>
            </a:r>
            <a:r>
              <a:rPr lang="en-US" altLang="en-US" sz="2639" b="1" dirty="0"/>
              <a:t>some </a:t>
            </a:r>
            <a:r>
              <a:rPr lang="en-US" altLang="en-US" sz="2639" dirty="0"/>
              <a:t>(</a:t>
            </a:r>
            <a:r>
              <a:rPr lang="en-US" altLang="en-US" sz="2639" b="1" dirty="0"/>
              <a:t>select </a:t>
            </a:r>
            <a:r>
              <a:rPr lang="en-US" altLang="en-US" sz="2639" i="1" dirty="0"/>
              <a:t>salary</a:t>
            </a:r>
          </a:p>
          <a:p>
            <a:r>
              <a:rPr lang="en-US" altLang="en-US" sz="2639" b="1" dirty="0"/>
              <a:t>                                     from </a:t>
            </a:r>
            <a:r>
              <a:rPr lang="en-US" altLang="en-US" sz="2639" i="1" dirty="0"/>
              <a:t>instructor</a:t>
            </a:r>
          </a:p>
          <a:p>
            <a:r>
              <a:rPr lang="en-US" altLang="en-US" sz="2639" b="1" dirty="0"/>
              <a:t>                                     where </a:t>
            </a:r>
            <a:r>
              <a:rPr lang="en-US" altLang="en-US" sz="2639" i="1" dirty="0"/>
              <a:t>dept name </a:t>
            </a:r>
            <a:r>
              <a:rPr lang="en-US" altLang="en-US" sz="2639" dirty="0"/>
              <a:t>= 'Biology');</a:t>
            </a:r>
          </a:p>
        </p:txBody>
      </p:sp>
      <p:sp>
        <p:nvSpPr>
          <p:cNvPr id="51205" name="Text Box 6"/>
          <p:cNvSpPr txBox="1">
            <a:spLocks noChangeArrowheads="1"/>
          </p:cNvSpPr>
          <p:nvPr/>
        </p:nvSpPr>
        <p:spPr bwMode="auto">
          <a:xfrm>
            <a:off x="5732508" y="2978997"/>
            <a:ext cx="8699299" cy="1310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639" b="1" dirty="0"/>
              <a:t>select distinct </a:t>
            </a:r>
            <a:r>
              <a:rPr lang="en-US" altLang="en-US" sz="2639" i="1" dirty="0"/>
              <a:t>T</a:t>
            </a:r>
            <a:r>
              <a:rPr lang="en-US" altLang="en-US" sz="2639" dirty="0"/>
              <a:t>.</a:t>
            </a:r>
            <a:r>
              <a:rPr lang="en-US" altLang="en-US" sz="2639" i="1" dirty="0"/>
              <a:t>name</a:t>
            </a:r>
          </a:p>
          <a:p>
            <a:r>
              <a:rPr lang="en-US" altLang="en-US" sz="2639" b="1" dirty="0"/>
              <a:t>from </a:t>
            </a:r>
            <a:r>
              <a:rPr lang="en-US" altLang="en-US" sz="2639" i="1" dirty="0"/>
              <a:t>instructor </a:t>
            </a:r>
            <a:r>
              <a:rPr lang="en-US" altLang="en-US" sz="2639" b="1" dirty="0"/>
              <a:t>as </a:t>
            </a:r>
            <a:r>
              <a:rPr lang="en-US" altLang="en-US" sz="2639" i="1" dirty="0"/>
              <a:t>T</a:t>
            </a:r>
            <a:r>
              <a:rPr lang="en-US" altLang="en-US" sz="2639" dirty="0"/>
              <a:t>, </a:t>
            </a:r>
            <a:r>
              <a:rPr lang="en-US" altLang="en-US" sz="2639" i="1" dirty="0"/>
              <a:t>instructor </a:t>
            </a:r>
            <a:r>
              <a:rPr lang="en-US" altLang="en-US" sz="2639" b="1" dirty="0"/>
              <a:t>as </a:t>
            </a:r>
            <a:r>
              <a:rPr lang="en-US" altLang="en-US" sz="2639" i="1" dirty="0"/>
              <a:t>S</a:t>
            </a:r>
          </a:p>
          <a:p>
            <a:r>
              <a:rPr lang="en-US" altLang="en-US" sz="2639" b="1" dirty="0"/>
              <a:t>where </a:t>
            </a:r>
            <a:r>
              <a:rPr lang="en-US" altLang="en-US" sz="2639" i="1" dirty="0" err="1"/>
              <a:t>T.salary</a:t>
            </a:r>
            <a:r>
              <a:rPr lang="en-US" altLang="en-US" sz="2639" i="1" dirty="0"/>
              <a:t> </a:t>
            </a:r>
            <a:r>
              <a:rPr lang="en-US" altLang="en-US" sz="2639" dirty="0"/>
              <a:t>&gt; </a:t>
            </a:r>
            <a:r>
              <a:rPr lang="en-US" altLang="en-US" sz="2639" i="1" dirty="0" err="1"/>
              <a:t>S.salary</a:t>
            </a:r>
            <a:r>
              <a:rPr lang="en-US" altLang="en-US" sz="2639" i="1" dirty="0"/>
              <a:t> </a:t>
            </a:r>
            <a:r>
              <a:rPr lang="en-US" altLang="en-US" sz="2639" b="1" dirty="0"/>
              <a:t>and </a:t>
            </a:r>
            <a:r>
              <a:rPr lang="en-US" altLang="en-US" sz="2639" i="1" dirty="0" err="1"/>
              <a:t>S.dept</a:t>
            </a:r>
            <a:r>
              <a:rPr lang="en-US" altLang="en-US" sz="2639" i="1" dirty="0"/>
              <a:t> name </a:t>
            </a:r>
            <a:r>
              <a:rPr lang="en-US" altLang="en-US" sz="2639" dirty="0"/>
              <a:t>= 'Biology';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ChangeArrowheads="1"/>
          </p:cNvSpPr>
          <p:nvPr>
            <p:ph type="title"/>
          </p:nvPr>
        </p:nvSpPr>
        <p:spPr>
          <a:xfrm>
            <a:off x="3541321" y="241404"/>
            <a:ext cx="13319901" cy="710516"/>
          </a:xfrm>
        </p:spPr>
        <p:txBody>
          <a:bodyPr/>
          <a:lstStyle/>
          <a:p>
            <a:r>
              <a:rPr lang="en-US" altLang="en-US" sz="4617" dirty="0"/>
              <a:t>Definition of  </a:t>
            </a:r>
            <a:r>
              <a:rPr lang="ja-JP" altLang="en-US" sz="4617" dirty="0"/>
              <a:t>“</a:t>
            </a:r>
            <a:r>
              <a:rPr lang="en-US" altLang="ja-JP" sz="4617" dirty="0"/>
              <a:t>some</a:t>
            </a:r>
            <a:r>
              <a:rPr lang="ja-JP" altLang="en-US" sz="4617" dirty="0"/>
              <a:t>”</a:t>
            </a:r>
            <a:r>
              <a:rPr lang="en-US" altLang="ja-JP" sz="4617" dirty="0"/>
              <a:t> Clause</a:t>
            </a:r>
            <a:endParaRPr lang="en-US" altLang="en-US" sz="4617" dirty="0"/>
          </a:p>
        </p:txBody>
      </p:sp>
      <p:sp>
        <p:nvSpPr>
          <p:cNvPr id="522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61709" y="1824682"/>
            <a:ext cx="11215104" cy="984885"/>
          </a:xfrm>
        </p:spPr>
        <p:txBody>
          <a:bodyPr/>
          <a:lstStyle/>
          <a:p>
            <a:r>
              <a:rPr lang="en-US" altLang="en-US" sz="3200" dirty="0"/>
              <a:t>F &lt;comp&gt; </a:t>
            </a:r>
            <a:r>
              <a:rPr lang="en-US" altLang="en-US" sz="3200" b="1" dirty="0"/>
              <a:t>some </a:t>
            </a:r>
            <a:r>
              <a:rPr lang="en-US" altLang="en-US" sz="3200" i="1" dirty="0"/>
              <a:t>r </a:t>
            </a:r>
            <a:r>
              <a:rPr lang="en-US" altLang="en-US" sz="3200" dirty="0">
                <a:sym typeface="Symbol" panose="05050102010706020507" pitchFamily="18" charset="2"/>
              </a:rPr>
              <a:t></a:t>
            </a:r>
            <a:r>
              <a:rPr lang="en-US" altLang="en-US" sz="3200" i="1" dirty="0">
                <a:sym typeface="Symbol" panose="05050102010706020507" pitchFamily="18" charset="2"/>
              </a:rPr>
              <a:t>t </a:t>
            </a:r>
            <a:r>
              <a:rPr lang="en-US" altLang="en-US" sz="3200" dirty="0">
                <a:sym typeface="Symbol" panose="05050102010706020507" pitchFamily="18" charset="2"/>
              </a:rPr>
              <a:t></a:t>
            </a:r>
            <a:r>
              <a:rPr lang="en-US" altLang="en-US" sz="3200" i="1" dirty="0">
                <a:sym typeface="Symbol" panose="05050102010706020507" pitchFamily="18" charset="2"/>
              </a:rPr>
              <a:t>r </a:t>
            </a:r>
            <a:r>
              <a:rPr lang="en-US" altLang="en-US" sz="3200" dirty="0">
                <a:sym typeface="Symbol" panose="05050102010706020507" pitchFamily="18" charset="2"/>
              </a:rPr>
              <a:t>such that (F &lt;comp&gt; </a:t>
            </a:r>
            <a:r>
              <a:rPr lang="en-US" altLang="en-US" sz="3200" i="1" dirty="0">
                <a:sym typeface="Symbol" panose="05050102010706020507" pitchFamily="18" charset="2"/>
              </a:rPr>
              <a:t>t </a:t>
            </a:r>
            <a:r>
              <a:rPr lang="en-US" altLang="en-US" sz="3200" dirty="0">
                <a:sym typeface="Symbol" panose="05050102010706020507" pitchFamily="18" charset="2"/>
              </a:rPr>
              <a:t>)</a:t>
            </a:r>
            <a:br>
              <a:rPr lang="en-US" altLang="en-US" sz="3200" i="1" dirty="0">
                <a:sym typeface="Symbol" panose="05050102010706020507" pitchFamily="18" charset="2"/>
              </a:rPr>
            </a:br>
            <a:r>
              <a:rPr lang="en-US" altLang="en-US" sz="3200" dirty="0">
                <a:sym typeface="Symbol" panose="05050102010706020507" pitchFamily="18" charset="2"/>
              </a:rPr>
              <a:t>Where &lt;comp&gt; can be:      </a:t>
            </a:r>
            <a:endParaRPr lang="en-US" altLang="en-US" sz="3200" dirty="0"/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5007348" y="3220024"/>
            <a:ext cx="12872239" cy="6981954"/>
            <a:chOff x="809625" y="1952625"/>
            <a:chExt cx="7805738" cy="4233863"/>
          </a:xfrm>
        </p:grpSpPr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2105025" y="1952625"/>
              <a:ext cx="457200" cy="1066800"/>
              <a:chOff x="2448" y="1296"/>
              <a:chExt cx="288" cy="960"/>
            </a:xfrm>
          </p:grpSpPr>
          <p:sp>
            <p:nvSpPr>
              <p:cNvPr id="52246" name="Rectangle 5"/>
              <p:cNvSpPr>
                <a:spLocks noChangeArrowheads="1"/>
              </p:cNvSpPr>
              <p:nvPr/>
            </p:nvSpPr>
            <p:spPr bwMode="auto">
              <a:xfrm>
                <a:off x="2448" y="1296"/>
                <a:ext cx="288" cy="33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3958">
                    <a:latin typeface="Times New Roman" panose="02020603050405020304" pitchFamily="18" charset="0"/>
                  </a:rPr>
                  <a:t>0</a:t>
                </a:r>
              </a:p>
            </p:txBody>
          </p:sp>
          <p:sp>
            <p:nvSpPr>
              <p:cNvPr id="52247" name="Rectangle 6"/>
              <p:cNvSpPr>
                <a:spLocks noChangeArrowheads="1"/>
              </p:cNvSpPr>
              <p:nvPr/>
            </p:nvSpPr>
            <p:spPr bwMode="auto">
              <a:xfrm>
                <a:off x="2448" y="1584"/>
                <a:ext cx="288" cy="33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3958">
                    <a:latin typeface="Times New Roman" panose="02020603050405020304" pitchFamily="18" charset="0"/>
                  </a:rPr>
                  <a:t>5</a:t>
                </a:r>
              </a:p>
            </p:txBody>
          </p:sp>
          <p:sp>
            <p:nvSpPr>
              <p:cNvPr id="52248" name="Rectangle 7"/>
              <p:cNvSpPr>
                <a:spLocks noChangeArrowheads="1"/>
              </p:cNvSpPr>
              <p:nvPr/>
            </p:nvSpPr>
            <p:spPr bwMode="auto">
              <a:xfrm>
                <a:off x="2448" y="1920"/>
                <a:ext cx="288" cy="33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3958">
                    <a:latin typeface="Times New Roman" panose="02020603050405020304" pitchFamily="18" charset="0"/>
                  </a:rPr>
                  <a:t>6</a:t>
                </a:r>
              </a:p>
            </p:txBody>
          </p:sp>
        </p:grpSp>
        <p:sp>
          <p:nvSpPr>
            <p:cNvPr id="52229" name="Text Box 8"/>
            <p:cNvSpPr txBox="1">
              <a:spLocks noChangeArrowheads="1"/>
            </p:cNvSpPr>
            <p:nvPr/>
          </p:nvSpPr>
          <p:spPr bwMode="auto">
            <a:xfrm>
              <a:off x="830263" y="2257425"/>
              <a:ext cx="1350962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(5 &lt; </a:t>
              </a:r>
              <a:r>
                <a:rPr lang="en-US" altLang="en-US" sz="2968" b="1"/>
                <a:t>some</a:t>
              </a:r>
              <a:endParaRPr lang="en-US" altLang="en-US" sz="2968"/>
            </a:p>
          </p:txBody>
        </p:sp>
        <p:sp>
          <p:nvSpPr>
            <p:cNvPr id="52230" name="Text Box 9"/>
            <p:cNvSpPr txBox="1">
              <a:spLocks noChangeArrowheads="1"/>
            </p:cNvSpPr>
            <p:nvPr/>
          </p:nvSpPr>
          <p:spPr bwMode="auto">
            <a:xfrm>
              <a:off x="2638425" y="2257425"/>
              <a:ext cx="9144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) = true</a:t>
              </a:r>
            </a:p>
          </p:txBody>
        </p:sp>
        <p:sp>
          <p:nvSpPr>
            <p:cNvPr id="52231" name="Rectangle 10"/>
            <p:cNvSpPr>
              <a:spLocks noChangeArrowheads="1"/>
            </p:cNvSpPr>
            <p:nvPr/>
          </p:nvSpPr>
          <p:spPr bwMode="auto">
            <a:xfrm>
              <a:off x="2105025" y="3118035"/>
              <a:ext cx="457200" cy="3810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52232" name="Rectangle 11"/>
            <p:cNvSpPr>
              <a:spLocks noChangeArrowheads="1"/>
            </p:cNvSpPr>
            <p:nvPr/>
          </p:nvSpPr>
          <p:spPr bwMode="auto">
            <a:xfrm>
              <a:off x="2105025" y="3476625"/>
              <a:ext cx="457200" cy="29686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5</a:t>
              </a:r>
            </a:p>
          </p:txBody>
        </p:sp>
        <p:sp>
          <p:nvSpPr>
            <p:cNvPr id="52233" name="Rectangle 12"/>
            <p:cNvSpPr>
              <a:spLocks noChangeArrowheads="1"/>
            </p:cNvSpPr>
            <p:nvPr/>
          </p:nvSpPr>
          <p:spPr bwMode="auto">
            <a:xfrm>
              <a:off x="2105025" y="3930650"/>
              <a:ext cx="457200" cy="30797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52234" name="Text Box 13"/>
            <p:cNvSpPr txBox="1">
              <a:spLocks noChangeArrowheads="1"/>
            </p:cNvSpPr>
            <p:nvPr/>
          </p:nvSpPr>
          <p:spPr bwMode="auto">
            <a:xfrm>
              <a:off x="2638425" y="3416300"/>
              <a:ext cx="12192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) = false</a:t>
              </a:r>
            </a:p>
          </p:txBody>
        </p:sp>
        <p:sp>
          <p:nvSpPr>
            <p:cNvPr id="52235" name="Rectangle 14"/>
            <p:cNvSpPr>
              <a:spLocks noChangeArrowheads="1"/>
            </p:cNvSpPr>
            <p:nvPr/>
          </p:nvSpPr>
          <p:spPr bwMode="auto">
            <a:xfrm>
              <a:off x="2105025" y="4235450"/>
              <a:ext cx="457200" cy="30797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5</a:t>
              </a:r>
            </a:p>
          </p:txBody>
        </p:sp>
        <p:sp>
          <p:nvSpPr>
            <p:cNvPr id="52236" name="Rectangle 15"/>
            <p:cNvSpPr>
              <a:spLocks noChangeArrowheads="1"/>
            </p:cNvSpPr>
            <p:nvPr/>
          </p:nvSpPr>
          <p:spPr bwMode="auto">
            <a:xfrm>
              <a:off x="2105025" y="4772025"/>
              <a:ext cx="457200" cy="30797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52237" name="Rectangle 16"/>
            <p:cNvSpPr>
              <a:spLocks noChangeArrowheads="1"/>
            </p:cNvSpPr>
            <p:nvPr/>
          </p:nvSpPr>
          <p:spPr bwMode="auto">
            <a:xfrm>
              <a:off x="2105025" y="5076825"/>
              <a:ext cx="457200" cy="30956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5</a:t>
              </a:r>
            </a:p>
          </p:txBody>
        </p:sp>
        <p:sp>
          <p:nvSpPr>
            <p:cNvPr id="52238" name="Text Box 17"/>
            <p:cNvSpPr txBox="1">
              <a:spLocks noChangeArrowheads="1"/>
            </p:cNvSpPr>
            <p:nvPr/>
          </p:nvSpPr>
          <p:spPr bwMode="auto">
            <a:xfrm>
              <a:off x="809625" y="5000625"/>
              <a:ext cx="1447800" cy="425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(5 </a:t>
              </a:r>
              <a:r>
                <a:rPr lang="en-US" altLang="en-US" sz="3958">
                  <a:latin typeface="Times New Roman" panose="02020603050405020304" pitchFamily="18" charset="0"/>
                  <a:sym typeface="Symbol" panose="05050102010706020507" pitchFamily="18" charset="2"/>
                </a:rPr>
                <a:t></a:t>
              </a:r>
              <a:r>
                <a:rPr lang="en-US" altLang="en-US" sz="2968"/>
                <a:t> </a:t>
              </a:r>
              <a:r>
                <a:rPr lang="en-US" altLang="en-US" sz="2968" b="1"/>
                <a:t>some</a:t>
              </a:r>
            </a:p>
          </p:txBody>
        </p:sp>
        <p:sp>
          <p:nvSpPr>
            <p:cNvPr id="52239" name="Text Box 18"/>
            <p:cNvSpPr txBox="1">
              <a:spLocks noChangeArrowheads="1"/>
            </p:cNvSpPr>
            <p:nvPr/>
          </p:nvSpPr>
          <p:spPr bwMode="auto">
            <a:xfrm>
              <a:off x="2638425" y="5000625"/>
              <a:ext cx="2514600" cy="425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) = true (since 0 </a:t>
              </a:r>
              <a:r>
                <a:rPr lang="en-US" altLang="en-US" sz="3958">
                  <a:latin typeface="Times New Roman" panose="02020603050405020304" pitchFamily="18" charset="0"/>
                  <a:sym typeface="Symbol" panose="05050102010706020507" pitchFamily="18" charset="2"/>
                </a:rPr>
                <a:t> </a:t>
              </a:r>
              <a:r>
                <a:rPr lang="en-US" altLang="en-US" sz="2968">
                  <a:sym typeface="Symbol" panose="05050102010706020507" pitchFamily="18" charset="2"/>
                </a:rPr>
                <a:t>5)</a:t>
              </a:r>
              <a:endParaRPr lang="en-US" altLang="en-US" sz="3958"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  <p:sp>
          <p:nvSpPr>
            <p:cNvPr id="52240" name="Text Box 19"/>
            <p:cNvSpPr txBox="1">
              <a:spLocks noChangeArrowheads="1"/>
            </p:cNvSpPr>
            <p:nvPr/>
          </p:nvSpPr>
          <p:spPr bwMode="auto">
            <a:xfrm>
              <a:off x="3738563" y="2486025"/>
              <a:ext cx="48768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(read:  5 &lt; some tuple in the relation) </a:t>
              </a:r>
            </a:p>
          </p:txBody>
        </p:sp>
        <p:sp>
          <p:nvSpPr>
            <p:cNvPr id="52241" name="Text Box 20"/>
            <p:cNvSpPr txBox="1">
              <a:spLocks noChangeArrowheads="1"/>
            </p:cNvSpPr>
            <p:nvPr/>
          </p:nvSpPr>
          <p:spPr bwMode="auto">
            <a:xfrm>
              <a:off x="844550" y="3402013"/>
              <a:ext cx="137795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(5 &lt; </a:t>
              </a:r>
              <a:r>
                <a:rPr lang="en-US" altLang="en-US" sz="2968" b="1"/>
                <a:t>some</a:t>
              </a:r>
              <a:endParaRPr lang="en-US" altLang="en-US" sz="2968"/>
            </a:p>
          </p:txBody>
        </p:sp>
        <p:sp>
          <p:nvSpPr>
            <p:cNvPr id="52242" name="Text Box 21"/>
            <p:cNvSpPr txBox="1">
              <a:spLocks noChangeArrowheads="1"/>
            </p:cNvSpPr>
            <p:nvPr/>
          </p:nvSpPr>
          <p:spPr bwMode="auto">
            <a:xfrm>
              <a:off x="2638425" y="4159250"/>
              <a:ext cx="12192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) = true</a:t>
              </a:r>
            </a:p>
          </p:txBody>
        </p:sp>
        <p:sp>
          <p:nvSpPr>
            <p:cNvPr id="52243" name="Text Box 22"/>
            <p:cNvSpPr txBox="1">
              <a:spLocks noChangeArrowheads="1"/>
            </p:cNvSpPr>
            <p:nvPr/>
          </p:nvSpPr>
          <p:spPr bwMode="auto">
            <a:xfrm>
              <a:off x="885825" y="4162425"/>
              <a:ext cx="15240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(5 = </a:t>
              </a:r>
              <a:r>
                <a:rPr lang="en-US" altLang="en-US" sz="2968" b="1"/>
                <a:t>some</a:t>
              </a:r>
              <a:endParaRPr lang="en-US" altLang="en-US" sz="2968"/>
            </a:p>
          </p:txBody>
        </p:sp>
        <p:sp>
          <p:nvSpPr>
            <p:cNvPr id="52244" name="Rectangle 23"/>
            <p:cNvSpPr>
              <a:spLocks noChangeArrowheads="1"/>
            </p:cNvSpPr>
            <p:nvPr/>
          </p:nvSpPr>
          <p:spPr bwMode="auto">
            <a:xfrm>
              <a:off x="823913" y="5472113"/>
              <a:ext cx="6800850" cy="714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49221" tIns="73301" rIns="149221" bIns="73301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2968">
                  <a:latin typeface="Arial" panose="020B0604020202020204" pitchFamily="34" charset="0"/>
                </a:rPr>
                <a:t>(= </a:t>
              </a:r>
              <a:r>
                <a:rPr lang="en-US" altLang="en-US" sz="2968" b="1">
                  <a:latin typeface="Arial" panose="020B0604020202020204" pitchFamily="34" charset="0"/>
                </a:rPr>
                <a:t>some</a:t>
              </a:r>
              <a:r>
                <a:rPr lang="en-US" altLang="en-US" sz="2968">
                  <a:latin typeface="Arial" panose="020B0604020202020204" pitchFamily="34" charset="0"/>
                </a:rPr>
                <a:t>) </a:t>
              </a:r>
              <a:r>
                <a:rPr lang="en-US" altLang="en-US" sz="2968">
                  <a:latin typeface="Arial" panose="020B0604020202020204" pitchFamily="34" charset="0"/>
                  <a:sym typeface="Symbol" panose="05050102010706020507" pitchFamily="18" charset="2"/>
                </a:rPr>
                <a:t> </a:t>
              </a:r>
              <a:r>
                <a:rPr lang="en-US" altLang="en-US" sz="2968" b="1">
                  <a:latin typeface="Arial" panose="020B0604020202020204" pitchFamily="34" charset="0"/>
                  <a:sym typeface="Symbol" panose="05050102010706020507" pitchFamily="18" charset="2"/>
                </a:rPr>
                <a:t>in</a:t>
              </a:r>
            </a:p>
            <a:p>
              <a:r>
                <a:rPr lang="en-US" altLang="en-US" sz="2968">
                  <a:latin typeface="Arial" panose="020B0604020202020204" pitchFamily="34" charset="0"/>
                  <a:sym typeface="Symbol" panose="05050102010706020507" pitchFamily="18" charset="2"/>
                </a:rPr>
                <a:t>However, ( </a:t>
              </a:r>
              <a:r>
                <a:rPr lang="en-US" altLang="en-US" sz="2968" b="1">
                  <a:latin typeface="Arial" panose="020B0604020202020204" pitchFamily="34" charset="0"/>
                  <a:sym typeface="Symbol" panose="05050102010706020507" pitchFamily="18" charset="2"/>
                </a:rPr>
                <a:t>some</a:t>
              </a:r>
              <a:r>
                <a:rPr lang="en-US" altLang="en-US" sz="2968">
                  <a:latin typeface="Arial" panose="020B0604020202020204" pitchFamily="34" charset="0"/>
                  <a:sym typeface="Symbol" panose="05050102010706020507" pitchFamily="18" charset="2"/>
                </a:rPr>
                <a:t>)  </a:t>
              </a:r>
              <a:r>
                <a:rPr lang="en-US" altLang="en-US" sz="2968" b="1">
                  <a:latin typeface="Arial" panose="020B0604020202020204" pitchFamily="34" charset="0"/>
                  <a:sym typeface="Symbol" panose="05050102010706020507" pitchFamily="18" charset="2"/>
                </a:rPr>
                <a:t>not in</a:t>
              </a:r>
              <a:endParaRPr lang="en-US" altLang="en-US" sz="2968">
                <a:latin typeface="Arial" panose="020B0604020202020204" pitchFamily="34" charset="0"/>
                <a:sym typeface="Symbol" panose="05050102010706020507" pitchFamily="18" charset="2"/>
              </a:endParaRPr>
            </a:p>
          </p:txBody>
        </p:sp>
        <p:sp>
          <p:nvSpPr>
            <p:cNvPr id="52245" name="Line 24"/>
            <p:cNvSpPr>
              <a:spLocks noChangeShapeType="1"/>
            </p:cNvSpPr>
            <p:nvPr/>
          </p:nvSpPr>
          <p:spPr bwMode="auto">
            <a:xfrm flipH="1">
              <a:off x="2919413" y="5840413"/>
              <a:ext cx="122237" cy="2794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 sz="2968"/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490" name="Rectangle 2"/>
          <p:cNvSpPr>
            <a:spLocks noGrp="1" noChangeArrowheads="1"/>
          </p:cNvSpPr>
          <p:nvPr>
            <p:ph type="title"/>
          </p:nvPr>
        </p:nvSpPr>
        <p:spPr>
          <a:xfrm>
            <a:off x="3196607" y="193171"/>
            <a:ext cx="31784902" cy="710516"/>
          </a:xfrm>
        </p:spPr>
        <p:txBody>
          <a:bodyPr/>
          <a:lstStyle/>
          <a:p>
            <a:r>
              <a:rPr lang="ja-JP" altLang="en-US" sz="4617" dirty="0"/>
              <a:t>“</a:t>
            </a:r>
            <a:r>
              <a:rPr lang="en-US" altLang="ja-JP" sz="4617" dirty="0"/>
              <a:t>all</a:t>
            </a:r>
            <a:r>
              <a:rPr lang="ja-JP" altLang="en-US" sz="4617" dirty="0"/>
              <a:t>”</a:t>
            </a:r>
            <a:r>
              <a:rPr lang="en-US" altLang="ja-JP" sz="4617" dirty="0"/>
              <a:t> Clause</a:t>
            </a:r>
            <a:endParaRPr lang="en-US" altLang="en-US" sz="4617" dirty="0"/>
          </a:p>
        </p:txBody>
      </p:sp>
      <p:sp>
        <p:nvSpPr>
          <p:cNvPr id="532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79550" y="1827297"/>
            <a:ext cx="12666051" cy="2031325"/>
          </a:xfrm>
        </p:spPr>
        <p:txBody>
          <a:bodyPr/>
          <a:lstStyle/>
          <a:p>
            <a:pPr>
              <a:tabLst>
                <a:tab pos="2259288" algn="l"/>
                <a:tab pos="3018493" algn="l"/>
              </a:tabLst>
            </a:pPr>
            <a:r>
              <a:rPr lang="en-US" altLang="en-US" sz="4400" dirty="0"/>
              <a:t>Find the names of all instructors whose salary is greater than the salary of all instructors in the Biology department.</a:t>
            </a:r>
          </a:p>
        </p:txBody>
      </p:sp>
      <p:sp>
        <p:nvSpPr>
          <p:cNvPr id="53251" name="Text Box 4"/>
          <p:cNvSpPr txBox="1">
            <a:spLocks noChangeArrowheads="1"/>
          </p:cNvSpPr>
          <p:nvPr/>
        </p:nvSpPr>
        <p:spPr bwMode="auto">
          <a:xfrm>
            <a:off x="5784850" y="4740275"/>
            <a:ext cx="8275197" cy="2249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803" b="1" dirty="0"/>
              <a:t>select </a:t>
            </a:r>
            <a:r>
              <a:rPr lang="en-US" altLang="en-US" sz="2803" i="1" dirty="0"/>
              <a:t>name</a:t>
            </a:r>
          </a:p>
          <a:p>
            <a:r>
              <a:rPr lang="en-US" altLang="en-US" sz="2803" b="1" dirty="0"/>
              <a:t>from </a:t>
            </a:r>
            <a:r>
              <a:rPr lang="en-US" altLang="en-US" sz="2803" i="1" dirty="0"/>
              <a:t>instructor</a:t>
            </a:r>
          </a:p>
          <a:p>
            <a:r>
              <a:rPr lang="en-US" altLang="en-US" sz="2803" b="1" dirty="0"/>
              <a:t>where </a:t>
            </a:r>
            <a:r>
              <a:rPr lang="en-US" altLang="en-US" sz="2803" i="1" dirty="0"/>
              <a:t>salary </a:t>
            </a:r>
            <a:r>
              <a:rPr lang="en-US" altLang="en-US" sz="2803" dirty="0"/>
              <a:t>&gt; </a:t>
            </a:r>
            <a:r>
              <a:rPr lang="en-US" altLang="en-US" sz="2803" b="1" dirty="0"/>
              <a:t>all </a:t>
            </a:r>
            <a:r>
              <a:rPr lang="en-US" altLang="en-US" sz="2803" dirty="0"/>
              <a:t>(</a:t>
            </a:r>
            <a:r>
              <a:rPr lang="en-US" altLang="en-US" sz="2803" b="1" dirty="0"/>
              <a:t>select </a:t>
            </a:r>
            <a:r>
              <a:rPr lang="en-US" altLang="en-US" sz="2803" i="1" dirty="0"/>
              <a:t>salary</a:t>
            </a:r>
          </a:p>
          <a:p>
            <a:r>
              <a:rPr lang="en-US" altLang="en-US" sz="2803" b="1" dirty="0"/>
              <a:t>                                from </a:t>
            </a:r>
            <a:r>
              <a:rPr lang="en-US" altLang="en-US" sz="2803" i="1" dirty="0"/>
              <a:t>instructor</a:t>
            </a:r>
          </a:p>
          <a:p>
            <a:r>
              <a:rPr lang="en-US" altLang="en-US" sz="2803" b="1" dirty="0"/>
              <a:t>                                where </a:t>
            </a:r>
            <a:r>
              <a:rPr lang="en-US" altLang="en-US" sz="2803" i="1" dirty="0"/>
              <a:t>dept name </a:t>
            </a:r>
            <a:r>
              <a:rPr lang="en-US" altLang="en-US" sz="2803" dirty="0"/>
              <a:t>= 'Biology');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38" name="Rectangle 2"/>
          <p:cNvSpPr>
            <a:spLocks noGrp="1" noChangeArrowheads="1"/>
          </p:cNvSpPr>
          <p:nvPr>
            <p:ph type="title"/>
          </p:nvPr>
        </p:nvSpPr>
        <p:spPr>
          <a:xfrm>
            <a:off x="3196607" y="193171"/>
            <a:ext cx="31784902" cy="710516"/>
          </a:xfrm>
        </p:spPr>
        <p:txBody>
          <a:bodyPr/>
          <a:lstStyle/>
          <a:p>
            <a:r>
              <a:rPr lang="en-US" altLang="en-US" sz="4617" dirty="0"/>
              <a:t>Definition of </a:t>
            </a:r>
            <a:r>
              <a:rPr lang="ja-JP" altLang="en-US" sz="4617" dirty="0"/>
              <a:t>“</a:t>
            </a:r>
            <a:r>
              <a:rPr lang="en-US" altLang="ja-JP" sz="4617" dirty="0"/>
              <a:t>all</a:t>
            </a:r>
            <a:r>
              <a:rPr lang="ja-JP" altLang="en-US" sz="4617" dirty="0"/>
              <a:t>”</a:t>
            </a:r>
            <a:r>
              <a:rPr lang="en-US" altLang="ja-JP" sz="4617" dirty="0"/>
              <a:t> Clause</a:t>
            </a:r>
            <a:endParaRPr lang="en-US" altLang="en-US" sz="4617" dirty="0"/>
          </a:p>
        </p:txBody>
      </p:sp>
      <p:sp>
        <p:nvSpPr>
          <p:cNvPr id="542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79551" y="1850861"/>
            <a:ext cx="11039707" cy="763587"/>
          </a:xfrm>
        </p:spPr>
        <p:txBody>
          <a:bodyPr wrap="square" lIns="149221" tIns="73301" rIns="149221" bIns="73301">
            <a:spAutoFit/>
          </a:bodyPr>
          <a:lstStyle/>
          <a:p>
            <a:r>
              <a:rPr lang="en-US" altLang="en-US" sz="4000" dirty="0"/>
              <a:t>F &lt;comp&gt; </a:t>
            </a:r>
            <a:r>
              <a:rPr lang="en-US" altLang="en-US" sz="4000" b="1" dirty="0"/>
              <a:t>all </a:t>
            </a:r>
            <a:r>
              <a:rPr lang="en-US" altLang="en-US" sz="4000" i="1" dirty="0"/>
              <a:t>r </a:t>
            </a:r>
            <a:r>
              <a:rPr lang="en-US" altLang="en-US" sz="4000" dirty="0">
                <a:sym typeface="Symbol" panose="05050102010706020507" pitchFamily="18" charset="2"/>
              </a:rPr>
              <a:t></a:t>
            </a:r>
            <a:r>
              <a:rPr lang="en-US" altLang="en-US" sz="4000" i="1" dirty="0">
                <a:sym typeface="Symbol" panose="05050102010706020507" pitchFamily="18" charset="2"/>
              </a:rPr>
              <a:t>t </a:t>
            </a:r>
            <a:r>
              <a:rPr lang="en-US" altLang="en-US" sz="4000" dirty="0">
                <a:sym typeface="Symbol" panose="05050102010706020507" pitchFamily="18" charset="2"/>
              </a:rPr>
              <a:t></a:t>
            </a:r>
            <a:r>
              <a:rPr lang="en-US" altLang="en-US" sz="4000" i="1" dirty="0">
                <a:sym typeface="Symbol" panose="05050102010706020507" pitchFamily="18" charset="2"/>
              </a:rPr>
              <a:t>r</a:t>
            </a:r>
            <a:r>
              <a:rPr lang="en-US" altLang="en-US" sz="4000" dirty="0">
                <a:sym typeface="Symbol" panose="05050102010706020507" pitchFamily="18" charset="2"/>
              </a:rPr>
              <a:t> (F &lt;comp&gt; </a:t>
            </a:r>
            <a:r>
              <a:rPr lang="en-US" altLang="en-US" sz="4000" i="1" dirty="0">
                <a:sym typeface="Symbol" panose="05050102010706020507" pitchFamily="18" charset="2"/>
              </a:rPr>
              <a:t>t)</a:t>
            </a:r>
            <a:endParaRPr lang="en-US" altLang="en-US" sz="4000" dirty="0"/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763882" y="2890167"/>
            <a:ext cx="11215105" cy="6958392"/>
            <a:chOff x="1238250" y="1752600"/>
            <a:chExt cx="6800850" cy="4219575"/>
          </a:xfrm>
        </p:grpSpPr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2619375" y="1752600"/>
              <a:ext cx="457200" cy="1066800"/>
              <a:chOff x="2448" y="1296"/>
              <a:chExt cx="288" cy="960"/>
            </a:xfrm>
          </p:grpSpPr>
          <p:sp>
            <p:nvSpPr>
              <p:cNvPr id="54293" name="Rectangle 5"/>
              <p:cNvSpPr>
                <a:spLocks noChangeArrowheads="1"/>
              </p:cNvSpPr>
              <p:nvPr/>
            </p:nvSpPr>
            <p:spPr bwMode="auto">
              <a:xfrm>
                <a:off x="2448" y="1296"/>
                <a:ext cx="288" cy="33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3958">
                    <a:latin typeface="Times New Roman" panose="02020603050405020304" pitchFamily="18" charset="0"/>
                  </a:rPr>
                  <a:t>0</a:t>
                </a:r>
              </a:p>
            </p:txBody>
          </p:sp>
          <p:sp>
            <p:nvSpPr>
              <p:cNvPr id="54294" name="Rectangle 6"/>
              <p:cNvSpPr>
                <a:spLocks noChangeArrowheads="1"/>
              </p:cNvSpPr>
              <p:nvPr/>
            </p:nvSpPr>
            <p:spPr bwMode="auto">
              <a:xfrm>
                <a:off x="2448" y="1584"/>
                <a:ext cx="288" cy="33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3958">
                    <a:latin typeface="Times New Roman" panose="02020603050405020304" pitchFamily="18" charset="0"/>
                  </a:rPr>
                  <a:t>5</a:t>
                </a:r>
              </a:p>
            </p:txBody>
          </p:sp>
          <p:sp>
            <p:nvSpPr>
              <p:cNvPr id="54295" name="Rectangle 7"/>
              <p:cNvSpPr>
                <a:spLocks noChangeArrowheads="1"/>
              </p:cNvSpPr>
              <p:nvPr/>
            </p:nvSpPr>
            <p:spPr bwMode="auto">
              <a:xfrm>
                <a:off x="2448" y="1920"/>
                <a:ext cx="288" cy="33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Helvetica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3958">
                    <a:latin typeface="Times New Roman" panose="02020603050405020304" pitchFamily="18" charset="0"/>
                  </a:rPr>
                  <a:t>6</a:t>
                </a:r>
              </a:p>
            </p:txBody>
          </p:sp>
        </p:grpSp>
        <p:sp>
          <p:nvSpPr>
            <p:cNvPr id="54277" name="Text Box 8"/>
            <p:cNvSpPr txBox="1">
              <a:spLocks noChangeArrowheads="1"/>
            </p:cNvSpPr>
            <p:nvPr/>
          </p:nvSpPr>
          <p:spPr bwMode="auto">
            <a:xfrm>
              <a:off x="1593850" y="2057400"/>
              <a:ext cx="12192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(5 &lt; </a:t>
              </a:r>
              <a:r>
                <a:rPr lang="en-US" altLang="en-US" sz="2968" b="1"/>
                <a:t>all</a:t>
              </a:r>
              <a:endParaRPr lang="en-US" altLang="en-US" sz="2968"/>
            </a:p>
          </p:txBody>
        </p:sp>
        <p:sp>
          <p:nvSpPr>
            <p:cNvPr id="54278" name="Text Box 9"/>
            <p:cNvSpPr txBox="1">
              <a:spLocks noChangeArrowheads="1"/>
            </p:cNvSpPr>
            <p:nvPr/>
          </p:nvSpPr>
          <p:spPr bwMode="auto">
            <a:xfrm>
              <a:off x="3152775" y="2057400"/>
              <a:ext cx="12192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) = false</a:t>
              </a:r>
            </a:p>
          </p:txBody>
        </p:sp>
        <p:sp>
          <p:nvSpPr>
            <p:cNvPr id="54279" name="Rectangle 10"/>
            <p:cNvSpPr>
              <a:spLocks noChangeArrowheads="1"/>
            </p:cNvSpPr>
            <p:nvPr/>
          </p:nvSpPr>
          <p:spPr bwMode="auto">
            <a:xfrm>
              <a:off x="2619375" y="2971800"/>
              <a:ext cx="457200" cy="3810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6</a:t>
              </a:r>
            </a:p>
          </p:txBody>
        </p:sp>
        <p:sp>
          <p:nvSpPr>
            <p:cNvPr id="54280" name="Rectangle 11"/>
            <p:cNvSpPr>
              <a:spLocks noChangeArrowheads="1"/>
            </p:cNvSpPr>
            <p:nvPr/>
          </p:nvSpPr>
          <p:spPr bwMode="auto">
            <a:xfrm>
              <a:off x="2619375" y="3276600"/>
              <a:ext cx="457200" cy="29686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10</a:t>
              </a:r>
            </a:p>
          </p:txBody>
        </p:sp>
        <p:sp>
          <p:nvSpPr>
            <p:cNvPr id="54281" name="Rectangle 12"/>
            <p:cNvSpPr>
              <a:spLocks noChangeArrowheads="1"/>
            </p:cNvSpPr>
            <p:nvPr/>
          </p:nvSpPr>
          <p:spPr bwMode="auto">
            <a:xfrm>
              <a:off x="2619375" y="3730625"/>
              <a:ext cx="457200" cy="30797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4</a:t>
              </a:r>
            </a:p>
          </p:txBody>
        </p:sp>
        <p:sp>
          <p:nvSpPr>
            <p:cNvPr id="54282" name="Text Box 13"/>
            <p:cNvSpPr txBox="1">
              <a:spLocks noChangeArrowheads="1"/>
            </p:cNvSpPr>
            <p:nvPr/>
          </p:nvSpPr>
          <p:spPr bwMode="auto">
            <a:xfrm>
              <a:off x="3152775" y="3216275"/>
              <a:ext cx="12192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) = true</a:t>
              </a:r>
            </a:p>
          </p:txBody>
        </p:sp>
        <p:sp>
          <p:nvSpPr>
            <p:cNvPr id="54283" name="Rectangle 14"/>
            <p:cNvSpPr>
              <a:spLocks noChangeArrowheads="1"/>
            </p:cNvSpPr>
            <p:nvPr/>
          </p:nvSpPr>
          <p:spPr bwMode="auto">
            <a:xfrm>
              <a:off x="2619375" y="4035425"/>
              <a:ext cx="457200" cy="30797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5</a:t>
              </a:r>
            </a:p>
          </p:txBody>
        </p:sp>
        <p:sp>
          <p:nvSpPr>
            <p:cNvPr id="54284" name="Rectangle 15"/>
            <p:cNvSpPr>
              <a:spLocks noChangeArrowheads="1"/>
            </p:cNvSpPr>
            <p:nvPr/>
          </p:nvSpPr>
          <p:spPr bwMode="auto">
            <a:xfrm>
              <a:off x="2619375" y="4572000"/>
              <a:ext cx="457200" cy="30797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4</a:t>
              </a:r>
            </a:p>
          </p:txBody>
        </p:sp>
        <p:sp>
          <p:nvSpPr>
            <p:cNvPr id="54285" name="Rectangle 16"/>
            <p:cNvSpPr>
              <a:spLocks noChangeArrowheads="1"/>
            </p:cNvSpPr>
            <p:nvPr/>
          </p:nvSpPr>
          <p:spPr bwMode="auto">
            <a:xfrm>
              <a:off x="2619375" y="4876800"/>
              <a:ext cx="457200" cy="30956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3958">
                  <a:latin typeface="Times New Roman" panose="02020603050405020304" pitchFamily="18" charset="0"/>
                </a:rPr>
                <a:t>6</a:t>
              </a:r>
            </a:p>
          </p:txBody>
        </p:sp>
        <p:sp>
          <p:nvSpPr>
            <p:cNvPr id="54286" name="Text Box 17"/>
            <p:cNvSpPr txBox="1">
              <a:spLocks noChangeArrowheads="1"/>
            </p:cNvSpPr>
            <p:nvPr/>
          </p:nvSpPr>
          <p:spPr bwMode="auto">
            <a:xfrm>
              <a:off x="1704975" y="4800600"/>
              <a:ext cx="1676400" cy="425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(5 </a:t>
              </a:r>
              <a:r>
                <a:rPr lang="en-US" altLang="en-US" sz="3958">
                  <a:latin typeface="Times New Roman" panose="02020603050405020304" pitchFamily="18" charset="0"/>
                  <a:sym typeface="Symbol" panose="05050102010706020507" pitchFamily="18" charset="2"/>
                </a:rPr>
                <a:t></a:t>
              </a:r>
              <a:r>
                <a:rPr lang="en-US" altLang="en-US" sz="2968"/>
                <a:t> </a:t>
              </a:r>
              <a:r>
                <a:rPr lang="en-US" altLang="en-US" sz="2968" b="1"/>
                <a:t>all</a:t>
              </a:r>
            </a:p>
          </p:txBody>
        </p:sp>
        <p:sp>
          <p:nvSpPr>
            <p:cNvPr id="54287" name="Text Box 18"/>
            <p:cNvSpPr txBox="1">
              <a:spLocks noChangeArrowheads="1"/>
            </p:cNvSpPr>
            <p:nvPr/>
          </p:nvSpPr>
          <p:spPr bwMode="auto">
            <a:xfrm>
              <a:off x="3163888" y="4786313"/>
              <a:ext cx="4572000" cy="425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) = true (since 5 </a:t>
              </a:r>
              <a:r>
                <a:rPr lang="en-US" altLang="en-US" sz="3958">
                  <a:latin typeface="Times New Roman" panose="02020603050405020304" pitchFamily="18" charset="0"/>
                  <a:sym typeface="Symbol" panose="05050102010706020507" pitchFamily="18" charset="2"/>
                </a:rPr>
                <a:t> </a:t>
              </a:r>
              <a:r>
                <a:rPr lang="en-US" altLang="en-US" sz="2968">
                  <a:sym typeface="Symbol" panose="05050102010706020507" pitchFamily="18" charset="2"/>
                </a:rPr>
                <a:t>4 and 5 </a:t>
              </a:r>
              <a:r>
                <a:rPr lang="en-US" altLang="en-US" sz="3958">
                  <a:latin typeface="Times New Roman" panose="02020603050405020304" pitchFamily="18" charset="0"/>
                  <a:sym typeface="Symbol" panose="05050102010706020507" pitchFamily="18" charset="2"/>
                </a:rPr>
                <a:t></a:t>
              </a:r>
              <a:r>
                <a:rPr lang="en-US" altLang="en-US" sz="2968">
                  <a:sym typeface="Symbol" panose="05050102010706020507" pitchFamily="18" charset="2"/>
                </a:rPr>
                <a:t> 6)</a:t>
              </a:r>
              <a:endParaRPr lang="en-US" altLang="en-US" sz="3958"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  <p:sp>
          <p:nvSpPr>
            <p:cNvPr id="54288" name="Text Box 19"/>
            <p:cNvSpPr txBox="1">
              <a:spLocks noChangeArrowheads="1"/>
            </p:cNvSpPr>
            <p:nvPr/>
          </p:nvSpPr>
          <p:spPr bwMode="auto">
            <a:xfrm>
              <a:off x="1651000" y="3228975"/>
              <a:ext cx="12192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(5 &lt; </a:t>
              </a:r>
              <a:r>
                <a:rPr lang="en-US" altLang="en-US" sz="2968" b="1"/>
                <a:t>all</a:t>
              </a:r>
              <a:endParaRPr lang="en-US" altLang="en-US" sz="2968"/>
            </a:p>
          </p:txBody>
        </p:sp>
        <p:sp>
          <p:nvSpPr>
            <p:cNvPr id="54289" name="Text Box 20"/>
            <p:cNvSpPr txBox="1">
              <a:spLocks noChangeArrowheads="1"/>
            </p:cNvSpPr>
            <p:nvPr/>
          </p:nvSpPr>
          <p:spPr bwMode="auto">
            <a:xfrm>
              <a:off x="3152775" y="3959225"/>
              <a:ext cx="12192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) = false</a:t>
              </a:r>
            </a:p>
          </p:txBody>
        </p:sp>
        <p:sp>
          <p:nvSpPr>
            <p:cNvPr id="54290" name="Text Box 21"/>
            <p:cNvSpPr txBox="1">
              <a:spLocks noChangeArrowheads="1"/>
            </p:cNvSpPr>
            <p:nvPr/>
          </p:nvSpPr>
          <p:spPr bwMode="auto">
            <a:xfrm>
              <a:off x="1704975" y="3962400"/>
              <a:ext cx="1219200" cy="332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968"/>
                <a:t>(5 = </a:t>
              </a:r>
              <a:r>
                <a:rPr lang="en-US" altLang="en-US" sz="2968" b="1"/>
                <a:t>all</a:t>
              </a:r>
              <a:endParaRPr lang="en-US" altLang="en-US" sz="2968"/>
            </a:p>
          </p:txBody>
        </p:sp>
        <p:sp>
          <p:nvSpPr>
            <p:cNvPr id="54291" name="Rectangle 22"/>
            <p:cNvSpPr>
              <a:spLocks noChangeArrowheads="1"/>
            </p:cNvSpPr>
            <p:nvPr/>
          </p:nvSpPr>
          <p:spPr bwMode="auto">
            <a:xfrm>
              <a:off x="1238250" y="5257800"/>
              <a:ext cx="6800850" cy="714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49221" tIns="73301" rIns="149221" bIns="73301"/>
            <a:lstStyle>
              <a:lvl1pPr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2968">
                  <a:latin typeface="Arial" panose="020B0604020202020204" pitchFamily="34" charset="0"/>
                </a:rPr>
                <a:t>(</a:t>
              </a:r>
              <a:r>
                <a:rPr lang="en-US" altLang="en-US" sz="2968">
                  <a:latin typeface="Arial" panose="020B0604020202020204" pitchFamily="34" charset="0"/>
                  <a:sym typeface="Symbol" panose="05050102010706020507" pitchFamily="18" charset="2"/>
                </a:rPr>
                <a:t></a:t>
              </a:r>
              <a:r>
                <a:rPr lang="en-US" altLang="en-US" sz="2968">
                  <a:latin typeface="Arial" panose="020B0604020202020204" pitchFamily="34" charset="0"/>
                </a:rPr>
                <a:t> </a:t>
              </a:r>
              <a:r>
                <a:rPr lang="en-US" altLang="en-US" sz="2968" b="1">
                  <a:latin typeface="Arial" panose="020B0604020202020204" pitchFamily="34" charset="0"/>
                </a:rPr>
                <a:t>all</a:t>
              </a:r>
              <a:r>
                <a:rPr lang="en-US" altLang="en-US" sz="2968">
                  <a:latin typeface="Arial" panose="020B0604020202020204" pitchFamily="34" charset="0"/>
                </a:rPr>
                <a:t>) </a:t>
              </a:r>
              <a:r>
                <a:rPr lang="en-US" altLang="en-US" sz="2968">
                  <a:latin typeface="Arial" panose="020B0604020202020204" pitchFamily="34" charset="0"/>
                  <a:sym typeface="Symbol" panose="05050102010706020507" pitchFamily="18" charset="2"/>
                </a:rPr>
                <a:t> </a:t>
              </a:r>
              <a:r>
                <a:rPr lang="en-US" altLang="en-US" sz="2968" b="1">
                  <a:latin typeface="Arial" panose="020B0604020202020204" pitchFamily="34" charset="0"/>
                  <a:sym typeface="Symbol" panose="05050102010706020507" pitchFamily="18" charset="2"/>
                </a:rPr>
                <a:t>not in</a:t>
              </a:r>
            </a:p>
            <a:p>
              <a:r>
                <a:rPr lang="en-US" altLang="en-US" sz="2968">
                  <a:latin typeface="Arial" panose="020B0604020202020204" pitchFamily="34" charset="0"/>
                  <a:sym typeface="Symbol" panose="05050102010706020507" pitchFamily="18" charset="2"/>
                </a:rPr>
                <a:t>However, (= </a:t>
              </a:r>
              <a:r>
                <a:rPr lang="en-US" altLang="en-US" sz="2968" b="1">
                  <a:latin typeface="Arial" panose="020B0604020202020204" pitchFamily="34" charset="0"/>
                  <a:sym typeface="Symbol" panose="05050102010706020507" pitchFamily="18" charset="2"/>
                </a:rPr>
                <a:t>all</a:t>
              </a:r>
              <a:r>
                <a:rPr lang="en-US" altLang="en-US" sz="2968">
                  <a:latin typeface="Arial" panose="020B0604020202020204" pitchFamily="34" charset="0"/>
                  <a:sym typeface="Symbol" panose="05050102010706020507" pitchFamily="18" charset="2"/>
                </a:rPr>
                <a:t>)  </a:t>
              </a:r>
              <a:r>
                <a:rPr lang="en-US" altLang="en-US" sz="2968" b="1">
                  <a:latin typeface="Arial" panose="020B0604020202020204" pitchFamily="34" charset="0"/>
                  <a:sym typeface="Symbol" panose="05050102010706020507" pitchFamily="18" charset="2"/>
                </a:rPr>
                <a:t>in</a:t>
              </a:r>
            </a:p>
          </p:txBody>
        </p:sp>
        <p:sp>
          <p:nvSpPr>
            <p:cNvPr id="54292" name="Line 23"/>
            <p:cNvSpPr>
              <a:spLocks noChangeShapeType="1"/>
            </p:cNvSpPr>
            <p:nvPr/>
          </p:nvSpPr>
          <p:spPr bwMode="auto">
            <a:xfrm flipH="1">
              <a:off x="3016250" y="5603875"/>
              <a:ext cx="109538" cy="2286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 sz="2968"/>
            </a:p>
          </p:txBody>
        </p:sp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875917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160" dirty="0"/>
              <a:t>Basic</a:t>
            </a:r>
            <a:r>
              <a:rPr sz="9450" spc="-50" dirty="0"/>
              <a:t>s</a:t>
            </a:r>
            <a:r>
              <a:rPr sz="9450" spc="-20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-270" dirty="0"/>
              <a:t>B</a:t>
            </a:r>
            <a:r>
              <a:rPr sz="9450" spc="-265" dirty="0"/>
              <a:t>E</a:t>
            </a:r>
            <a:r>
              <a:rPr sz="9450" spc="-95" dirty="0"/>
              <a:t>T</a:t>
            </a:r>
            <a:r>
              <a:rPr sz="9450" spc="-85" dirty="0"/>
              <a:t>W</a:t>
            </a:r>
            <a:r>
              <a:rPr sz="9450" spc="-275" dirty="0"/>
              <a:t>EE</a:t>
            </a:r>
            <a:r>
              <a:rPr sz="9450" spc="200" dirty="0"/>
              <a:t>N</a:t>
            </a:r>
            <a:r>
              <a:rPr sz="9450" spc="-195" dirty="0"/>
              <a:t> </a:t>
            </a:r>
            <a:r>
              <a:rPr sz="9450" spc="-95" dirty="0"/>
              <a:t>op</a:t>
            </a:r>
            <a:r>
              <a:rPr sz="9450" spc="5" dirty="0"/>
              <a:t>erat</a:t>
            </a:r>
            <a:r>
              <a:rPr sz="9450" spc="30" dirty="0"/>
              <a:t>o</a:t>
            </a:r>
            <a:r>
              <a:rPr sz="9450" spc="10" dirty="0"/>
              <a:t>r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889203" y="3131078"/>
            <a:ext cx="16958945" cy="35737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0" dirty="0">
                <a:latin typeface="Courier New"/>
                <a:cs typeface="Courier New"/>
              </a:rPr>
              <a:t>WHERE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&lt;operand&gt;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between</a:t>
            </a:r>
            <a:r>
              <a:rPr sz="4950" spc="-22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&lt;value1&gt;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and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&lt;value2&gt;</a:t>
            </a:r>
            <a:endParaRPr sz="495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7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4250690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between	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-3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inclusive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400"/>
              </a:spcBef>
              <a:tabLst>
                <a:tab pos="4250690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&lt;value&gt;	</a:t>
            </a:r>
            <a:r>
              <a:rPr sz="4950" spc="65" dirty="0">
                <a:latin typeface="Arial MT"/>
                <a:cs typeface="Arial MT"/>
              </a:rPr>
              <a:t>must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match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data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type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operand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788287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0" dirty="0"/>
              <a:t>Preparing</a:t>
            </a:r>
            <a:r>
              <a:rPr spc="-229" dirty="0"/>
              <a:t> </a:t>
            </a:r>
            <a:r>
              <a:rPr spc="-200" dirty="0"/>
              <a:t>SQL</a:t>
            </a:r>
            <a:r>
              <a:rPr spc="-229" dirty="0"/>
              <a:t> </a:t>
            </a:r>
            <a:r>
              <a:rPr spc="-75" dirty="0"/>
              <a:t>for</a:t>
            </a:r>
            <a:r>
              <a:rPr spc="-225" dirty="0"/>
              <a:t> </a:t>
            </a:r>
            <a:r>
              <a:rPr spc="-155" dirty="0"/>
              <a:t>Execution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55626" y="2231420"/>
            <a:ext cx="15791180" cy="55518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19455" marR="955040" indent="-707390">
              <a:lnSpc>
                <a:spcPct val="119300"/>
              </a:lnSpc>
              <a:spcBef>
                <a:spcPts val="9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10" dirty="0">
                <a:latin typeface="Arial MT"/>
                <a:cs typeface="Arial MT"/>
              </a:rPr>
              <a:t>You </a:t>
            </a:r>
            <a:r>
              <a:rPr sz="4950" spc="135" dirty="0">
                <a:latin typeface="Arial MT"/>
                <a:cs typeface="Arial MT"/>
              </a:rPr>
              <a:t>can't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just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0" dirty="0">
                <a:latin typeface="Arial MT"/>
                <a:cs typeface="Arial MT"/>
              </a:rPr>
              <a:t>compile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and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execute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90" dirty="0">
                <a:latin typeface="Arial MT"/>
                <a:cs typeface="Arial MT"/>
              </a:rPr>
              <a:t>it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on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your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computer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like </a:t>
            </a:r>
            <a:r>
              <a:rPr sz="4950" spc="30" dirty="0">
                <a:latin typeface="Arial MT"/>
                <a:cs typeface="Arial MT"/>
              </a:rPr>
              <a:t>other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5" dirty="0">
                <a:latin typeface="Arial MT"/>
                <a:cs typeface="Arial MT"/>
              </a:rPr>
              <a:t>languages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80" dirty="0">
                <a:latin typeface="Arial MT"/>
                <a:cs typeface="Arial MT"/>
              </a:rPr>
              <a:t>(Java,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25" dirty="0">
                <a:latin typeface="Arial MT"/>
                <a:cs typeface="Arial MT"/>
              </a:rPr>
              <a:t>etc.)</a:t>
            </a:r>
            <a:endParaRPr sz="4950">
              <a:latin typeface="Arial MT"/>
              <a:cs typeface="Arial MT"/>
            </a:endParaRPr>
          </a:p>
          <a:p>
            <a:pPr marL="1169670" marR="5080" lvl="1" indent="-707390">
              <a:lnSpc>
                <a:spcPct val="120200"/>
              </a:lnSpc>
              <a:spcBef>
                <a:spcPts val="114"/>
              </a:spcBef>
              <a:buFont typeface="Wingdings"/>
              <a:buChar char=""/>
              <a:tabLst>
                <a:tab pos="1169670" algn="l"/>
                <a:tab pos="1170305" algn="l"/>
              </a:tabLst>
            </a:pPr>
            <a:r>
              <a:rPr sz="4350" spc="45" dirty="0">
                <a:latin typeface="Arial MT"/>
                <a:cs typeface="Arial MT"/>
              </a:rPr>
              <a:t>It does </a:t>
            </a:r>
            <a:r>
              <a:rPr sz="4350" spc="85" dirty="0">
                <a:latin typeface="Arial MT"/>
                <a:cs typeface="Arial MT"/>
              </a:rPr>
              <a:t>not </a:t>
            </a:r>
            <a:r>
              <a:rPr sz="4350" spc="20" dirty="0">
                <a:latin typeface="Arial MT"/>
                <a:cs typeface="Arial MT"/>
              </a:rPr>
              <a:t>create </a:t>
            </a:r>
            <a:r>
              <a:rPr sz="4350" spc="-35" dirty="0">
                <a:latin typeface="Arial MT"/>
                <a:cs typeface="Arial MT"/>
              </a:rPr>
              <a:t>an </a:t>
            </a:r>
            <a:r>
              <a:rPr sz="4350" spc="30" dirty="0">
                <a:latin typeface="Arial MT"/>
                <a:cs typeface="Arial MT"/>
              </a:rPr>
              <a:t>executable </a:t>
            </a:r>
            <a:r>
              <a:rPr sz="4350" dirty="0">
                <a:latin typeface="Arial MT"/>
                <a:cs typeface="Arial MT"/>
              </a:rPr>
              <a:t>file </a:t>
            </a:r>
            <a:r>
              <a:rPr sz="4350" spc="-114" dirty="0">
                <a:latin typeface="Arial MT"/>
                <a:cs typeface="Arial MT"/>
              </a:rPr>
              <a:t>(.exe) </a:t>
            </a:r>
            <a:r>
              <a:rPr sz="4350" spc="65" dirty="0">
                <a:latin typeface="Arial MT"/>
                <a:cs typeface="Arial MT"/>
              </a:rPr>
              <a:t>that </a:t>
            </a:r>
            <a:r>
              <a:rPr sz="4350" spc="30" dirty="0">
                <a:latin typeface="Arial MT"/>
                <a:cs typeface="Arial MT"/>
              </a:rPr>
              <a:t>you </a:t>
            </a:r>
            <a:r>
              <a:rPr sz="4350" spc="35" dirty="0">
                <a:latin typeface="Arial MT"/>
                <a:cs typeface="Arial MT"/>
              </a:rPr>
              <a:t>can </a:t>
            </a:r>
            <a:r>
              <a:rPr sz="4350" spc="45" dirty="0">
                <a:latin typeface="Arial MT"/>
                <a:cs typeface="Arial MT"/>
              </a:rPr>
              <a:t>just </a:t>
            </a:r>
            <a:r>
              <a:rPr sz="4350" spc="-1195" dirty="0">
                <a:latin typeface="Arial MT"/>
                <a:cs typeface="Arial MT"/>
              </a:rPr>
              <a:t> </a:t>
            </a:r>
            <a:r>
              <a:rPr sz="4350" spc="5" dirty="0">
                <a:latin typeface="Arial MT"/>
                <a:cs typeface="Arial MT"/>
              </a:rPr>
              <a:t>run</a:t>
            </a:r>
            <a:endParaRPr sz="4350">
              <a:latin typeface="Arial MT"/>
              <a:cs typeface="Arial MT"/>
            </a:endParaRPr>
          </a:p>
          <a:p>
            <a:pPr lvl="1">
              <a:lnSpc>
                <a:spcPct val="100000"/>
              </a:lnSpc>
              <a:spcBef>
                <a:spcPts val="40"/>
              </a:spcBef>
              <a:buFont typeface="Wingdings"/>
              <a:buChar char=""/>
            </a:pPr>
            <a:endParaRPr sz="5250">
              <a:latin typeface="Arial MT"/>
              <a:cs typeface="Arial MT"/>
            </a:endParaRPr>
          </a:p>
          <a:p>
            <a:pPr marL="719455" marR="885190" indent="-707390">
              <a:lnSpc>
                <a:spcPts val="5340"/>
              </a:lnSpc>
              <a:spcBef>
                <a:spcPts val="5"/>
              </a:spcBef>
              <a:buChar char="•"/>
              <a:tabLst>
                <a:tab pos="718820" algn="l"/>
                <a:tab pos="720090" algn="l"/>
              </a:tabLst>
            </a:pPr>
            <a:r>
              <a:rPr sz="4950" spc="-65" dirty="0">
                <a:latin typeface="Arial MT"/>
                <a:cs typeface="Arial MT"/>
              </a:rPr>
              <a:t>SQL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must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be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0" dirty="0">
                <a:latin typeface="Arial MT"/>
                <a:cs typeface="Arial MT"/>
              </a:rPr>
              <a:t>prepared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for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execution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by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DBMS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software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215565"/>
            <a:ext cx="18759170" cy="1470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450" spc="-210" dirty="0"/>
              <a:t>SQ</a:t>
            </a:r>
            <a:r>
              <a:rPr sz="9450" spc="-85" dirty="0"/>
              <a:t>L</a:t>
            </a:r>
            <a:r>
              <a:rPr sz="9450" spc="-195" dirty="0"/>
              <a:t> </a:t>
            </a:r>
            <a:r>
              <a:rPr sz="9450" spc="-160" dirty="0"/>
              <a:t>Basic</a:t>
            </a:r>
            <a:r>
              <a:rPr sz="9450" spc="-50" dirty="0"/>
              <a:t>s</a:t>
            </a:r>
            <a:r>
              <a:rPr sz="9450" spc="-200" dirty="0"/>
              <a:t> </a:t>
            </a:r>
            <a:r>
              <a:rPr sz="9450" spc="-515" dirty="0"/>
              <a:t>–</a:t>
            </a:r>
            <a:r>
              <a:rPr sz="9450" spc="-200" dirty="0"/>
              <a:t> </a:t>
            </a:r>
            <a:r>
              <a:rPr sz="9450" spc="-270" dirty="0"/>
              <a:t>B</a:t>
            </a:r>
            <a:r>
              <a:rPr sz="9450" spc="-265" dirty="0"/>
              <a:t>E</a:t>
            </a:r>
            <a:r>
              <a:rPr sz="9450" spc="-95" dirty="0"/>
              <a:t>T</a:t>
            </a:r>
            <a:r>
              <a:rPr sz="9450" spc="-85" dirty="0"/>
              <a:t>W</a:t>
            </a:r>
            <a:r>
              <a:rPr sz="9450" spc="-275" dirty="0"/>
              <a:t>EE</a:t>
            </a:r>
            <a:r>
              <a:rPr sz="9450" spc="200" dirty="0"/>
              <a:t>N</a:t>
            </a:r>
            <a:r>
              <a:rPr sz="9450" spc="-195" dirty="0"/>
              <a:t> </a:t>
            </a:r>
            <a:r>
              <a:rPr sz="9450" spc="-95" dirty="0"/>
              <a:t>op</a:t>
            </a:r>
            <a:r>
              <a:rPr sz="9450" spc="5" dirty="0"/>
              <a:t>erat</a:t>
            </a:r>
            <a:r>
              <a:rPr sz="9450" spc="30" dirty="0"/>
              <a:t>o</a:t>
            </a:r>
            <a:r>
              <a:rPr sz="9450" spc="10" dirty="0"/>
              <a:t>r</a:t>
            </a:r>
            <a:endParaRPr sz="9450"/>
          </a:p>
        </p:txBody>
      </p:sp>
      <p:sp>
        <p:nvSpPr>
          <p:cNvPr id="3" name="object 3"/>
          <p:cNvSpPr txBox="1"/>
          <p:nvPr/>
        </p:nvSpPr>
        <p:spPr>
          <a:xfrm>
            <a:off x="889203" y="2527955"/>
            <a:ext cx="16958945" cy="26644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0" dirty="0">
                <a:latin typeface="Courier New"/>
                <a:cs typeface="Courier New"/>
              </a:rPr>
              <a:t>WHERE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&lt;operand&gt;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between</a:t>
            </a:r>
            <a:r>
              <a:rPr sz="4950" spc="-220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&lt;value1&gt;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and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&lt;value2&gt;</a:t>
            </a:r>
            <a:endParaRPr sz="495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78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4950" spc="-50" dirty="0">
                <a:latin typeface="Arial MT"/>
                <a:cs typeface="Arial MT"/>
              </a:rPr>
              <a:t>This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equivalent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of</a:t>
            </a:r>
            <a:endParaRPr sz="4950">
              <a:latin typeface="Arial MT"/>
              <a:cs typeface="Arial MT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870153" y="5430293"/>
          <a:ext cx="11717020" cy="16399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43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68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63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915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60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16984">
                <a:tc>
                  <a:txBody>
                    <a:bodyPr/>
                    <a:lstStyle/>
                    <a:p>
                      <a:pPr marL="31750">
                        <a:lnSpc>
                          <a:spcPts val="5110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WHERE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7960">
                        <a:lnSpc>
                          <a:spcPts val="5110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&lt;operand&gt;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7960">
                        <a:lnSpc>
                          <a:spcPts val="5110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&gt;=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73990">
                        <a:lnSpc>
                          <a:spcPts val="5110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&lt;value1&gt;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73990">
                        <a:lnSpc>
                          <a:spcPts val="5110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AND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98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8595">
                        <a:lnSpc>
                          <a:spcPts val="5935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&lt;operand&gt;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8595">
                        <a:lnSpc>
                          <a:spcPts val="5935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&lt;=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01930">
                        <a:lnSpc>
                          <a:spcPts val="5935"/>
                        </a:lnSpc>
                      </a:pPr>
                      <a:r>
                        <a:rPr sz="4950" spc="-10" dirty="0">
                          <a:latin typeface="Courier New"/>
                          <a:cs typeface="Courier New"/>
                        </a:rPr>
                        <a:t>&lt;value2&gt;</a:t>
                      </a:r>
                      <a:endParaRPr sz="49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82312" y="2585754"/>
            <a:ext cx="10831195" cy="5826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15" dirty="0">
                <a:latin typeface="Arial MT"/>
                <a:cs typeface="Arial MT"/>
              </a:rPr>
              <a:t>Examples</a:t>
            </a:r>
            <a:endParaRPr sz="4950">
              <a:latin typeface="Arial MT"/>
              <a:cs typeface="Arial MT"/>
            </a:endParaRPr>
          </a:p>
          <a:p>
            <a:pPr marL="2022475" marR="255904" indent="-2010410">
              <a:lnSpc>
                <a:spcPct val="139400"/>
              </a:lnSpc>
              <a:spcBef>
                <a:spcPts val="994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ProductID,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ProductName,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UnitPrice </a:t>
            </a:r>
            <a:r>
              <a:rPr sz="3300" spc="-5" dirty="0">
                <a:latin typeface="Courier New"/>
                <a:cs typeface="Courier New"/>
              </a:rPr>
              <a:t> from </a:t>
            </a:r>
            <a:r>
              <a:rPr sz="3300" spc="-10" dirty="0">
                <a:latin typeface="Courier New"/>
                <a:cs typeface="Courier New"/>
              </a:rPr>
              <a:t>"alanparadise/nw"."products" 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where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UnitPrice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between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20 and </a:t>
            </a:r>
            <a:r>
              <a:rPr sz="3300" spc="-10" dirty="0">
                <a:latin typeface="Courier New"/>
                <a:cs typeface="Courier New"/>
              </a:rPr>
              <a:t>30;</a:t>
            </a:r>
            <a:endParaRPr sz="33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3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89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Lastname,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Firstname</a:t>
            </a:r>
            <a:endParaRPr sz="3300">
              <a:latin typeface="Courier New"/>
              <a:cs typeface="Courier New"/>
            </a:endParaRPr>
          </a:p>
          <a:p>
            <a:pPr marL="2022475" marR="5080">
              <a:lnSpc>
                <a:spcPct val="139400"/>
              </a:lnSpc>
              <a:spcBef>
                <a:spcPts val="100"/>
              </a:spcBef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"alanparadise/nw"."employees" 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where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Lastname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between</a:t>
            </a:r>
            <a:r>
              <a:rPr sz="3300" spc="-5" dirty="0">
                <a:latin typeface="Courier New"/>
                <a:cs typeface="Courier New"/>
              </a:rPr>
              <a:t> 'A'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and </a:t>
            </a:r>
            <a:r>
              <a:rPr sz="3300" spc="-10" dirty="0">
                <a:latin typeface="Courier New"/>
                <a:cs typeface="Courier New"/>
              </a:rPr>
              <a:t>'M';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378521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135" dirty="0"/>
              <a:t>Boolean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89203" y="2558112"/>
            <a:ext cx="17325340" cy="63512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50" dirty="0">
                <a:latin typeface="Arial MT"/>
                <a:cs typeface="Arial MT"/>
              </a:rPr>
              <a:t>Multiple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70" dirty="0">
                <a:latin typeface="Arial MT"/>
                <a:cs typeface="Arial MT"/>
              </a:rPr>
              <a:t>conditions</a:t>
            </a:r>
            <a:r>
              <a:rPr sz="4950" spc="-5" dirty="0">
                <a:latin typeface="Arial MT"/>
                <a:cs typeface="Arial MT"/>
              </a:rPr>
              <a:t> in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70" dirty="0">
                <a:latin typeface="Arial MT"/>
                <a:cs typeface="Arial MT"/>
              </a:rPr>
              <a:t>WHERE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clause </a:t>
            </a:r>
            <a:r>
              <a:rPr sz="4950" spc="25" dirty="0">
                <a:latin typeface="Arial MT"/>
                <a:cs typeface="Arial MT"/>
              </a:rPr>
              <a:t>can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be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combined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with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7500">
              <a:latin typeface="Arial MT"/>
              <a:cs typeface="Arial MT"/>
            </a:endParaRPr>
          </a:p>
          <a:p>
            <a:pPr marL="2002789">
              <a:lnSpc>
                <a:spcPct val="100000"/>
              </a:lnSpc>
            </a:pPr>
            <a:r>
              <a:rPr sz="4950" spc="80" dirty="0">
                <a:latin typeface="Arial MT"/>
                <a:cs typeface="Arial MT"/>
              </a:rPr>
              <a:t>"AND",</a:t>
            </a:r>
            <a:r>
              <a:rPr sz="4950" spc="-40" dirty="0">
                <a:latin typeface="Arial MT"/>
                <a:cs typeface="Arial MT"/>
              </a:rPr>
              <a:t> </a:t>
            </a:r>
            <a:r>
              <a:rPr sz="4950" spc="100" dirty="0">
                <a:latin typeface="Arial MT"/>
                <a:cs typeface="Arial MT"/>
              </a:rPr>
              <a:t>"OR"</a:t>
            </a:r>
            <a:endParaRPr sz="4950">
              <a:latin typeface="Arial MT"/>
              <a:cs typeface="Arial MT"/>
            </a:endParaRPr>
          </a:p>
          <a:p>
            <a:pPr marL="2002789" marR="1986280" indent="-1990725">
              <a:lnSpc>
                <a:spcPct val="245800"/>
              </a:lnSpc>
              <a:spcBef>
                <a:spcPts val="60"/>
              </a:spcBef>
            </a:pPr>
            <a:r>
              <a:rPr sz="4950" spc="-35" dirty="0">
                <a:latin typeface="Arial MT"/>
                <a:cs typeface="Arial MT"/>
              </a:rPr>
              <a:t>Any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75" dirty="0">
                <a:latin typeface="Arial MT"/>
                <a:cs typeface="Arial MT"/>
              </a:rPr>
              <a:t>condition</a:t>
            </a:r>
            <a:r>
              <a:rPr sz="4950" spc="-5" dirty="0">
                <a:latin typeface="Arial MT"/>
                <a:cs typeface="Arial MT"/>
              </a:rPr>
              <a:t> in </a:t>
            </a:r>
            <a:r>
              <a:rPr sz="4950" spc="-100" dirty="0">
                <a:latin typeface="Arial MT"/>
                <a:cs typeface="Arial MT"/>
              </a:rPr>
              <a:t>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170" dirty="0">
                <a:latin typeface="Arial MT"/>
                <a:cs typeface="Arial MT"/>
              </a:rPr>
              <a:t>WHERE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clause </a:t>
            </a:r>
            <a:r>
              <a:rPr sz="4950" spc="25" dirty="0">
                <a:latin typeface="Arial MT"/>
                <a:cs typeface="Arial MT"/>
              </a:rPr>
              <a:t>can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be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negated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with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80" dirty="0">
                <a:latin typeface="Arial MT"/>
                <a:cs typeface="Arial MT"/>
              </a:rPr>
              <a:t>"NOT"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0" y="0"/>
            <a:ext cx="20104100" cy="2291715"/>
          </a:xfrm>
          <a:prstGeom prst="rect">
            <a:avLst/>
          </a:prstGeom>
          <a:solidFill>
            <a:srgbClr val="CAB467"/>
          </a:solidFill>
        </p:spPr>
        <p:txBody>
          <a:bodyPr vert="horz" wrap="square" lIns="0" tIns="130175" rIns="0" bIns="0" rtlCol="0">
            <a:spAutoFit/>
          </a:bodyPr>
          <a:lstStyle/>
          <a:p>
            <a:pPr marL="427355">
              <a:lnSpc>
                <a:spcPct val="100000"/>
              </a:lnSpc>
              <a:spcBef>
                <a:spcPts val="1025"/>
              </a:spcBef>
              <a:tabLst>
                <a:tab pos="8722360" algn="l"/>
              </a:tabLst>
            </a:pPr>
            <a:r>
              <a:rPr spc="-195" dirty="0"/>
              <a:t>SQL</a:t>
            </a:r>
            <a:r>
              <a:rPr spc="-215" dirty="0"/>
              <a:t> </a:t>
            </a:r>
            <a:r>
              <a:rPr spc="-235" dirty="0"/>
              <a:t>Basics:	</a:t>
            </a:r>
            <a:r>
              <a:rPr spc="-135" dirty="0"/>
              <a:t>Boolean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0795043" y="2291708"/>
            <a:ext cx="1143635" cy="75438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5365"/>
              </a:lnSpc>
            </a:pPr>
            <a:r>
              <a:rPr sz="4950" b="1" spc="-10" dirty="0">
                <a:latin typeface="Courier New"/>
                <a:cs typeface="Courier New"/>
              </a:rPr>
              <a:t>NOT</a:t>
            </a:r>
            <a:endParaRPr sz="495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4853" y="2248173"/>
            <a:ext cx="19263360" cy="7296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11863070" algn="l"/>
              </a:tabLst>
            </a:pPr>
            <a:r>
              <a:rPr sz="4600" spc="15" dirty="0">
                <a:latin typeface="Arial MT"/>
                <a:cs typeface="Arial MT"/>
              </a:rPr>
              <a:t>Boolean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20" dirty="0">
                <a:latin typeface="Arial MT"/>
                <a:cs typeface="Arial MT"/>
              </a:rPr>
              <a:t>expressions </a:t>
            </a:r>
            <a:r>
              <a:rPr sz="4600" spc="-55" dirty="0">
                <a:latin typeface="Arial MT"/>
                <a:cs typeface="Arial MT"/>
              </a:rPr>
              <a:t>are</a:t>
            </a:r>
            <a:r>
              <a:rPr sz="4600" spc="20" dirty="0">
                <a:latin typeface="Arial MT"/>
                <a:cs typeface="Arial MT"/>
              </a:rPr>
              <a:t> </a:t>
            </a:r>
            <a:r>
              <a:rPr sz="4600" spc="85" dirty="0">
                <a:latin typeface="Arial MT"/>
                <a:cs typeface="Arial MT"/>
              </a:rPr>
              <a:t>not</a:t>
            </a:r>
            <a:r>
              <a:rPr sz="4600" spc="15" dirty="0">
                <a:latin typeface="Arial MT"/>
                <a:cs typeface="Arial MT"/>
              </a:rPr>
              <a:t> </a:t>
            </a:r>
            <a:r>
              <a:rPr sz="4600" spc="-25" dirty="0">
                <a:latin typeface="Arial MT"/>
                <a:cs typeface="Arial MT"/>
              </a:rPr>
              <a:t>English</a:t>
            </a:r>
            <a:r>
              <a:rPr sz="4600" spc="15" dirty="0">
                <a:latin typeface="Arial MT"/>
                <a:cs typeface="Arial MT"/>
              </a:rPr>
              <a:t> </a:t>
            </a:r>
            <a:r>
              <a:rPr sz="4600" spc="-85" dirty="0">
                <a:latin typeface="Arial MT"/>
                <a:cs typeface="Arial MT"/>
              </a:rPr>
              <a:t>!	</a:t>
            </a:r>
            <a:r>
              <a:rPr sz="4600" dirty="0">
                <a:latin typeface="Arial MT"/>
                <a:cs typeface="Arial MT"/>
              </a:rPr>
              <a:t>negates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30" dirty="0">
                <a:latin typeface="Arial MT"/>
                <a:cs typeface="Arial MT"/>
              </a:rPr>
              <a:t>the</a:t>
            </a:r>
            <a:r>
              <a:rPr sz="4600" spc="5" dirty="0">
                <a:latin typeface="Arial MT"/>
                <a:cs typeface="Arial MT"/>
              </a:rPr>
              <a:t> </a:t>
            </a:r>
            <a:r>
              <a:rPr sz="4600" spc="35" dirty="0">
                <a:latin typeface="Arial MT"/>
                <a:cs typeface="Arial MT"/>
              </a:rPr>
              <a:t>whole</a:t>
            </a:r>
            <a:r>
              <a:rPr sz="4600" spc="10" dirty="0">
                <a:latin typeface="Arial MT"/>
                <a:cs typeface="Arial MT"/>
              </a:rPr>
              <a:t> </a:t>
            </a:r>
            <a:r>
              <a:rPr sz="4600" spc="75" dirty="0">
                <a:latin typeface="Arial MT"/>
                <a:cs typeface="Arial MT"/>
              </a:rPr>
              <a:t>condition</a:t>
            </a:r>
            <a:endParaRPr sz="46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425263" y="2961031"/>
            <a:ext cx="11837035" cy="144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22475" marR="5080" indent="-2010410">
              <a:lnSpc>
                <a:spcPct val="1414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customerid,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contactname,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region,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country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"alanparadise/nw"."customers"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435673" y="4581924"/>
            <a:ext cx="1282065" cy="528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300" spc="-10" dirty="0">
                <a:latin typeface="Courier New"/>
                <a:cs typeface="Courier New"/>
              </a:rPr>
              <a:t>where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956181" y="4668599"/>
            <a:ext cx="4787900" cy="48196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75"/>
              </a:lnSpc>
              <a:tabLst>
                <a:tab pos="2009775" algn="l"/>
              </a:tabLst>
            </a:pPr>
            <a:r>
              <a:rPr sz="3300" spc="-10" dirty="0">
                <a:latin typeface="Courier New"/>
                <a:cs typeface="Courier New"/>
              </a:rPr>
              <a:t>country	</a:t>
            </a:r>
            <a:r>
              <a:rPr sz="3300" spc="-5" dirty="0">
                <a:latin typeface="Courier New"/>
                <a:cs typeface="Courier New"/>
              </a:rPr>
              <a:t>=</a:t>
            </a:r>
            <a:r>
              <a:rPr sz="3300" spc="-6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'Brazil';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425263" y="5082013"/>
            <a:ext cx="11837035" cy="1433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22475" marR="5080" indent="-2010410">
              <a:lnSpc>
                <a:spcPct val="1399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Customerid,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contactname,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region,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country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"alanparadise/nw"."customers"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435673" y="6687828"/>
            <a:ext cx="1282065" cy="528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300" spc="-10" dirty="0">
                <a:latin typeface="Courier New"/>
                <a:cs typeface="Courier New"/>
              </a:rPr>
              <a:t>where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704879" y="6773247"/>
            <a:ext cx="6043930" cy="48196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 marL="250825">
              <a:lnSpc>
                <a:spcPts val="3385"/>
              </a:lnSpc>
              <a:tabLst>
                <a:tab pos="2261235" algn="l"/>
              </a:tabLst>
            </a:pPr>
            <a:r>
              <a:rPr sz="3300" spc="-10" dirty="0">
                <a:latin typeface="Courier New"/>
                <a:cs typeface="Courier New"/>
              </a:rPr>
              <a:t>country	</a:t>
            </a:r>
            <a:r>
              <a:rPr sz="3300" spc="-5" dirty="0">
                <a:latin typeface="Courier New"/>
                <a:cs typeface="Courier New"/>
              </a:rPr>
              <a:t>NOT</a:t>
            </a:r>
            <a:r>
              <a:rPr sz="3300" spc="-3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=</a:t>
            </a:r>
            <a:r>
              <a:rPr sz="3300" spc="-3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'Brazil';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425263" y="7200482"/>
            <a:ext cx="11837035" cy="1428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22475" marR="5080" indent="-2010410">
              <a:lnSpc>
                <a:spcPct val="139400"/>
              </a:lnSpc>
              <a:spcBef>
                <a:spcPts val="10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customerid,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contactname,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region,</a:t>
            </a:r>
            <a:r>
              <a:rPr sz="3300" spc="1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country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</a:t>
            </a:r>
            <a:r>
              <a:rPr sz="3300" spc="-10" dirty="0">
                <a:latin typeface="Courier New"/>
                <a:cs typeface="Courier New"/>
              </a:rPr>
              <a:t>"alanparadise/nw"."customers"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35673" y="8801272"/>
            <a:ext cx="1282065" cy="528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300" spc="-10" dirty="0">
                <a:latin typeface="Courier New"/>
                <a:cs typeface="Courier New"/>
              </a:rPr>
              <a:t>where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956181" y="8888365"/>
            <a:ext cx="5793105" cy="48196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370"/>
              </a:lnSpc>
              <a:tabLst>
                <a:tab pos="3014980" algn="l"/>
              </a:tabLst>
            </a:pPr>
            <a:r>
              <a:rPr sz="3300" spc="-5" dirty="0">
                <a:latin typeface="Courier New"/>
                <a:cs typeface="Courier New"/>
              </a:rPr>
              <a:t>NOT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country	</a:t>
            </a:r>
            <a:r>
              <a:rPr sz="3300" spc="-5" dirty="0">
                <a:latin typeface="Courier New"/>
                <a:cs typeface="Courier New"/>
              </a:rPr>
              <a:t>=</a:t>
            </a:r>
            <a:r>
              <a:rPr sz="3300" spc="-6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'Brazil';</a:t>
            </a:r>
            <a:endParaRPr sz="3300">
              <a:latin typeface="Courier New"/>
              <a:cs typeface="Courier New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3335409" y="5350139"/>
            <a:ext cx="1597660" cy="1858010"/>
          </a:xfrm>
          <a:custGeom>
            <a:avLst/>
            <a:gdLst/>
            <a:ahLst/>
            <a:cxnLst/>
            <a:rect l="l" t="t" r="r" b="b"/>
            <a:pathLst>
              <a:path w="1597660" h="1858009">
                <a:moveTo>
                  <a:pt x="1175297" y="0"/>
                </a:moveTo>
                <a:lnTo>
                  <a:pt x="798803" y="491536"/>
                </a:lnTo>
                <a:lnTo>
                  <a:pt x="422306" y="0"/>
                </a:lnTo>
                <a:lnTo>
                  <a:pt x="0" y="323469"/>
                </a:lnTo>
                <a:lnTo>
                  <a:pt x="463765" y="928943"/>
                </a:lnTo>
                <a:lnTo>
                  <a:pt x="0" y="1534417"/>
                </a:lnTo>
                <a:lnTo>
                  <a:pt x="422306" y="1857886"/>
                </a:lnTo>
                <a:lnTo>
                  <a:pt x="798803" y="1366350"/>
                </a:lnTo>
                <a:lnTo>
                  <a:pt x="1175297" y="1857886"/>
                </a:lnTo>
                <a:lnTo>
                  <a:pt x="1597603" y="1534417"/>
                </a:lnTo>
                <a:lnTo>
                  <a:pt x="1133837" y="928943"/>
                </a:lnTo>
                <a:lnTo>
                  <a:pt x="1597603" y="323469"/>
                </a:lnTo>
                <a:lnTo>
                  <a:pt x="1175297" y="0"/>
                </a:lnTo>
                <a:close/>
              </a:path>
            </a:pathLst>
          </a:custGeom>
          <a:solidFill>
            <a:srgbClr val="FF0000">
              <a:alpha val="450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72421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85" dirty="0"/>
              <a:t> </a:t>
            </a:r>
            <a:r>
              <a:rPr spc="-180" dirty="0"/>
              <a:t>Basics</a:t>
            </a:r>
          </a:p>
        </p:txBody>
      </p:sp>
      <p:sp>
        <p:nvSpPr>
          <p:cNvPr id="3" name="object 3"/>
          <p:cNvSpPr/>
          <p:nvPr/>
        </p:nvSpPr>
        <p:spPr>
          <a:xfrm>
            <a:off x="8317136" y="8291525"/>
            <a:ext cx="201930" cy="377190"/>
          </a:xfrm>
          <a:custGeom>
            <a:avLst/>
            <a:gdLst/>
            <a:ahLst/>
            <a:cxnLst/>
            <a:rect l="l" t="t" r="r" b="b"/>
            <a:pathLst>
              <a:path w="201929" h="377190">
                <a:moveTo>
                  <a:pt x="201564" y="0"/>
                </a:moveTo>
                <a:lnTo>
                  <a:pt x="0" y="0"/>
                </a:lnTo>
                <a:lnTo>
                  <a:pt x="0" y="376951"/>
                </a:lnTo>
                <a:lnTo>
                  <a:pt x="201564" y="376951"/>
                </a:lnTo>
                <a:lnTo>
                  <a:pt x="201564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335372" y="8825540"/>
            <a:ext cx="201930" cy="377190"/>
          </a:xfrm>
          <a:custGeom>
            <a:avLst/>
            <a:gdLst/>
            <a:ahLst/>
            <a:cxnLst/>
            <a:rect l="l" t="t" r="r" b="b"/>
            <a:pathLst>
              <a:path w="201929" h="377190">
                <a:moveTo>
                  <a:pt x="201564" y="0"/>
                </a:moveTo>
                <a:lnTo>
                  <a:pt x="0" y="0"/>
                </a:lnTo>
                <a:lnTo>
                  <a:pt x="0" y="376951"/>
                </a:lnTo>
                <a:lnTo>
                  <a:pt x="201564" y="376951"/>
                </a:lnTo>
                <a:lnTo>
                  <a:pt x="201564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50220" y="2144602"/>
            <a:ext cx="15909925" cy="7567930"/>
          </a:xfrm>
          <a:prstGeom prst="rect">
            <a:avLst/>
          </a:prstGeom>
        </p:spPr>
        <p:txBody>
          <a:bodyPr vert="horz" wrap="square" lIns="0" tIns="1708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45"/>
              </a:spcBef>
            </a:pPr>
            <a:r>
              <a:rPr sz="2700" spc="-15" dirty="0">
                <a:latin typeface="Arial MT"/>
                <a:cs typeface="Arial MT"/>
              </a:rPr>
              <a:t>When</a:t>
            </a:r>
            <a:r>
              <a:rPr sz="2700" spc="5" dirty="0">
                <a:latin typeface="Arial MT"/>
                <a:cs typeface="Arial MT"/>
              </a:rPr>
              <a:t> </a:t>
            </a:r>
            <a:r>
              <a:rPr sz="2700" spc="50" dirty="0">
                <a:latin typeface="Arial MT"/>
                <a:cs typeface="Arial MT"/>
              </a:rPr>
              <a:t>combining</a:t>
            </a:r>
            <a:r>
              <a:rPr sz="2700" spc="10" dirty="0">
                <a:latin typeface="Arial MT"/>
                <a:cs typeface="Arial MT"/>
              </a:rPr>
              <a:t> </a:t>
            </a:r>
            <a:r>
              <a:rPr sz="2550" dirty="0">
                <a:latin typeface="Courier New"/>
                <a:cs typeface="Courier New"/>
              </a:rPr>
              <a:t>WHERE</a:t>
            </a:r>
            <a:r>
              <a:rPr sz="2550" spc="-770" dirty="0">
                <a:latin typeface="Courier New"/>
                <a:cs typeface="Courier New"/>
              </a:rPr>
              <a:t> </a:t>
            </a:r>
            <a:r>
              <a:rPr sz="2700" spc="45" dirty="0">
                <a:latin typeface="Arial MT"/>
                <a:cs typeface="Arial MT"/>
              </a:rPr>
              <a:t>conditions</a:t>
            </a:r>
            <a:r>
              <a:rPr sz="2700" spc="10" dirty="0">
                <a:latin typeface="Arial MT"/>
                <a:cs typeface="Arial MT"/>
              </a:rPr>
              <a:t> </a:t>
            </a:r>
            <a:r>
              <a:rPr sz="2700" spc="15" dirty="0">
                <a:latin typeface="Arial MT"/>
                <a:cs typeface="Arial MT"/>
              </a:rPr>
              <a:t>using Boolean</a:t>
            </a:r>
            <a:r>
              <a:rPr sz="2700" spc="10" dirty="0">
                <a:latin typeface="Arial MT"/>
                <a:cs typeface="Arial MT"/>
              </a:rPr>
              <a:t> </a:t>
            </a:r>
            <a:r>
              <a:rPr sz="2700" spc="25" dirty="0">
                <a:latin typeface="Arial MT"/>
                <a:cs typeface="Arial MT"/>
              </a:rPr>
              <a:t>operators,</a:t>
            </a:r>
            <a:r>
              <a:rPr sz="2700" spc="5" dirty="0">
                <a:latin typeface="Arial MT"/>
                <a:cs typeface="Arial MT"/>
              </a:rPr>
              <a:t> </a:t>
            </a:r>
            <a:r>
              <a:rPr sz="2700" dirty="0">
                <a:latin typeface="Arial MT"/>
                <a:cs typeface="Arial MT"/>
              </a:rPr>
              <a:t>please</a:t>
            </a:r>
            <a:r>
              <a:rPr sz="2700" spc="10" dirty="0">
                <a:latin typeface="Arial MT"/>
                <a:cs typeface="Arial MT"/>
              </a:rPr>
              <a:t> make </a:t>
            </a:r>
            <a:r>
              <a:rPr sz="2700" spc="-45" dirty="0">
                <a:latin typeface="Arial MT"/>
                <a:cs typeface="Arial MT"/>
              </a:rPr>
              <a:t>a</a:t>
            </a:r>
            <a:r>
              <a:rPr sz="2700" spc="10" dirty="0">
                <a:latin typeface="Arial MT"/>
                <a:cs typeface="Arial MT"/>
              </a:rPr>
              <a:t> </a:t>
            </a:r>
            <a:r>
              <a:rPr sz="2700" spc="35" dirty="0">
                <a:latin typeface="Arial MT"/>
                <a:cs typeface="Arial MT"/>
              </a:rPr>
              <a:t>habit</a:t>
            </a:r>
            <a:r>
              <a:rPr sz="2700" spc="10" dirty="0">
                <a:latin typeface="Arial MT"/>
                <a:cs typeface="Arial MT"/>
              </a:rPr>
              <a:t> </a:t>
            </a:r>
            <a:r>
              <a:rPr sz="2700" spc="55" dirty="0">
                <a:latin typeface="Arial MT"/>
                <a:cs typeface="Arial MT"/>
              </a:rPr>
              <a:t>of</a:t>
            </a:r>
            <a:r>
              <a:rPr sz="2700" spc="5" dirty="0">
                <a:latin typeface="Arial MT"/>
                <a:cs typeface="Arial MT"/>
              </a:rPr>
              <a:t> </a:t>
            </a:r>
            <a:r>
              <a:rPr sz="2700" spc="15" dirty="0">
                <a:solidFill>
                  <a:srgbClr val="FF0000"/>
                </a:solidFill>
                <a:latin typeface="Arial MT"/>
                <a:cs typeface="Arial MT"/>
              </a:rPr>
              <a:t>using </a:t>
            </a:r>
            <a:r>
              <a:rPr sz="2700" spc="5" dirty="0">
                <a:solidFill>
                  <a:srgbClr val="FF0000"/>
                </a:solidFill>
                <a:latin typeface="Arial MT"/>
                <a:cs typeface="Arial MT"/>
              </a:rPr>
              <a:t>parentheses</a:t>
            </a:r>
            <a:endParaRPr sz="2700">
              <a:latin typeface="Arial MT"/>
              <a:cs typeface="Arial MT"/>
            </a:endParaRPr>
          </a:p>
          <a:p>
            <a:pPr marL="4033520" indent="-2010410">
              <a:lnSpc>
                <a:spcPct val="100000"/>
              </a:lnSpc>
              <a:spcBef>
                <a:spcPts val="1235"/>
              </a:spcBef>
            </a:pPr>
            <a:r>
              <a:rPr sz="2600" spc="20" dirty="0">
                <a:latin typeface="Courier New"/>
                <a:cs typeface="Courier New"/>
              </a:rPr>
              <a:t>SELECT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Productname,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SupplierID,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CategoryID,</a:t>
            </a:r>
            <a:endParaRPr sz="2600">
              <a:latin typeface="Courier New"/>
              <a:cs typeface="Courier New"/>
            </a:endParaRPr>
          </a:p>
          <a:p>
            <a:pPr marL="4033520">
              <a:lnSpc>
                <a:spcPct val="100000"/>
              </a:lnSpc>
              <a:spcBef>
                <a:spcPts val="1075"/>
              </a:spcBef>
            </a:pPr>
            <a:r>
              <a:rPr sz="2600" spc="20" dirty="0">
                <a:latin typeface="Courier New"/>
                <a:cs typeface="Courier New"/>
              </a:rPr>
              <a:t>UnitPrice,</a:t>
            </a:r>
            <a:r>
              <a:rPr sz="2600" spc="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UnitsInStock</a:t>
            </a:r>
            <a:endParaRPr sz="2600">
              <a:latin typeface="Courier New"/>
              <a:cs typeface="Courier New"/>
            </a:endParaRPr>
          </a:p>
          <a:p>
            <a:pPr marL="2627630">
              <a:lnSpc>
                <a:spcPct val="100000"/>
              </a:lnSpc>
              <a:spcBef>
                <a:spcPts val="1075"/>
              </a:spcBef>
            </a:pPr>
            <a:r>
              <a:rPr sz="2700" spc="5" dirty="0">
                <a:latin typeface="Courier New"/>
                <a:cs typeface="Courier New"/>
              </a:rPr>
              <a:t>from</a:t>
            </a:r>
            <a:r>
              <a:rPr sz="2700" spc="-15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"alanparadise/nw"."products"</a:t>
            </a:r>
            <a:endParaRPr sz="2700">
              <a:latin typeface="Courier New"/>
              <a:cs typeface="Courier New"/>
            </a:endParaRPr>
          </a:p>
          <a:p>
            <a:pPr marL="4033520" marR="4612005" indent="-1405890">
              <a:lnSpc>
                <a:spcPct val="133500"/>
              </a:lnSpc>
              <a:spcBef>
                <a:spcPts val="10"/>
              </a:spcBef>
            </a:pPr>
            <a:r>
              <a:rPr sz="2600" spc="20" dirty="0">
                <a:latin typeface="Courier New"/>
                <a:cs typeface="Courier New"/>
              </a:rPr>
              <a:t>WHERE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SupplierID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=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1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AND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CategoryID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=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2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OR 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CategoryID =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3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AND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UnitPrice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&gt;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20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OR </a:t>
            </a:r>
            <a:r>
              <a:rPr sz="2600" spc="-154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UnitsInStock &lt;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12;</a:t>
            </a:r>
            <a:endParaRPr sz="2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3000">
              <a:latin typeface="Courier New"/>
              <a:cs typeface="Courier New"/>
            </a:endParaRPr>
          </a:p>
          <a:p>
            <a:pPr marL="4033520" indent="-2010410">
              <a:lnSpc>
                <a:spcPct val="100000"/>
              </a:lnSpc>
              <a:spcBef>
                <a:spcPts val="1889"/>
              </a:spcBef>
            </a:pPr>
            <a:r>
              <a:rPr sz="2600" spc="20" dirty="0">
                <a:latin typeface="Courier New"/>
                <a:cs typeface="Courier New"/>
              </a:rPr>
              <a:t>SELECT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Productname,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SupplierID,</a:t>
            </a:r>
            <a:r>
              <a:rPr sz="2600" spc="3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CategoryID,</a:t>
            </a:r>
            <a:endParaRPr sz="2600">
              <a:latin typeface="Courier New"/>
              <a:cs typeface="Courier New"/>
            </a:endParaRPr>
          </a:p>
          <a:p>
            <a:pPr marL="4033520">
              <a:lnSpc>
                <a:spcPct val="100000"/>
              </a:lnSpc>
              <a:spcBef>
                <a:spcPts val="1095"/>
              </a:spcBef>
            </a:pPr>
            <a:r>
              <a:rPr sz="2600" spc="20" dirty="0">
                <a:latin typeface="Courier New"/>
                <a:cs typeface="Courier New"/>
              </a:rPr>
              <a:t>UnitPrice,</a:t>
            </a:r>
            <a:r>
              <a:rPr sz="2600" spc="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UnitsInStock</a:t>
            </a:r>
            <a:endParaRPr sz="2600">
              <a:latin typeface="Courier New"/>
              <a:cs typeface="Courier New"/>
            </a:endParaRPr>
          </a:p>
          <a:p>
            <a:pPr marL="2627630">
              <a:lnSpc>
                <a:spcPct val="100000"/>
              </a:lnSpc>
              <a:spcBef>
                <a:spcPts val="1055"/>
              </a:spcBef>
            </a:pPr>
            <a:r>
              <a:rPr sz="2700" spc="5" dirty="0">
                <a:latin typeface="Courier New"/>
                <a:cs typeface="Courier New"/>
              </a:rPr>
              <a:t>from</a:t>
            </a:r>
            <a:r>
              <a:rPr sz="2700" spc="-15" dirty="0">
                <a:latin typeface="Courier New"/>
                <a:cs typeface="Courier New"/>
              </a:rPr>
              <a:t> </a:t>
            </a:r>
            <a:r>
              <a:rPr sz="2700" spc="5" dirty="0">
                <a:latin typeface="Courier New"/>
                <a:cs typeface="Courier New"/>
              </a:rPr>
              <a:t>"alanparadise/nw"."products"</a:t>
            </a:r>
            <a:endParaRPr sz="2700">
              <a:latin typeface="Courier New"/>
              <a:cs typeface="Courier New"/>
            </a:endParaRPr>
          </a:p>
          <a:p>
            <a:pPr marL="4033520" marR="4410075" indent="-1405890">
              <a:lnSpc>
                <a:spcPts val="4190"/>
              </a:lnSpc>
              <a:spcBef>
                <a:spcPts val="320"/>
              </a:spcBef>
            </a:pPr>
            <a:r>
              <a:rPr sz="2600" spc="20" dirty="0">
                <a:latin typeface="Courier New"/>
                <a:cs typeface="Courier New"/>
              </a:rPr>
              <a:t>WHERE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SupplierID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=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1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AND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(CategoryID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=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2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OR 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CategoryID =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3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AND</a:t>
            </a:r>
            <a:r>
              <a:rPr sz="2600" spc="25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UnitPrice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&gt;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20)</a:t>
            </a:r>
            <a:r>
              <a:rPr sz="2600" spc="3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OR</a:t>
            </a:r>
            <a:endParaRPr sz="2600">
              <a:latin typeface="Courier New"/>
              <a:cs typeface="Courier New"/>
            </a:endParaRPr>
          </a:p>
          <a:p>
            <a:pPr marL="4033520">
              <a:lnSpc>
                <a:spcPct val="100000"/>
              </a:lnSpc>
              <a:spcBef>
                <a:spcPts val="785"/>
              </a:spcBef>
            </a:pPr>
            <a:r>
              <a:rPr sz="2600" spc="20" dirty="0">
                <a:latin typeface="Courier New"/>
                <a:cs typeface="Courier New"/>
              </a:rPr>
              <a:t>UnitsInStock</a:t>
            </a:r>
            <a:r>
              <a:rPr sz="260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&lt;</a:t>
            </a:r>
            <a:r>
              <a:rPr sz="2600" spc="10" dirty="0">
                <a:latin typeface="Courier New"/>
                <a:cs typeface="Courier New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12;</a:t>
            </a:r>
            <a:endParaRPr sz="2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466596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SQL</a:t>
            </a:r>
            <a:r>
              <a:rPr spc="-235" dirty="0"/>
              <a:t> </a:t>
            </a:r>
            <a:r>
              <a:rPr spc="-160" dirty="0"/>
              <a:t>Basics</a:t>
            </a:r>
            <a:r>
              <a:rPr spc="-229" dirty="0"/>
              <a:t> </a:t>
            </a:r>
            <a:r>
              <a:rPr spc="780" dirty="0"/>
              <a:t>-</a:t>
            </a:r>
            <a:r>
              <a:rPr spc="-225" dirty="0"/>
              <a:t> </a:t>
            </a:r>
            <a:r>
              <a:rPr spc="-10" dirty="0"/>
              <a:t>DISTINCT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77550" y="2857160"/>
            <a:ext cx="16160115" cy="62553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50" spc="-5" dirty="0">
                <a:latin typeface="Arial MT"/>
                <a:cs typeface="Arial MT"/>
              </a:rPr>
              <a:t>Your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60" dirty="0">
                <a:latin typeface="Arial MT"/>
                <a:cs typeface="Arial MT"/>
              </a:rPr>
              <a:t>SQL</a:t>
            </a:r>
            <a:r>
              <a:rPr sz="4450" spc="-5" dirty="0">
                <a:latin typeface="Arial MT"/>
                <a:cs typeface="Arial MT"/>
              </a:rPr>
              <a:t> answer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set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may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45" dirty="0">
                <a:latin typeface="Arial MT"/>
                <a:cs typeface="Arial MT"/>
              </a:rPr>
              <a:t>contain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duplicate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30" dirty="0">
                <a:latin typeface="Arial MT"/>
                <a:cs typeface="Arial MT"/>
              </a:rPr>
              <a:t>values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in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a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column</a:t>
            </a:r>
            <a:endParaRPr sz="4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150">
              <a:latin typeface="Arial MT"/>
              <a:cs typeface="Arial MT"/>
            </a:endParaRPr>
          </a:p>
          <a:p>
            <a:pPr marL="12700" marR="5080">
              <a:lnSpc>
                <a:spcPts val="4870"/>
              </a:lnSpc>
              <a:tabLst>
                <a:tab pos="3593465" algn="l"/>
              </a:tabLst>
            </a:pPr>
            <a:r>
              <a:rPr sz="4450" spc="-85" dirty="0">
                <a:latin typeface="Arial MT"/>
                <a:cs typeface="Arial MT"/>
              </a:rPr>
              <a:t>The</a:t>
            </a:r>
            <a:r>
              <a:rPr sz="4450" spc="10" dirty="0">
                <a:latin typeface="Arial MT"/>
                <a:cs typeface="Arial MT"/>
              </a:rPr>
              <a:t> </a:t>
            </a:r>
            <a:r>
              <a:rPr sz="4450" spc="145" dirty="0">
                <a:latin typeface="Arial MT"/>
                <a:cs typeface="Arial MT"/>
              </a:rPr>
              <a:t>“distinct”	</a:t>
            </a:r>
            <a:r>
              <a:rPr sz="4450" spc="55" dirty="0">
                <a:latin typeface="Arial MT"/>
                <a:cs typeface="Arial MT"/>
              </a:rPr>
              <a:t>keyword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before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a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50" dirty="0">
                <a:latin typeface="Arial MT"/>
                <a:cs typeface="Arial MT"/>
              </a:rPr>
              <a:t>column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in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-125" dirty="0">
                <a:latin typeface="Arial MT"/>
                <a:cs typeface="Arial MT"/>
              </a:rPr>
              <a:t>SELECT</a:t>
            </a:r>
            <a:r>
              <a:rPr sz="4450" dirty="0">
                <a:latin typeface="Arial MT"/>
                <a:cs typeface="Arial MT"/>
              </a:rPr>
              <a:t> removes </a:t>
            </a:r>
            <a:r>
              <a:rPr sz="4450" spc="-1225" dirty="0">
                <a:latin typeface="Arial MT"/>
                <a:cs typeface="Arial MT"/>
              </a:rPr>
              <a:t> </a:t>
            </a:r>
            <a:r>
              <a:rPr sz="4450" spc="45" dirty="0">
                <a:latin typeface="Arial MT"/>
                <a:cs typeface="Arial MT"/>
              </a:rPr>
              <a:t>duplicates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60" dirty="0">
                <a:latin typeface="Arial MT"/>
                <a:cs typeface="Arial MT"/>
              </a:rPr>
              <a:t>from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answer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set</a:t>
            </a:r>
            <a:endParaRPr sz="4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4130"/>
              </a:spcBef>
            </a:pPr>
            <a:r>
              <a:rPr sz="4450" spc="-15" dirty="0">
                <a:latin typeface="Arial MT"/>
                <a:cs typeface="Arial MT"/>
              </a:rPr>
              <a:t>Example</a:t>
            </a:r>
            <a:r>
              <a:rPr sz="4450" spc="-35" dirty="0">
                <a:latin typeface="Arial MT"/>
                <a:cs typeface="Arial MT"/>
              </a:rPr>
              <a:t> </a:t>
            </a:r>
            <a:r>
              <a:rPr sz="4450" spc="-20" dirty="0">
                <a:latin typeface="Arial MT"/>
                <a:cs typeface="Arial MT"/>
              </a:rPr>
              <a:t>Analysis:</a:t>
            </a:r>
            <a:endParaRPr sz="4450">
              <a:latin typeface="Arial MT"/>
              <a:cs typeface="Arial MT"/>
            </a:endParaRPr>
          </a:p>
          <a:p>
            <a:pPr marL="817244" indent="-354965">
              <a:lnSpc>
                <a:spcPct val="100000"/>
              </a:lnSpc>
              <a:spcBef>
                <a:spcPts val="4295"/>
              </a:spcBef>
              <a:buChar char="•"/>
              <a:tabLst>
                <a:tab pos="817880" algn="l"/>
              </a:tabLst>
            </a:pPr>
            <a:r>
              <a:rPr sz="4450" spc="-5" dirty="0">
                <a:latin typeface="Arial MT"/>
                <a:cs typeface="Arial MT"/>
              </a:rPr>
              <a:t>87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Customers,</a:t>
            </a:r>
            <a:r>
              <a:rPr sz="4450" spc="-5" dirty="0">
                <a:latin typeface="Arial MT"/>
                <a:cs typeface="Arial MT"/>
              </a:rPr>
              <a:t> each one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30" dirty="0">
                <a:latin typeface="Arial MT"/>
                <a:cs typeface="Arial MT"/>
              </a:rPr>
              <a:t>has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85" dirty="0">
                <a:latin typeface="Arial MT"/>
                <a:cs typeface="Arial MT"/>
              </a:rPr>
              <a:t>a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country</a:t>
            </a:r>
            <a:endParaRPr sz="4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 MT"/>
              <a:buChar char="•"/>
            </a:pPr>
            <a:endParaRPr sz="4100">
              <a:latin typeface="Arial MT"/>
              <a:cs typeface="Arial MT"/>
            </a:endParaRPr>
          </a:p>
          <a:p>
            <a:pPr marL="817244" indent="-354965">
              <a:lnSpc>
                <a:spcPct val="100000"/>
              </a:lnSpc>
              <a:buChar char="•"/>
              <a:tabLst>
                <a:tab pos="817880" algn="l"/>
              </a:tabLst>
            </a:pPr>
            <a:r>
              <a:rPr sz="4450" spc="80" dirty="0">
                <a:latin typeface="Arial MT"/>
                <a:cs typeface="Arial MT"/>
              </a:rPr>
              <a:t>How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many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80" dirty="0">
                <a:latin typeface="Arial MT"/>
                <a:cs typeface="Arial MT"/>
              </a:rPr>
              <a:t>distinct</a:t>
            </a:r>
            <a:r>
              <a:rPr sz="4450" spc="-10" dirty="0">
                <a:latin typeface="Arial MT"/>
                <a:cs typeface="Arial MT"/>
              </a:rPr>
              <a:t> </a:t>
            </a:r>
            <a:r>
              <a:rPr sz="4450" spc="35" dirty="0">
                <a:latin typeface="Arial MT"/>
                <a:cs typeface="Arial MT"/>
              </a:rPr>
              <a:t>countries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60" dirty="0">
                <a:latin typeface="Arial MT"/>
                <a:cs typeface="Arial MT"/>
              </a:rPr>
              <a:t>are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15" dirty="0">
                <a:latin typeface="Arial MT"/>
                <a:cs typeface="Arial MT"/>
              </a:rPr>
              <a:t>they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45" dirty="0">
                <a:latin typeface="Arial MT"/>
                <a:cs typeface="Arial MT"/>
              </a:rPr>
              <a:t>from?</a:t>
            </a:r>
            <a:endParaRPr sz="44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415986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130" dirty="0"/>
              <a:t>COUNT()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4853" y="2432461"/>
            <a:ext cx="13808075" cy="7123430"/>
          </a:xfrm>
          <a:prstGeom prst="rect">
            <a:avLst/>
          </a:prstGeom>
        </p:spPr>
        <p:txBody>
          <a:bodyPr vert="horz" wrap="square" lIns="0" tIns="135890" rIns="0" bIns="0" rtlCol="0">
            <a:spAutoFit/>
          </a:bodyPr>
          <a:lstStyle/>
          <a:p>
            <a:pPr marL="12700" marR="5080">
              <a:lnSpc>
                <a:spcPct val="79700"/>
              </a:lnSpc>
              <a:spcBef>
                <a:spcPts val="1070"/>
              </a:spcBef>
            </a:pPr>
            <a:r>
              <a:rPr sz="3950" spc="-70" dirty="0">
                <a:latin typeface="Arial MT"/>
                <a:cs typeface="Arial MT"/>
              </a:rPr>
              <a:t>The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15" dirty="0">
                <a:latin typeface="Arial MT"/>
                <a:cs typeface="Arial MT"/>
              </a:rPr>
              <a:t>count(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295" dirty="0">
                <a:latin typeface="Arial MT"/>
                <a:cs typeface="Arial MT"/>
              </a:rPr>
              <a:t>)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55" dirty="0">
                <a:latin typeface="Arial MT"/>
                <a:cs typeface="Arial MT"/>
              </a:rPr>
              <a:t>function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60" dirty="0">
                <a:latin typeface="Arial MT"/>
                <a:cs typeface="Arial MT"/>
              </a:rPr>
              <a:t>counts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50" dirty="0">
                <a:latin typeface="Arial MT"/>
                <a:cs typeface="Arial MT"/>
              </a:rPr>
              <a:t>rows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-105" dirty="0">
                <a:latin typeface="Arial MT"/>
                <a:cs typeface="Arial MT"/>
              </a:rPr>
              <a:t>OR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40" dirty="0">
                <a:latin typeface="Arial MT"/>
                <a:cs typeface="Arial MT"/>
              </a:rPr>
              <a:t>non-null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25" dirty="0">
                <a:latin typeface="Arial MT"/>
                <a:cs typeface="Arial MT"/>
              </a:rPr>
              <a:t>values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45" dirty="0">
                <a:latin typeface="Arial MT"/>
                <a:cs typeface="Arial MT"/>
              </a:rPr>
              <a:t>within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-75" dirty="0">
                <a:latin typeface="Arial MT"/>
                <a:cs typeface="Arial MT"/>
              </a:rPr>
              <a:t>a </a:t>
            </a:r>
            <a:r>
              <a:rPr sz="3950" spc="-1085" dirty="0">
                <a:latin typeface="Arial MT"/>
                <a:cs typeface="Arial MT"/>
              </a:rPr>
              <a:t> </a:t>
            </a:r>
            <a:r>
              <a:rPr sz="3950" spc="50" dirty="0">
                <a:latin typeface="Arial MT"/>
                <a:cs typeface="Arial MT"/>
              </a:rPr>
              <a:t>column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in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the</a:t>
            </a:r>
            <a:r>
              <a:rPr sz="3950" dirty="0">
                <a:latin typeface="Arial MT"/>
                <a:cs typeface="Arial MT"/>
              </a:rPr>
              <a:t> answer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15" dirty="0">
                <a:latin typeface="Arial MT"/>
                <a:cs typeface="Arial MT"/>
              </a:rPr>
              <a:t>set.</a:t>
            </a:r>
            <a:endParaRPr sz="3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340"/>
              </a:spcBef>
            </a:pPr>
            <a:r>
              <a:rPr sz="3300" spc="-10" dirty="0">
                <a:latin typeface="Arial MT"/>
                <a:cs typeface="Arial MT"/>
              </a:rPr>
              <a:t>Example:</a:t>
            </a:r>
            <a:endParaRPr sz="33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85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-3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count(*)</a:t>
            </a:r>
            <a:endParaRPr sz="3300">
              <a:latin typeface="Courier New"/>
              <a:cs typeface="Courier New"/>
            </a:endParaRPr>
          </a:p>
          <a:p>
            <a:pPr marL="766445">
              <a:lnSpc>
                <a:spcPct val="100000"/>
              </a:lnSpc>
              <a:spcBef>
                <a:spcPts val="1145"/>
              </a:spcBef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"alanparadise/nw"."customers";</a:t>
            </a:r>
            <a:endParaRPr sz="33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3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160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count(country)</a:t>
            </a:r>
            <a:endParaRPr sz="3300">
              <a:latin typeface="Courier New"/>
              <a:cs typeface="Courier New"/>
            </a:endParaRPr>
          </a:p>
          <a:p>
            <a:pPr marL="766445">
              <a:lnSpc>
                <a:spcPct val="100000"/>
              </a:lnSpc>
              <a:spcBef>
                <a:spcPts val="1220"/>
              </a:spcBef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"alanparadise/nw"."customers";</a:t>
            </a:r>
            <a:endParaRPr sz="33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55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count(distinct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country)</a:t>
            </a:r>
            <a:endParaRPr sz="3300">
              <a:latin typeface="Courier New"/>
              <a:cs typeface="Courier New"/>
            </a:endParaRPr>
          </a:p>
          <a:p>
            <a:pPr marL="766445">
              <a:lnSpc>
                <a:spcPct val="100000"/>
              </a:lnSpc>
              <a:spcBef>
                <a:spcPts val="1225"/>
              </a:spcBef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"alanparadise/nw"."customers";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55606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-105" dirty="0"/>
              <a:t>O</a:t>
            </a:r>
            <a:r>
              <a:rPr spc="-114" dirty="0"/>
              <a:t>R</a:t>
            </a:r>
            <a:r>
              <a:rPr spc="-105" dirty="0"/>
              <a:t>DE</a:t>
            </a:r>
            <a:r>
              <a:rPr dirty="0"/>
              <a:t>R</a:t>
            </a:r>
            <a:r>
              <a:rPr spc="-215" dirty="0"/>
              <a:t> </a:t>
            </a:r>
            <a:r>
              <a:rPr spc="-200" dirty="0"/>
              <a:t>BY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77550" y="2241472"/>
            <a:ext cx="14555469" cy="7332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50" spc="-5" dirty="0">
                <a:latin typeface="Arial MT"/>
                <a:cs typeface="Arial MT"/>
              </a:rPr>
              <a:t>You </a:t>
            </a:r>
            <a:r>
              <a:rPr sz="4450" spc="25" dirty="0">
                <a:latin typeface="Arial MT"/>
                <a:cs typeface="Arial MT"/>
              </a:rPr>
              <a:t>can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60" dirty="0">
                <a:latin typeface="Arial MT"/>
                <a:cs typeface="Arial MT"/>
              </a:rPr>
              <a:t>sort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20" dirty="0">
                <a:latin typeface="Arial MT"/>
                <a:cs typeface="Arial MT"/>
              </a:rPr>
              <a:t>the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55" dirty="0">
                <a:latin typeface="Arial MT"/>
                <a:cs typeface="Arial MT"/>
              </a:rPr>
              <a:t>rows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in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15" dirty="0">
                <a:latin typeface="Arial MT"/>
                <a:cs typeface="Arial MT"/>
              </a:rPr>
              <a:t>your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answer</a:t>
            </a:r>
            <a:r>
              <a:rPr sz="4450" spc="5" dirty="0">
                <a:latin typeface="Arial MT"/>
                <a:cs typeface="Arial MT"/>
              </a:rPr>
              <a:t> </a:t>
            </a:r>
            <a:r>
              <a:rPr sz="4450" spc="25" dirty="0">
                <a:latin typeface="Arial MT"/>
                <a:cs typeface="Arial MT"/>
              </a:rPr>
              <a:t>set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spc="75" dirty="0">
                <a:latin typeface="Arial MT"/>
                <a:cs typeface="Arial MT"/>
              </a:rPr>
              <a:t>with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150" dirty="0">
                <a:latin typeface="Arial MT"/>
                <a:cs typeface="Arial MT"/>
              </a:rPr>
              <a:t>ORDER</a:t>
            </a:r>
            <a:r>
              <a:rPr sz="4450" dirty="0">
                <a:latin typeface="Arial MT"/>
                <a:cs typeface="Arial MT"/>
              </a:rPr>
              <a:t> </a:t>
            </a:r>
            <a:r>
              <a:rPr sz="4450" spc="-5" dirty="0">
                <a:latin typeface="Arial MT"/>
                <a:cs typeface="Arial MT"/>
              </a:rPr>
              <a:t>BY</a:t>
            </a:r>
            <a:endParaRPr sz="4450">
              <a:latin typeface="Arial MT"/>
              <a:cs typeface="Arial MT"/>
            </a:endParaRPr>
          </a:p>
          <a:p>
            <a:pPr marL="2022475">
              <a:lnSpc>
                <a:spcPct val="100000"/>
              </a:lnSpc>
              <a:spcBef>
                <a:spcPts val="10"/>
              </a:spcBef>
              <a:tabLst>
                <a:tab pos="4174490" algn="l"/>
                <a:tab pos="6411595" algn="l"/>
                <a:tab pos="8348980" algn="l"/>
              </a:tabLst>
            </a:pPr>
            <a:r>
              <a:rPr sz="3950" dirty="0">
                <a:latin typeface="Arial MT"/>
                <a:cs typeface="Arial MT"/>
              </a:rPr>
              <a:t>Default:	</a:t>
            </a:r>
            <a:r>
              <a:rPr sz="3950" spc="-50" dirty="0">
                <a:latin typeface="Arial MT"/>
                <a:cs typeface="Arial MT"/>
              </a:rPr>
              <a:t>ASC	</a:t>
            </a:r>
            <a:r>
              <a:rPr sz="3950" spc="40" dirty="0">
                <a:latin typeface="Arial MT"/>
                <a:cs typeface="Arial MT"/>
              </a:rPr>
              <a:t>Option:	</a:t>
            </a:r>
            <a:r>
              <a:rPr sz="3950" spc="-90" dirty="0">
                <a:latin typeface="Arial MT"/>
                <a:cs typeface="Arial MT"/>
              </a:rPr>
              <a:t>DESC</a:t>
            </a:r>
            <a:endParaRPr sz="3950">
              <a:latin typeface="Arial MT"/>
              <a:cs typeface="Arial MT"/>
            </a:endParaRPr>
          </a:p>
          <a:p>
            <a:pPr marL="12700">
              <a:lnSpc>
                <a:spcPts val="4100"/>
              </a:lnSpc>
              <a:spcBef>
                <a:spcPts val="3960"/>
              </a:spcBef>
            </a:pPr>
            <a:r>
              <a:rPr sz="3600" spc="10" dirty="0">
                <a:latin typeface="Courier New"/>
                <a:cs typeface="Courier New"/>
              </a:rPr>
              <a:t>select</a:t>
            </a:r>
            <a:r>
              <a:rPr sz="3600" spc="-1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productname,</a:t>
            </a:r>
            <a:r>
              <a:rPr sz="3600" spc="-1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unitprice</a:t>
            </a:r>
            <a:endParaRPr sz="3600">
              <a:latin typeface="Courier New"/>
              <a:cs typeface="Courier New"/>
            </a:endParaRPr>
          </a:p>
          <a:p>
            <a:pPr marL="12700" marR="4667250" indent="753745">
              <a:lnSpc>
                <a:spcPts val="3960"/>
              </a:lnSpc>
              <a:spcBef>
                <a:spcPts val="210"/>
              </a:spcBef>
            </a:pPr>
            <a:r>
              <a:rPr sz="3600" spc="10" dirty="0">
                <a:latin typeface="Courier New"/>
                <a:cs typeface="Courier New"/>
              </a:rPr>
              <a:t>from "alanparadise/nw"."products" </a:t>
            </a:r>
            <a:r>
              <a:rPr sz="3600" spc="-215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order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by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productname;</a:t>
            </a:r>
            <a:endParaRPr sz="3600">
              <a:latin typeface="Courier New"/>
              <a:cs typeface="Courier New"/>
            </a:endParaRPr>
          </a:p>
          <a:p>
            <a:pPr marL="12700">
              <a:lnSpc>
                <a:spcPts val="4100"/>
              </a:lnSpc>
              <a:spcBef>
                <a:spcPts val="3440"/>
              </a:spcBef>
            </a:pPr>
            <a:r>
              <a:rPr sz="3600" spc="10" dirty="0">
                <a:latin typeface="Courier New"/>
                <a:cs typeface="Courier New"/>
              </a:rPr>
              <a:t>select</a:t>
            </a:r>
            <a:r>
              <a:rPr sz="3600" spc="-1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productname,</a:t>
            </a:r>
            <a:r>
              <a:rPr sz="3600" spc="-1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unitprice</a:t>
            </a:r>
            <a:endParaRPr sz="3600">
              <a:latin typeface="Courier New"/>
              <a:cs typeface="Courier New"/>
            </a:endParaRPr>
          </a:p>
          <a:p>
            <a:pPr marL="12700" marR="4667250" indent="753745">
              <a:lnSpc>
                <a:spcPts val="3960"/>
              </a:lnSpc>
              <a:spcBef>
                <a:spcPts val="215"/>
              </a:spcBef>
            </a:pPr>
            <a:r>
              <a:rPr sz="3600" spc="10" dirty="0">
                <a:latin typeface="Courier New"/>
                <a:cs typeface="Courier New"/>
              </a:rPr>
              <a:t>from "alanparadise/nw"."products" </a:t>
            </a:r>
            <a:r>
              <a:rPr sz="3600" spc="-215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order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by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unitprice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desc;</a:t>
            </a:r>
            <a:endParaRPr sz="3600">
              <a:latin typeface="Courier New"/>
              <a:cs typeface="Courier New"/>
            </a:endParaRPr>
          </a:p>
          <a:p>
            <a:pPr marL="12700">
              <a:lnSpc>
                <a:spcPts val="4140"/>
              </a:lnSpc>
              <a:spcBef>
                <a:spcPts val="3420"/>
              </a:spcBef>
            </a:pPr>
            <a:r>
              <a:rPr sz="3600" spc="10" dirty="0">
                <a:latin typeface="Courier New"/>
                <a:cs typeface="Courier New"/>
              </a:rPr>
              <a:t>select</a:t>
            </a:r>
            <a:r>
              <a:rPr sz="3600" spc="-1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productname,</a:t>
            </a:r>
            <a:r>
              <a:rPr sz="3600" spc="-1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unitprice</a:t>
            </a:r>
            <a:endParaRPr sz="3600">
              <a:latin typeface="Courier New"/>
              <a:cs typeface="Courier New"/>
            </a:endParaRPr>
          </a:p>
          <a:p>
            <a:pPr marL="12700" marR="4667250" indent="753745">
              <a:lnSpc>
                <a:spcPts val="3879"/>
              </a:lnSpc>
              <a:spcBef>
                <a:spcPts val="315"/>
              </a:spcBef>
            </a:pPr>
            <a:r>
              <a:rPr sz="3600" spc="10" dirty="0">
                <a:latin typeface="Courier New"/>
                <a:cs typeface="Courier New"/>
              </a:rPr>
              <a:t>from "alanparadise/nw"."products" </a:t>
            </a:r>
            <a:r>
              <a:rPr sz="3600" spc="-2150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order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0" dirty="0">
                <a:latin typeface="Courier New"/>
                <a:cs typeface="Courier New"/>
              </a:rPr>
              <a:t>by</a:t>
            </a:r>
            <a:r>
              <a:rPr sz="3600" spc="5" dirty="0">
                <a:latin typeface="Courier New"/>
                <a:cs typeface="Courier New"/>
              </a:rPr>
              <a:t> </a:t>
            </a:r>
            <a:r>
              <a:rPr sz="3600" spc="15" dirty="0">
                <a:latin typeface="Courier New"/>
                <a:cs typeface="Courier New"/>
              </a:rPr>
              <a:t>2</a:t>
            </a:r>
            <a:r>
              <a:rPr sz="3600" spc="10" dirty="0">
                <a:latin typeface="Courier New"/>
                <a:cs typeface="Courier New"/>
              </a:rPr>
              <a:t> desc;</a:t>
            </a:r>
            <a:endParaRPr sz="3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2169775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SQ</a:t>
            </a:r>
            <a:r>
              <a:rPr spc="-110" dirty="0"/>
              <a:t>L</a:t>
            </a:r>
            <a:r>
              <a:rPr spc="-215" dirty="0"/>
              <a:t> </a:t>
            </a:r>
            <a:r>
              <a:rPr spc="-225" dirty="0"/>
              <a:t>Bas</a:t>
            </a:r>
            <a:r>
              <a:rPr spc="-170" dirty="0"/>
              <a:t>i</a:t>
            </a:r>
            <a:r>
              <a:rPr spc="-110" dirty="0"/>
              <a:t>c</a:t>
            </a:r>
            <a:r>
              <a:rPr spc="-5" dirty="0"/>
              <a:t>s</a:t>
            </a:r>
            <a:r>
              <a:rPr spc="-210" dirty="0"/>
              <a:t> </a:t>
            </a:r>
            <a:r>
              <a:rPr spc="-595" dirty="0"/>
              <a:t>–</a:t>
            </a:r>
            <a:r>
              <a:rPr spc="-204" dirty="0"/>
              <a:t> </a:t>
            </a:r>
            <a:r>
              <a:rPr spc="80" dirty="0"/>
              <a:t>LIMIT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57232" y="2723970"/>
            <a:ext cx="15230475" cy="54864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spc="-70" dirty="0">
                <a:latin typeface="Arial MT"/>
                <a:cs typeface="Arial MT"/>
              </a:rPr>
              <a:t>The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30" dirty="0">
                <a:latin typeface="Arial MT"/>
                <a:cs typeface="Arial MT"/>
              </a:rPr>
              <a:t>LIMIT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clause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10" dirty="0">
                <a:latin typeface="Arial MT"/>
                <a:cs typeface="Arial MT"/>
              </a:rPr>
              <a:t>tells </a:t>
            </a:r>
            <a:r>
              <a:rPr sz="3950" spc="-45" dirty="0">
                <a:latin typeface="Arial MT"/>
                <a:cs typeface="Arial MT"/>
              </a:rPr>
              <a:t>SQL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spc="110" dirty="0">
                <a:latin typeface="Arial MT"/>
                <a:cs typeface="Arial MT"/>
              </a:rPr>
              <a:t>to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10" dirty="0">
                <a:latin typeface="Arial MT"/>
                <a:cs typeface="Arial MT"/>
              </a:rPr>
              <a:t>return</a:t>
            </a:r>
            <a:r>
              <a:rPr sz="3950" spc="15" dirty="0">
                <a:latin typeface="Arial MT"/>
                <a:cs typeface="Arial MT"/>
              </a:rPr>
              <a:t> only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-220" dirty="0">
                <a:latin typeface="Arial MT"/>
                <a:cs typeface="Arial MT"/>
              </a:rPr>
              <a:t>XX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50" dirty="0">
                <a:latin typeface="Arial MT"/>
                <a:cs typeface="Arial MT"/>
              </a:rPr>
              <a:t>rows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in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the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answer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15" dirty="0">
                <a:latin typeface="Arial MT"/>
                <a:cs typeface="Arial MT"/>
              </a:rPr>
              <a:t>set.</a:t>
            </a:r>
            <a:endParaRPr sz="3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6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3300" spc="-10" dirty="0">
                <a:latin typeface="Courier New"/>
                <a:cs typeface="Courier New"/>
              </a:rPr>
              <a:t>select</a:t>
            </a:r>
            <a:r>
              <a:rPr sz="3300" spc="-5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productname,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unitprice</a:t>
            </a:r>
            <a:endParaRPr sz="3300">
              <a:latin typeface="Courier New"/>
              <a:cs typeface="Courier New"/>
            </a:endParaRPr>
          </a:p>
          <a:p>
            <a:pPr marL="12700" marR="4906010" indent="2010410">
              <a:lnSpc>
                <a:spcPct val="139400"/>
              </a:lnSpc>
              <a:tabLst>
                <a:tab pos="2273935" algn="l"/>
              </a:tabLst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"alanparadise/nw"."products"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10" dirty="0">
                <a:latin typeface="Courier New"/>
                <a:cs typeface="Courier New"/>
              </a:rPr>
              <a:t>order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	</a:t>
            </a:r>
            <a:r>
              <a:rPr sz="3300" spc="-10" dirty="0">
                <a:latin typeface="Courier New"/>
                <a:cs typeface="Courier New"/>
              </a:rPr>
              <a:t>unitprice</a:t>
            </a:r>
            <a:r>
              <a:rPr sz="3300" spc="-5" dirty="0">
                <a:latin typeface="Courier New"/>
                <a:cs typeface="Courier New"/>
              </a:rPr>
              <a:t> desc</a:t>
            </a:r>
            <a:r>
              <a:rPr sz="3300" spc="-10" dirty="0">
                <a:latin typeface="Courier New"/>
                <a:cs typeface="Courier New"/>
              </a:rPr>
              <a:t> limit</a:t>
            </a:r>
            <a:r>
              <a:rPr sz="3300" spc="-5" dirty="0">
                <a:latin typeface="Courier New"/>
                <a:cs typeface="Courier New"/>
              </a:rPr>
              <a:t> 5;</a:t>
            </a:r>
            <a:endParaRPr sz="33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37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150">
              <a:latin typeface="Courier New"/>
              <a:cs typeface="Courier New"/>
            </a:endParaRPr>
          </a:p>
          <a:p>
            <a:pPr marL="12700" marR="133985">
              <a:lnSpc>
                <a:spcPts val="4290"/>
              </a:lnSpc>
            </a:pPr>
            <a:r>
              <a:rPr sz="3950" spc="-35" dirty="0">
                <a:latin typeface="Arial MT"/>
                <a:cs typeface="Arial MT"/>
              </a:rPr>
              <a:t>This</a:t>
            </a:r>
            <a:r>
              <a:rPr sz="3950" spc="5" dirty="0">
                <a:latin typeface="Arial MT"/>
                <a:cs typeface="Arial MT"/>
              </a:rPr>
              <a:t> replaces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the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55" dirty="0">
                <a:latin typeface="Arial MT"/>
                <a:cs typeface="Arial MT"/>
              </a:rPr>
              <a:t>"TOP"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clause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-20" dirty="0">
                <a:latin typeface="Arial MT"/>
                <a:cs typeface="Arial MT"/>
              </a:rPr>
              <a:t>available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in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spc="40" dirty="0">
                <a:latin typeface="Arial MT"/>
                <a:cs typeface="Arial MT"/>
              </a:rPr>
              <a:t>MS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-45" dirty="0">
                <a:latin typeface="Arial MT"/>
                <a:cs typeface="Arial MT"/>
              </a:rPr>
              <a:t>SQL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spc="-40" dirty="0">
                <a:latin typeface="Arial MT"/>
                <a:cs typeface="Arial MT"/>
              </a:rPr>
              <a:t>Server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and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25" dirty="0">
                <a:latin typeface="Arial MT"/>
                <a:cs typeface="Arial MT"/>
              </a:rPr>
              <a:t>the </a:t>
            </a:r>
            <a:r>
              <a:rPr sz="3950" spc="-1085" dirty="0">
                <a:latin typeface="Arial MT"/>
                <a:cs typeface="Arial MT"/>
              </a:rPr>
              <a:t> </a:t>
            </a:r>
            <a:r>
              <a:rPr sz="3950" spc="5" dirty="0">
                <a:latin typeface="Arial MT"/>
                <a:cs typeface="Arial MT"/>
              </a:rPr>
              <a:t>"FETCH"</a:t>
            </a:r>
            <a:r>
              <a:rPr sz="3950" dirty="0">
                <a:latin typeface="Arial MT"/>
                <a:cs typeface="Arial MT"/>
              </a:rPr>
              <a:t> clause </a:t>
            </a:r>
            <a:r>
              <a:rPr sz="3950" spc="-20" dirty="0">
                <a:latin typeface="Arial MT"/>
                <a:cs typeface="Arial MT"/>
              </a:rPr>
              <a:t>available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in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spc="-15" dirty="0">
                <a:latin typeface="Arial MT"/>
                <a:cs typeface="Arial MT"/>
              </a:rPr>
              <a:t>Oracle.</a:t>
            </a:r>
            <a:endParaRPr sz="3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82397" y="2916134"/>
            <a:ext cx="5662131" cy="6499647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3294559" y="4566143"/>
            <a:ext cx="1793239" cy="624840"/>
          </a:xfrm>
          <a:prstGeom prst="rect">
            <a:avLst/>
          </a:prstGeom>
          <a:solidFill>
            <a:srgbClr val="FFF1D0"/>
          </a:solidFill>
          <a:ln w="7853">
            <a:solidFill>
              <a:srgbClr val="3D74D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339090">
              <a:lnSpc>
                <a:spcPts val="4130"/>
              </a:lnSpc>
            </a:pPr>
            <a:r>
              <a:rPr sz="3950" dirty="0">
                <a:latin typeface="Times New Roman"/>
                <a:cs typeface="Times New Roman"/>
              </a:rPr>
              <a:t>Query</a:t>
            </a:r>
            <a:endParaRPr sz="395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558246" y="6842932"/>
            <a:ext cx="3018155" cy="1172845"/>
          </a:xfrm>
          <a:prstGeom prst="rect">
            <a:avLst/>
          </a:prstGeom>
          <a:solidFill>
            <a:srgbClr val="FFE4A1"/>
          </a:solidFill>
          <a:ln w="7853">
            <a:solidFill>
              <a:srgbClr val="3D74D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656590">
              <a:lnSpc>
                <a:spcPts val="4210"/>
              </a:lnSpc>
            </a:pPr>
            <a:r>
              <a:rPr sz="3950" dirty="0">
                <a:latin typeface="Times New Roman"/>
                <a:cs typeface="Times New Roman"/>
              </a:rPr>
              <a:t>GROUP</a:t>
            </a:r>
            <a:endParaRPr sz="3950">
              <a:latin typeface="Times New Roman"/>
              <a:cs typeface="Times New Roman"/>
            </a:endParaRPr>
          </a:p>
          <a:p>
            <a:pPr marL="615315">
              <a:lnSpc>
                <a:spcPts val="4505"/>
              </a:lnSpc>
            </a:pPr>
            <a:r>
              <a:rPr sz="3950" dirty="0">
                <a:latin typeface="Times New Roman"/>
                <a:cs typeface="Times New Roman"/>
              </a:rPr>
              <a:t>Function</a:t>
            </a:r>
            <a:endParaRPr sz="39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8855"/>
          </a:xfrm>
          <a:custGeom>
            <a:avLst/>
            <a:gdLst/>
            <a:ahLst/>
            <a:cxnLst/>
            <a:rect l="l" t="t" r="r" b="b"/>
            <a:pathLst>
              <a:path w="20104100" h="2268855">
                <a:moveTo>
                  <a:pt x="20104100" y="0"/>
                </a:moveTo>
                <a:lnTo>
                  <a:pt x="0" y="0"/>
                </a:lnTo>
                <a:lnTo>
                  <a:pt x="0" y="2268673"/>
                </a:lnTo>
                <a:lnTo>
                  <a:pt x="20104100" y="2268673"/>
                </a:lnTo>
                <a:lnTo>
                  <a:pt x="2010410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788287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0" dirty="0"/>
              <a:t>Preparing</a:t>
            </a:r>
            <a:r>
              <a:rPr spc="-229" dirty="0"/>
              <a:t> </a:t>
            </a:r>
            <a:r>
              <a:rPr spc="-200" dirty="0"/>
              <a:t>SQL</a:t>
            </a:r>
            <a:r>
              <a:rPr spc="-229" dirty="0"/>
              <a:t> </a:t>
            </a:r>
            <a:r>
              <a:rPr spc="-75" dirty="0"/>
              <a:t>for</a:t>
            </a:r>
            <a:r>
              <a:rPr spc="-225" dirty="0"/>
              <a:t> </a:t>
            </a:r>
            <a:r>
              <a:rPr spc="-155" dirty="0"/>
              <a:t>Execution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55626" y="2156029"/>
            <a:ext cx="15434310" cy="7418705"/>
          </a:xfrm>
          <a:prstGeom prst="rect">
            <a:avLst/>
          </a:prstGeom>
        </p:spPr>
        <p:txBody>
          <a:bodyPr vert="horz" wrap="square" lIns="0" tIns="154305" rIns="0" bIns="0" rtlCol="0">
            <a:spAutoFit/>
          </a:bodyPr>
          <a:lstStyle/>
          <a:p>
            <a:pPr marL="12700" marR="5080">
              <a:lnSpc>
                <a:spcPts val="4790"/>
              </a:lnSpc>
              <a:spcBef>
                <a:spcPts val="1215"/>
              </a:spcBef>
            </a:pPr>
            <a:r>
              <a:rPr sz="4950" spc="-50" dirty="0">
                <a:latin typeface="Arial MT"/>
                <a:cs typeface="Arial MT"/>
              </a:rPr>
              <a:t>When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you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65" dirty="0">
                <a:latin typeface="Arial MT"/>
                <a:cs typeface="Arial MT"/>
              </a:rPr>
              <a:t>are</a:t>
            </a:r>
            <a:r>
              <a:rPr sz="4950" spc="-5" dirty="0">
                <a:latin typeface="Arial MT"/>
                <a:cs typeface="Arial MT"/>
              </a:rPr>
              <a:t> ready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5" dirty="0">
                <a:latin typeface="Arial MT"/>
                <a:cs typeface="Arial MT"/>
              </a:rPr>
              <a:t> run </a:t>
            </a:r>
            <a:r>
              <a:rPr sz="4950" spc="20" dirty="0">
                <a:latin typeface="Arial MT"/>
                <a:cs typeface="Arial MT"/>
              </a:rPr>
              <a:t>your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10" dirty="0">
                <a:latin typeface="Arial MT"/>
                <a:cs typeface="Arial MT"/>
              </a:rPr>
              <a:t>query,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DBMS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65" dirty="0">
                <a:latin typeface="Arial MT"/>
                <a:cs typeface="Arial MT"/>
              </a:rPr>
              <a:t>must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take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55" dirty="0">
                <a:latin typeface="Arial MT"/>
                <a:cs typeface="Arial MT"/>
              </a:rPr>
              <a:t>following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40" dirty="0">
                <a:latin typeface="Arial MT"/>
                <a:cs typeface="Arial MT"/>
              </a:rPr>
              <a:t>steps:</a:t>
            </a:r>
            <a:endParaRPr sz="4950">
              <a:latin typeface="Arial MT"/>
              <a:cs typeface="Arial MT"/>
            </a:endParaRPr>
          </a:p>
          <a:p>
            <a:pPr marL="955040" indent="-942975">
              <a:lnSpc>
                <a:spcPct val="100000"/>
              </a:lnSpc>
              <a:spcBef>
                <a:spcPts val="3565"/>
              </a:spcBef>
              <a:buAutoNum type="arabicPeriod"/>
              <a:tabLst>
                <a:tab pos="954405" algn="l"/>
                <a:tab pos="955675" algn="l"/>
              </a:tabLst>
            </a:pPr>
            <a:r>
              <a:rPr sz="4950" spc="40" dirty="0">
                <a:latin typeface="Arial MT"/>
                <a:cs typeface="Arial MT"/>
              </a:rPr>
              <a:t>It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solidFill>
                  <a:srgbClr val="E22146"/>
                </a:solidFill>
                <a:latin typeface="Arial MT"/>
                <a:cs typeface="Arial MT"/>
              </a:rPr>
              <a:t>parses</a:t>
            </a:r>
            <a:r>
              <a:rPr sz="4950" spc="-15" dirty="0">
                <a:solidFill>
                  <a:srgbClr val="E22146"/>
                </a:solidFill>
                <a:latin typeface="Arial MT"/>
                <a:cs typeface="Arial MT"/>
              </a:rPr>
              <a:t> </a:t>
            </a:r>
            <a:r>
              <a:rPr sz="4950" spc="-30" dirty="0">
                <a:latin typeface="Arial MT"/>
                <a:cs typeface="Arial MT"/>
              </a:rPr>
              <a:t>(syntax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checks)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85" dirty="0">
                <a:latin typeface="Arial MT"/>
                <a:cs typeface="Arial MT"/>
              </a:rPr>
              <a:t>code</a:t>
            </a:r>
            <a:endParaRPr sz="4950">
              <a:latin typeface="Arial MT"/>
              <a:cs typeface="Arial MT"/>
            </a:endParaRPr>
          </a:p>
          <a:p>
            <a:pPr marL="955040" indent="-942975">
              <a:lnSpc>
                <a:spcPct val="100000"/>
              </a:lnSpc>
              <a:spcBef>
                <a:spcPts val="3540"/>
              </a:spcBef>
              <a:buAutoNum type="arabicPeriod"/>
              <a:tabLst>
                <a:tab pos="954405" algn="l"/>
                <a:tab pos="955675" algn="l"/>
              </a:tabLst>
            </a:pPr>
            <a:r>
              <a:rPr sz="4950" spc="40" dirty="0">
                <a:latin typeface="Arial MT"/>
                <a:cs typeface="Arial MT"/>
              </a:rPr>
              <a:t>It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70" dirty="0">
                <a:solidFill>
                  <a:srgbClr val="E22146"/>
                </a:solidFill>
                <a:latin typeface="Arial MT"/>
                <a:cs typeface="Arial MT"/>
              </a:rPr>
              <a:t>binds</a:t>
            </a:r>
            <a:r>
              <a:rPr sz="4950" spc="-15" dirty="0">
                <a:solidFill>
                  <a:srgbClr val="E22146"/>
                </a:solidFill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tables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190" dirty="0">
                <a:latin typeface="Arial MT"/>
                <a:cs typeface="Arial MT"/>
              </a:rPr>
              <a:t>&amp;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50" dirty="0">
                <a:latin typeface="Arial MT"/>
                <a:cs typeface="Arial MT"/>
              </a:rPr>
              <a:t>columns</a:t>
            </a:r>
            <a:endParaRPr sz="4950">
              <a:latin typeface="Arial MT"/>
              <a:cs typeface="Arial MT"/>
            </a:endParaRPr>
          </a:p>
          <a:p>
            <a:pPr marL="955040" indent="-942975">
              <a:lnSpc>
                <a:spcPct val="100000"/>
              </a:lnSpc>
              <a:spcBef>
                <a:spcPts val="3640"/>
              </a:spcBef>
              <a:buAutoNum type="arabicPeriod"/>
              <a:tabLst>
                <a:tab pos="954405" algn="l"/>
                <a:tab pos="955675" algn="l"/>
              </a:tabLst>
            </a:pPr>
            <a:r>
              <a:rPr sz="4950" spc="40" dirty="0">
                <a:latin typeface="Arial MT"/>
                <a:cs typeface="Arial MT"/>
              </a:rPr>
              <a:t>It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5" dirty="0">
                <a:latin typeface="Arial MT"/>
                <a:cs typeface="Arial MT"/>
              </a:rPr>
              <a:t>creates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50" dirty="0">
                <a:latin typeface="Arial MT"/>
                <a:cs typeface="Arial MT"/>
              </a:rPr>
              <a:t>an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0" dirty="0">
                <a:solidFill>
                  <a:srgbClr val="E22146"/>
                </a:solidFill>
                <a:latin typeface="Arial MT"/>
                <a:cs typeface="Arial MT"/>
              </a:rPr>
              <a:t>executable</a:t>
            </a:r>
            <a:r>
              <a:rPr sz="4950" spc="20" dirty="0">
                <a:latin typeface="Arial MT"/>
                <a:cs typeface="Arial MT"/>
              </a:rPr>
              <a:t>,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hands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90" dirty="0">
                <a:latin typeface="Arial MT"/>
                <a:cs typeface="Arial MT"/>
              </a:rPr>
              <a:t>it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30" dirty="0">
                <a:latin typeface="Arial MT"/>
                <a:cs typeface="Arial MT"/>
              </a:rPr>
              <a:t>to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5" dirty="0">
                <a:solidFill>
                  <a:srgbClr val="E22146"/>
                </a:solidFill>
                <a:latin typeface="Arial MT"/>
                <a:cs typeface="Arial MT"/>
              </a:rPr>
              <a:t>optimizer</a:t>
            </a:r>
            <a:endParaRPr sz="4950">
              <a:latin typeface="Arial MT"/>
              <a:cs typeface="Arial MT"/>
            </a:endParaRPr>
          </a:p>
          <a:p>
            <a:pPr marL="955040" indent="-942975">
              <a:lnSpc>
                <a:spcPct val="100000"/>
              </a:lnSpc>
              <a:spcBef>
                <a:spcPts val="3535"/>
              </a:spcBef>
              <a:buAutoNum type="arabicPeriod"/>
              <a:tabLst>
                <a:tab pos="954405" algn="l"/>
                <a:tab pos="955675" algn="l"/>
                <a:tab pos="11723370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spc="20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optimizer</a:t>
            </a:r>
            <a:r>
              <a:rPr sz="4950" spc="25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calculates </a:t>
            </a:r>
            <a:r>
              <a:rPr sz="4950" spc="-50" dirty="0">
                <a:latin typeface="Arial MT"/>
                <a:cs typeface="Arial MT"/>
              </a:rPr>
              <a:t>an</a:t>
            </a:r>
            <a:r>
              <a:rPr sz="4950" spc="25" dirty="0">
                <a:latin typeface="Arial MT"/>
                <a:cs typeface="Arial MT"/>
              </a:rPr>
              <a:t> </a:t>
            </a:r>
            <a:r>
              <a:rPr sz="4950" spc="35" dirty="0">
                <a:solidFill>
                  <a:srgbClr val="E22146"/>
                </a:solidFill>
                <a:latin typeface="Arial MT"/>
                <a:cs typeface="Arial MT"/>
              </a:rPr>
              <a:t>execution	</a:t>
            </a:r>
            <a:r>
              <a:rPr sz="4950" spc="20" dirty="0">
                <a:solidFill>
                  <a:srgbClr val="E22146"/>
                </a:solidFill>
                <a:latin typeface="Arial MT"/>
                <a:cs typeface="Arial MT"/>
              </a:rPr>
              <a:t>plan</a:t>
            </a:r>
            <a:endParaRPr sz="4950">
              <a:latin typeface="Arial MT"/>
              <a:cs typeface="Arial MT"/>
            </a:endParaRPr>
          </a:p>
          <a:p>
            <a:pPr marL="955040" indent="-942975">
              <a:lnSpc>
                <a:spcPct val="100000"/>
              </a:lnSpc>
              <a:spcBef>
                <a:spcPts val="3540"/>
              </a:spcBef>
              <a:buAutoNum type="arabicPeriod"/>
              <a:tabLst>
                <a:tab pos="954405" algn="l"/>
                <a:tab pos="955675" algn="l"/>
              </a:tabLst>
            </a:pPr>
            <a:r>
              <a:rPr sz="4950" spc="-95" dirty="0">
                <a:latin typeface="Arial MT"/>
                <a:cs typeface="Arial MT"/>
              </a:rPr>
              <a:t>The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DBMS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15" dirty="0">
                <a:latin typeface="Arial MT"/>
                <a:cs typeface="Arial MT"/>
              </a:rPr>
              <a:t>executes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5" dirty="0">
                <a:latin typeface="Arial MT"/>
                <a:cs typeface="Arial MT"/>
              </a:rPr>
              <a:t>the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35" dirty="0">
                <a:latin typeface="Arial MT"/>
                <a:cs typeface="Arial MT"/>
              </a:rPr>
              <a:t>execution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20" dirty="0">
                <a:latin typeface="Arial MT"/>
                <a:cs typeface="Arial MT"/>
              </a:rPr>
              <a:t>plan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415014" y="2228383"/>
            <a:ext cx="19199225" cy="3745229"/>
          </a:xfrm>
          <a:prstGeom prst="rect">
            <a:avLst/>
          </a:prstGeom>
        </p:spPr>
        <p:txBody>
          <a:bodyPr vert="horz" wrap="square" lIns="0" tIns="1879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80"/>
              </a:spcBef>
              <a:tabLst>
                <a:tab pos="1269365" algn="l"/>
                <a:tab pos="3190240" algn="l"/>
              </a:tabLst>
            </a:pPr>
            <a:r>
              <a:rPr sz="4950" spc="-5" dirty="0">
                <a:latin typeface="Arial MT"/>
                <a:cs typeface="Arial MT"/>
              </a:rPr>
              <a:t>The	Group	Function</a:t>
            </a:r>
            <a:endParaRPr sz="4950">
              <a:latin typeface="Arial MT"/>
              <a:cs typeface="Arial MT"/>
            </a:endParaRPr>
          </a:p>
          <a:p>
            <a:pPr marL="1169670" indent="-708025">
              <a:lnSpc>
                <a:spcPct val="100000"/>
              </a:lnSpc>
              <a:spcBef>
                <a:spcPts val="1380"/>
              </a:spcBef>
              <a:buChar char="•"/>
              <a:tabLst>
                <a:tab pos="1169670" algn="l"/>
                <a:tab pos="1170305" algn="l"/>
                <a:tab pos="2601595" algn="l"/>
                <a:tab pos="4836160" algn="l"/>
                <a:tab pos="7766050" algn="l"/>
                <a:tab pos="9965690" algn="l"/>
              </a:tabLst>
            </a:pPr>
            <a:r>
              <a:rPr sz="4950" spc="-5" dirty="0">
                <a:latin typeface="Arial MT"/>
                <a:cs typeface="Arial MT"/>
              </a:rPr>
              <a:t>SQL	creates	an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interim	answer	</a:t>
            </a:r>
            <a:r>
              <a:rPr sz="4950" dirty="0">
                <a:latin typeface="Arial MT"/>
                <a:cs typeface="Arial MT"/>
              </a:rPr>
              <a:t>set</a:t>
            </a:r>
            <a:endParaRPr sz="4950">
              <a:latin typeface="Arial MT"/>
              <a:cs typeface="Arial MT"/>
            </a:endParaRPr>
          </a:p>
          <a:p>
            <a:pPr marL="1169670" indent="-708025">
              <a:lnSpc>
                <a:spcPct val="100000"/>
              </a:lnSpc>
              <a:spcBef>
                <a:spcPts val="1385"/>
              </a:spcBef>
              <a:buChar char="•"/>
              <a:tabLst>
                <a:tab pos="1169670" algn="l"/>
                <a:tab pos="1170305" algn="l"/>
                <a:tab pos="2601595" algn="l"/>
                <a:tab pos="5638800" algn="l"/>
                <a:tab pos="6687184" algn="l"/>
                <a:tab pos="10840720" algn="l"/>
                <a:tab pos="13040994" algn="l"/>
                <a:tab pos="14088744" algn="l"/>
                <a:tab pos="16148685" algn="l"/>
                <a:tab pos="18347690" algn="l"/>
              </a:tabLst>
            </a:pPr>
            <a:r>
              <a:rPr sz="4950" spc="-5" dirty="0">
                <a:latin typeface="Arial MT"/>
                <a:cs typeface="Arial MT"/>
              </a:rPr>
              <a:t>SQL	processes	the	group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function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against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interim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set</a:t>
            </a:r>
            <a:endParaRPr sz="4950">
              <a:latin typeface="Arial MT"/>
              <a:cs typeface="Arial MT"/>
            </a:endParaRPr>
          </a:p>
          <a:p>
            <a:pPr marL="1169670" indent="-708025">
              <a:lnSpc>
                <a:spcPct val="100000"/>
              </a:lnSpc>
              <a:spcBef>
                <a:spcPts val="1380"/>
              </a:spcBef>
              <a:buChar char="•"/>
              <a:tabLst>
                <a:tab pos="1169670" algn="l"/>
                <a:tab pos="1170305" algn="l"/>
                <a:tab pos="2705735" algn="l"/>
                <a:tab pos="4905375" algn="l"/>
                <a:tab pos="5918200" algn="l"/>
                <a:tab pos="8432165" algn="l"/>
                <a:tab pos="9759315" algn="l"/>
                <a:tab pos="10807065" algn="l"/>
                <a:tab pos="12133580" algn="l"/>
                <a:tab pos="13844905" algn="l"/>
                <a:tab pos="14752319" algn="l"/>
                <a:tab pos="15800069" algn="l"/>
              </a:tabLst>
            </a:pPr>
            <a:r>
              <a:rPr sz="4950" spc="-5" dirty="0">
                <a:latin typeface="Arial MT"/>
                <a:cs typeface="Arial MT"/>
              </a:rPr>
              <a:t>Final	answer	set	contains	only	the	final	result	for	the	function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329572" y="3168774"/>
            <a:ext cx="18246090" cy="49263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513840" algn="l"/>
                <a:tab pos="2386965" algn="l"/>
                <a:tab pos="4865370" algn="l"/>
                <a:tab pos="8283575" algn="l"/>
                <a:tab pos="9575165" algn="l"/>
                <a:tab pos="10099040" algn="l"/>
                <a:tab pos="12611735" algn="l"/>
              </a:tabLst>
            </a:pPr>
            <a:r>
              <a:rPr sz="4950" spc="-5" dirty="0">
                <a:latin typeface="Arial MT"/>
                <a:cs typeface="Arial MT"/>
              </a:rPr>
              <a:t>Note	on	GROUP	FUNCTION	with	a	WHERE	clause: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8150">
              <a:latin typeface="Arial MT"/>
              <a:cs typeface="Arial MT"/>
            </a:endParaRPr>
          </a:p>
          <a:p>
            <a:pPr marL="1404620" marR="699770" indent="-942975">
              <a:lnSpc>
                <a:spcPts val="5340"/>
              </a:lnSpc>
              <a:buAutoNum type="arabicPeriod"/>
              <a:tabLst>
                <a:tab pos="1404620" algn="l"/>
                <a:tab pos="1405255" algn="l"/>
                <a:tab pos="4162425" algn="l"/>
                <a:tab pos="6361430" algn="l"/>
              </a:tabLst>
            </a:pP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WHERE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clause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determines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number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of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rows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INTERIM	answer	set</a:t>
            </a:r>
            <a:endParaRPr sz="4950">
              <a:latin typeface="Arial MT"/>
              <a:cs typeface="Arial MT"/>
            </a:endParaRPr>
          </a:p>
          <a:p>
            <a:pPr marL="1404620" marR="5080" indent="-942975">
              <a:lnSpc>
                <a:spcPts val="5340"/>
              </a:lnSpc>
              <a:spcBef>
                <a:spcPts val="1985"/>
              </a:spcBef>
              <a:buAutoNum type="arabicPeriod"/>
              <a:tabLst>
                <a:tab pos="1404620" algn="l"/>
                <a:tab pos="1405255" algn="l"/>
                <a:tab pos="2661920" algn="l"/>
                <a:tab pos="5140325" algn="l"/>
                <a:tab pos="9049385" algn="l"/>
                <a:tab pos="9852025" algn="l"/>
                <a:tab pos="12994640" algn="l"/>
                <a:tab pos="15194915" algn="l"/>
                <a:tab pos="16242665" algn="l"/>
                <a:tab pos="17743805" algn="l"/>
              </a:tabLst>
            </a:pPr>
            <a:r>
              <a:rPr sz="4950" spc="-5" dirty="0">
                <a:latin typeface="Arial MT"/>
                <a:cs typeface="Arial MT"/>
              </a:rPr>
              <a:t>The	GROUP	function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does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its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calculation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against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rows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in  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INTERIM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set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" dirty="0">
                <a:latin typeface="Arial MT"/>
                <a:cs typeface="Arial MT"/>
              </a:rPr>
              <a:t>AFTER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WHERE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done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02314" y="2544813"/>
            <a:ext cx="19403336" cy="6308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5400" algn="just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Arial MT"/>
                <a:cs typeface="Arial MT"/>
              </a:rPr>
              <a:t>SUM</a:t>
            </a:r>
            <a:r>
              <a:rPr sz="4950" spc="1605" dirty="0">
                <a:latin typeface="Arial MT"/>
                <a:cs typeface="Arial MT"/>
              </a:rPr>
              <a:t>  </a:t>
            </a:r>
            <a:r>
              <a:rPr sz="4950" spc="1610" dirty="0">
                <a:latin typeface="Arial MT"/>
                <a:cs typeface="Arial MT"/>
              </a:rPr>
              <a:t> </a:t>
            </a:r>
            <a:r>
              <a:rPr lang="en-US" sz="4950" spc="16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Sums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non-null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values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column</a:t>
            </a:r>
            <a:endParaRPr sz="4950" dirty="0">
              <a:latin typeface="Arial MT"/>
              <a:cs typeface="Arial MT"/>
            </a:endParaRPr>
          </a:p>
          <a:p>
            <a:pPr marL="25400" marR="17780" algn="just">
              <a:lnSpc>
                <a:spcPct val="183200"/>
              </a:lnSpc>
            </a:pPr>
            <a:r>
              <a:rPr sz="4950" spc="-5" dirty="0">
                <a:latin typeface="Arial MT"/>
                <a:cs typeface="Arial MT"/>
              </a:rPr>
              <a:t>AVG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lang="en-US" sz="4950" dirty="0">
                <a:latin typeface="Arial MT"/>
                <a:cs typeface="Arial MT"/>
              </a:rPr>
              <a:t>      </a:t>
            </a:r>
            <a:r>
              <a:rPr sz="4950" spc="-5" dirty="0">
                <a:latin typeface="Arial MT"/>
                <a:cs typeface="Arial MT"/>
              </a:rPr>
              <a:t>Calculates the average of the non-null values in a column </a:t>
            </a:r>
            <a:r>
              <a:rPr sz="4950" spc="-136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COUNT</a:t>
            </a:r>
            <a:r>
              <a:rPr sz="4950" dirty="0">
                <a:latin typeface="Arial MT"/>
                <a:cs typeface="Arial MT"/>
              </a:rPr>
              <a:t>   </a:t>
            </a:r>
            <a:r>
              <a:rPr sz="4950" spc="-5" dirty="0">
                <a:latin typeface="Arial MT"/>
                <a:cs typeface="Arial MT"/>
              </a:rPr>
              <a:t>Counts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how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m</a:t>
            </a:r>
            <a:r>
              <a:rPr sz="4950" spc="-1280" dirty="0">
                <a:latin typeface="Arial MT"/>
                <a:cs typeface="Arial MT"/>
              </a:rPr>
              <a:t>a</a:t>
            </a:r>
            <a:r>
              <a:rPr sz="1725" baseline="130434" dirty="0">
                <a:latin typeface="Times New Roman"/>
                <a:cs typeface="Times New Roman"/>
              </a:rPr>
              <a:t>6 </a:t>
            </a:r>
            <a:r>
              <a:rPr sz="1725" spc="172" baseline="130434" dirty="0">
                <a:latin typeface="Times New Roman"/>
                <a:cs typeface="Times New Roman"/>
              </a:rPr>
              <a:t> </a:t>
            </a:r>
            <a:r>
              <a:rPr sz="4950" spc="-5" dirty="0">
                <a:latin typeface="Arial MT"/>
                <a:cs typeface="Arial MT"/>
              </a:rPr>
              <a:t>ny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rows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have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non-null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value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column  MIN</a:t>
            </a:r>
            <a:r>
              <a:rPr sz="4950" spc="1285" dirty="0">
                <a:latin typeface="Arial MT"/>
                <a:cs typeface="Arial MT"/>
              </a:rPr>
              <a:t> </a:t>
            </a:r>
            <a:r>
              <a:rPr lang="en-US" sz="4950" spc="1285" dirty="0">
                <a:latin typeface="Arial MT"/>
                <a:cs typeface="Arial MT"/>
              </a:rPr>
              <a:t>    </a:t>
            </a:r>
            <a:r>
              <a:rPr sz="4950" spc="-5" dirty="0">
                <a:latin typeface="Arial MT"/>
                <a:cs typeface="Arial MT"/>
              </a:rPr>
              <a:t>Returns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lowest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non-null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value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column</a:t>
            </a:r>
            <a:endParaRPr sz="4950" dirty="0">
              <a:latin typeface="Arial MT"/>
              <a:cs typeface="Arial MT"/>
            </a:endParaRPr>
          </a:p>
          <a:p>
            <a:pPr marL="25400" algn="just">
              <a:lnSpc>
                <a:spcPct val="100000"/>
              </a:lnSpc>
              <a:spcBef>
                <a:spcPts val="4945"/>
              </a:spcBef>
            </a:pPr>
            <a:r>
              <a:rPr sz="4950" spc="-5" dirty="0">
                <a:latin typeface="Arial MT"/>
                <a:cs typeface="Arial MT"/>
              </a:rPr>
              <a:t>MAX</a:t>
            </a:r>
            <a:r>
              <a:rPr sz="4950" spc="1700" dirty="0">
                <a:latin typeface="Arial MT"/>
                <a:cs typeface="Arial MT"/>
              </a:rPr>
              <a:t>  </a:t>
            </a:r>
            <a:r>
              <a:rPr sz="4950" spc="1705" dirty="0">
                <a:latin typeface="Arial MT"/>
                <a:cs typeface="Arial MT"/>
              </a:rPr>
              <a:t> </a:t>
            </a:r>
            <a:r>
              <a:rPr lang="en-US" sz="4950" spc="170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Returns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highest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non-null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value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column</a:t>
            </a:r>
            <a:endParaRPr sz="4950" dirty="0">
              <a:latin typeface="Arial MT"/>
              <a:cs typeface="Arial MT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204479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600" spc="-70" dirty="0"/>
              <a:t>SQL</a:t>
            </a:r>
            <a:r>
              <a:rPr sz="6600" spc="-245" dirty="0"/>
              <a:t> </a:t>
            </a:r>
            <a:r>
              <a:rPr sz="6600" spc="-85" dirty="0"/>
              <a:t>Group</a:t>
            </a:r>
            <a:r>
              <a:rPr sz="6600" spc="-225" dirty="0"/>
              <a:t> </a:t>
            </a:r>
            <a:r>
              <a:rPr sz="6600" spc="-95" dirty="0"/>
              <a:t>Functions</a:t>
            </a:r>
            <a:r>
              <a:rPr lang="en-US" sz="6600" spc="-95" dirty="0"/>
              <a:t>/ Aggregate Functions</a:t>
            </a:r>
            <a:endParaRPr sz="6600" spc="-95" dirty="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415014" y="2447538"/>
            <a:ext cx="17560925" cy="70377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Arial MT"/>
                <a:cs typeface="Arial MT"/>
              </a:rPr>
              <a:t>NOTE: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7550">
              <a:latin typeface="Arial MT"/>
              <a:cs typeface="Arial MT"/>
            </a:endParaRPr>
          </a:p>
          <a:p>
            <a:pPr marL="720090" indent="-708025">
              <a:lnSpc>
                <a:spcPct val="100000"/>
              </a:lnSpc>
              <a:buChar char="•"/>
              <a:tabLst>
                <a:tab pos="719455" algn="l"/>
                <a:tab pos="720725" algn="l"/>
              </a:tabLst>
            </a:pPr>
            <a:r>
              <a:rPr sz="4950" spc="-5" dirty="0">
                <a:latin typeface="Arial MT"/>
                <a:cs typeface="Arial MT"/>
              </a:rPr>
              <a:t>SUM,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10" dirty="0">
                <a:latin typeface="Arial MT"/>
                <a:cs typeface="Arial MT"/>
              </a:rPr>
              <a:t>AVG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can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only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be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used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with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NUMERIC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columns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 MT"/>
              <a:buChar char="•"/>
            </a:pPr>
            <a:endParaRPr sz="7550">
              <a:latin typeface="Arial MT"/>
              <a:cs typeface="Arial MT"/>
            </a:endParaRPr>
          </a:p>
          <a:p>
            <a:pPr marL="720090" indent="-708025">
              <a:lnSpc>
                <a:spcPct val="100000"/>
              </a:lnSpc>
              <a:buChar char="•"/>
              <a:tabLst>
                <a:tab pos="719455" algn="l"/>
                <a:tab pos="720725" algn="l"/>
              </a:tabLst>
            </a:pPr>
            <a:r>
              <a:rPr sz="4950" spc="-5" dirty="0">
                <a:latin typeface="Arial MT"/>
                <a:cs typeface="Arial MT"/>
              </a:rPr>
              <a:t>MIN,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MAX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can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10" dirty="0">
                <a:latin typeface="Arial MT"/>
                <a:cs typeface="Arial MT"/>
              </a:rPr>
              <a:t>be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used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with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data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type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column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 MT"/>
              <a:buChar char="•"/>
            </a:pPr>
            <a:endParaRPr sz="8150">
              <a:latin typeface="Arial MT"/>
              <a:cs typeface="Arial MT"/>
            </a:endParaRPr>
          </a:p>
          <a:p>
            <a:pPr marL="720090" marR="5080" indent="-708025">
              <a:lnSpc>
                <a:spcPts val="5340"/>
              </a:lnSpc>
              <a:buChar char="•"/>
              <a:tabLst>
                <a:tab pos="719455" algn="l"/>
                <a:tab pos="720725" algn="l"/>
                <a:tab pos="3128010" algn="l"/>
                <a:tab pos="4315460" algn="l"/>
                <a:tab pos="5188585" algn="l"/>
                <a:tab pos="6725284" algn="l"/>
                <a:tab pos="8016875" algn="l"/>
                <a:tab pos="9204325" algn="l"/>
                <a:tab pos="10601325" algn="l"/>
                <a:tab pos="14335760" algn="l"/>
                <a:tab pos="15069185" algn="l"/>
                <a:tab pos="16360775" algn="l"/>
                <a:tab pos="16884650" algn="l"/>
              </a:tabLst>
            </a:pPr>
            <a:r>
              <a:rPr sz="4950" spc="-5" dirty="0">
                <a:latin typeface="Arial MT"/>
                <a:cs typeface="Arial MT"/>
              </a:rPr>
              <a:t>COUNT	can	be	used	with	any	data	type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column,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or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with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a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(*)  to simply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count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rows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62690" y="2232337"/>
            <a:ext cx="11334115" cy="7062470"/>
          </a:xfrm>
          <a:prstGeom prst="rect">
            <a:avLst/>
          </a:prstGeom>
        </p:spPr>
        <p:txBody>
          <a:bodyPr vert="horz" wrap="square" lIns="0" tIns="2127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75"/>
              </a:spcBef>
              <a:tabLst>
                <a:tab pos="4033520" algn="l"/>
              </a:tabLst>
            </a:pPr>
            <a:r>
              <a:rPr sz="3300" spc="-5" dirty="0">
                <a:latin typeface="Courier New"/>
                <a:cs typeface="Courier New"/>
              </a:rPr>
              <a:t>select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b="1" spc="-5" dirty="0">
                <a:latin typeface="Courier New"/>
                <a:cs typeface="Courier New"/>
              </a:rPr>
              <a:t>COUNT(*)	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-3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"Staff</a:t>
            </a:r>
            <a:r>
              <a:rPr sz="3300" spc="-3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Size"</a:t>
            </a:r>
            <a:endParaRPr sz="3300">
              <a:latin typeface="Courier New"/>
              <a:cs typeface="Courier New"/>
            </a:endParaRPr>
          </a:p>
          <a:p>
            <a:pPr marL="12700" marR="5080" indent="753745">
              <a:lnSpc>
                <a:spcPts val="5540"/>
              </a:lnSpc>
              <a:spcBef>
                <a:spcPts val="450"/>
              </a:spcBef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21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"alanparadise/nw"."employees"; 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select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b="1" spc="-5" dirty="0">
                <a:latin typeface="Courier New"/>
                <a:cs typeface="Courier New"/>
              </a:rPr>
              <a:t>COUNT(Distinct</a:t>
            </a:r>
            <a:r>
              <a:rPr sz="3300" b="1" spc="-10" dirty="0">
                <a:latin typeface="Courier New"/>
                <a:cs typeface="Courier New"/>
              </a:rPr>
              <a:t> </a:t>
            </a:r>
            <a:r>
              <a:rPr sz="3300" b="1" spc="-5" dirty="0">
                <a:latin typeface="Courier New"/>
                <a:cs typeface="Courier New"/>
              </a:rPr>
              <a:t>Country)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"Countries"</a:t>
            </a:r>
            <a:endParaRPr sz="3300">
              <a:latin typeface="Courier New"/>
              <a:cs typeface="Courier New"/>
            </a:endParaRPr>
          </a:p>
          <a:p>
            <a:pPr marL="12700" marR="1512570" indent="753745">
              <a:lnSpc>
                <a:spcPts val="5540"/>
              </a:lnSpc>
              <a:spcBef>
                <a:spcPts val="5"/>
              </a:spcBef>
            </a:pPr>
            <a:r>
              <a:rPr sz="3300" spc="-5" dirty="0">
                <a:latin typeface="Courier New"/>
                <a:cs typeface="Courier New"/>
              </a:rPr>
              <a:t>from "alanparadise/nw"."customers"; 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select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b="1" spc="-5" dirty="0">
                <a:latin typeface="Courier New"/>
                <a:cs typeface="Courier New"/>
              </a:rPr>
              <a:t>SUM(unitsinstock) </a:t>
            </a:r>
            <a:r>
              <a:rPr sz="3300" spc="-5" dirty="0">
                <a:latin typeface="Courier New"/>
                <a:cs typeface="Courier New"/>
              </a:rPr>
              <a:t>as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"Inventory"</a:t>
            </a:r>
            <a:endParaRPr sz="3300">
              <a:latin typeface="Courier New"/>
              <a:cs typeface="Courier New"/>
            </a:endParaRPr>
          </a:p>
          <a:p>
            <a:pPr marL="12700" marR="2014855" indent="753745" algn="r">
              <a:lnSpc>
                <a:spcPts val="5540"/>
              </a:lnSpc>
            </a:pPr>
            <a:r>
              <a:rPr sz="3300" spc="-5" dirty="0">
                <a:latin typeface="Courier New"/>
                <a:cs typeface="Courier New"/>
              </a:rPr>
              <a:t>from "alanparadise/nw"."products"; </a:t>
            </a:r>
            <a:r>
              <a:rPr sz="3300" spc="-197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select </a:t>
            </a:r>
            <a:r>
              <a:rPr sz="3300" b="1" spc="-5" dirty="0">
                <a:latin typeface="Courier New"/>
                <a:cs typeface="Courier New"/>
              </a:rPr>
              <a:t>MAX(unitprice) </a:t>
            </a:r>
            <a:r>
              <a:rPr sz="3300" spc="-5" dirty="0">
                <a:latin typeface="Courier New"/>
                <a:cs typeface="Courier New"/>
              </a:rPr>
              <a:t>as "High Price" </a:t>
            </a:r>
            <a:r>
              <a:rPr sz="3300" spc="-197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"alanparadise/nw"."products";</a:t>
            </a:r>
            <a:endParaRPr sz="3300">
              <a:latin typeface="Courier New"/>
              <a:cs typeface="Courier New"/>
            </a:endParaRPr>
          </a:p>
          <a:p>
            <a:pPr marL="766445" marR="2015489" indent="-754380">
              <a:lnSpc>
                <a:spcPts val="5540"/>
              </a:lnSpc>
            </a:pPr>
            <a:r>
              <a:rPr sz="3300" spc="-5" dirty="0">
                <a:latin typeface="Courier New"/>
                <a:cs typeface="Courier New"/>
              </a:rPr>
              <a:t>select </a:t>
            </a:r>
            <a:r>
              <a:rPr sz="3300" b="1" spc="-5" dirty="0">
                <a:latin typeface="Courier New"/>
                <a:cs typeface="Courier New"/>
              </a:rPr>
              <a:t>MIN(unitPrice) </a:t>
            </a:r>
            <a:r>
              <a:rPr sz="3300" spc="-5" dirty="0">
                <a:latin typeface="Courier New"/>
                <a:cs typeface="Courier New"/>
              </a:rPr>
              <a:t>as "Low Price" 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-5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"alanparadise/nw"."products";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62690" y="2362514"/>
            <a:ext cx="18685510" cy="65633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66445" marR="6624320" indent="-754380">
              <a:lnSpc>
                <a:spcPct val="150300"/>
              </a:lnSpc>
              <a:spcBef>
                <a:spcPts val="100"/>
              </a:spcBef>
            </a:pPr>
            <a:r>
              <a:rPr sz="3950" spc="-5" dirty="0">
                <a:latin typeface="Courier New"/>
                <a:cs typeface="Courier New"/>
              </a:rPr>
              <a:t>select </a:t>
            </a:r>
            <a:r>
              <a:rPr sz="3950" b="1" spc="-5" dirty="0">
                <a:latin typeface="Courier New"/>
                <a:cs typeface="Courier New"/>
              </a:rPr>
              <a:t>AVG(unitprice) </a:t>
            </a:r>
            <a:r>
              <a:rPr sz="3950" dirty="0">
                <a:latin typeface="Courier New"/>
                <a:cs typeface="Courier New"/>
              </a:rPr>
              <a:t>as </a:t>
            </a:r>
            <a:r>
              <a:rPr sz="3950" spc="-5" dirty="0">
                <a:latin typeface="Courier New"/>
                <a:cs typeface="Courier New"/>
              </a:rPr>
              <a:t>"Average Price" </a:t>
            </a:r>
            <a:r>
              <a:rPr sz="3950" spc="-2360" dirty="0">
                <a:latin typeface="Courier New"/>
                <a:cs typeface="Courier New"/>
              </a:rPr>
              <a:t> </a:t>
            </a:r>
            <a:r>
              <a:rPr sz="3950" dirty="0">
                <a:latin typeface="Courier New"/>
                <a:cs typeface="Courier New"/>
              </a:rPr>
              <a:t>from</a:t>
            </a:r>
            <a:r>
              <a:rPr sz="3950" spc="-45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"alanparadise/nw"."products";</a:t>
            </a:r>
            <a:endParaRPr sz="395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250">
              <a:latin typeface="Courier New"/>
              <a:cs typeface="Courier New"/>
            </a:endParaRPr>
          </a:p>
          <a:p>
            <a:pPr marL="766445" marR="5080" indent="-754380">
              <a:lnSpc>
                <a:spcPct val="150300"/>
              </a:lnSpc>
              <a:spcBef>
                <a:spcPts val="5"/>
              </a:spcBef>
            </a:pPr>
            <a:r>
              <a:rPr sz="3950" spc="-5" dirty="0">
                <a:latin typeface="Courier New"/>
                <a:cs typeface="Courier New"/>
              </a:rPr>
              <a:t>select </a:t>
            </a:r>
            <a:r>
              <a:rPr sz="3950" b="1" spc="-5" dirty="0">
                <a:latin typeface="Courier New"/>
                <a:cs typeface="Courier New"/>
              </a:rPr>
              <a:t>to_char(avg(UnitPrice),'999,999.99') </a:t>
            </a:r>
            <a:r>
              <a:rPr sz="3950" dirty="0">
                <a:latin typeface="Courier New"/>
                <a:cs typeface="Courier New"/>
              </a:rPr>
              <a:t>as </a:t>
            </a:r>
            <a:r>
              <a:rPr sz="3950" spc="-5" dirty="0">
                <a:latin typeface="Courier New"/>
                <a:cs typeface="Courier New"/>
              </a:rPr>
              <a:t>"Average Price" </a:t>
            </a:r>
            <a:r>
              <a:rPr sz="3950" spc="-2360" dirty="0">
                <a:latin typeface="Courier New"/>
                <a:cs typeface="Courier New"/>
              </a:rPr>
              <a:t> </a:t>
            </a:r>
            <a:r>
              <a:rPr sz="3950" dirty="0">
                <a:latin typeface="Courier New"/>
                <a:cs typeface="Courier New"/>
              </a:rPr>
              <a:t>from</a:t>
            </a:r>
            <a:r>
              <a:rPr sz="3950" spc="-25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"alanparadise/nw"."products";</a:t>
            </a:r>
            <a:endParaRPr sz="395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45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42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2279015" algn="l"/>
                <a:tab pos="2802890" algn="l"/>
                <a:tab pos="5282565" algn="l"/>
              </a:tabLst>
            </a:pPr>
            <a:r>
              <a:rPr sz="4950" spc="-5" dirty="0">
                <a:latin typeface="Arial MT"/>
                <a:cs typeface="Arial MT"/>
              </a:rPr>
              <a:t>NOTE:	</a:t>
            </a:r>
            <a:r>
              <a:rPr sz="4950" dirty="0">
                <a:latin typeface="Arial MT"/>
                <a:cs typeface="Arial MT"/>
              </a:rPr>
              <a:t>It	</a:t>
            </a:r>
            <a:r>
              <a:rPr sz="4950" spc="-5" dirty="0">
                <a:latin typeface="Arial MT"/>
                <a:cs typeface="Arial MT"/>
              </a:rPr>
              <a:t>rounded	the</a:t>
            </a:r>
            <a:r>
              <a:rPr sz="4950" spc="-4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result...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415014" y="2412878"/>
            <a:ext cx="15367000" cy="7146925"/>
          </a:xfrm>
          <a:prstGeom prst="rect">
            <a:avLst/>
          </a:prstGeom>
        </p:spPr>
        <p:txBody>
          <a:bodyPr vert="horz" wrap="square" lIns="0" tIns="3028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385"/>
              </a:spcBef>
            </a:pPr>
            <a:r>
              <a:rPr sz="4950" spc="-5" dirty="0">
                <a:latin typeface="Arial MT"/>
                <a:cs typeface="Arial MT"/>
              </a:rPr>
              <a:t>Count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Example</a:t>
            </a:r>
            <a:r>
              <a:rPr sz="4950" spc="-3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–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285"/>
              </a:spcBef>
              <a:tabLst>
                <a:tab pos="2651125" algn="l"/>
              </a:tabLst>
            </a:pPr>
            <a:r>
              <a:rPr sz="4950" spc="-10" dirty="0">
                <a:latin typeface="Courier New"/>
                <a:cs typeface="Courier New"/>
              </a:rPr>
              <a:t>select	</a:t>
            </a:r>
            <a:r>
              <a:rPr sz="4950" b="1" spc="-10" dirty="0">
                <a:latin typeface="Courier New"/>
                <a:cs typeface="Courier New"/>
              </a:rPr>
              <a:t>COUNT(*)</a:t>
            </a:r>
            <a:r>
              <a:rPr sz="4950" b="1" spc="-15" dirty="0">
                <a:latin typeface="Courier New"/>
                <a:cs typeface="Courier New"/>
              </a:rPr>
              <a:t> </a:t>
            </a:r>
            <a:r>
              <a:rPr sz="4950" spc="-5" dirty="0">
                <a:latin typeface="Courier New"/>
                <a:cs typeface="Courier New"/>
              </a:rPr>
              <a:t>as</a:t>
            </a:r>
            <a:r>
              <a:rPr sz="4950" spc="-1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"Staff Size"</a:t>
            </a:r>
            <a:endParaRPr sz="4950">
              <a:latin typeface="Courier New"/>
              <a:cs typeface="Courier New"/>
            </a:endParaRPr>
          </a:p>
          <a:p>
            <a:pPr marL="766445">
              <a:lnSpc>
                <a:spcPct val="100000"/>
              </a:lnSpc>
              <a:spcBef>
                <a:spcPts val="2370"/>
              </a:spcBef>
            </a:pPr>
            <a:r>
              <a:rPr sz="4950" spc="-10" dirty="0">
                <a:latin typeface="Courier New"/>
                <a:cs typeface="Courier New"/>
              </a:rPr>
              <a:t>from</a:t>
            </a:r>
            <a:r>
              <a:rPr sz="4950" spc="5" dirty="0">
                <a:latin typeface="Courier New"/>
                <a:cs typeface="Courier New"/>
              </a:rPr>
              <a:t> </a:t>
            </a:r>
            <a:r>
              <a:rPr sz="4950" spc="-10" dirty="0">
                <a:latin typeface="Courier New"/>
                <a:cs typeface="Courier New"/>
              </a:rPr>
              <a:t>"alanparadise/nw"."employees";</a:t>
            </a:r>
            <a:endParaRPr sz="4950">
              <a:latin typeface="Courier New"/>
              <a:cs typeface="Courier New"/>
            </a:endParaRPr>
          </a:p>
          <a:p>
            <a:pPr marL="766445" marR="5080" indent="-754380">
              <a:lnSpc>
                <a:spcPct val="140800"/>
              </a:lnSpc>
              <a:spcBef>
                <a:spcPts val="3140"/>
              </a:spcBef>
            </a:pPr>
            <a:r>
              <a:rPr sz="5000" spc="10" dirty="0">
                <a:latin typeface="Courier New"/>
                <a:cs typeface="Courier New"/>
              </a:rPr>
              <a:t>select</a:t>
            </a:r>
            <a:r>
              <a:rPr sz="5000" spc="25" dirty="0">
                <a:latin typeface="Courier New"/>
                <a:cs typeface="Courier New"/>
              </a:rPr>
              <a:t> </a:t>
            </a:r>
            <a:r>
              <a:rPr sz="5000" b="1" spc="15" dirty="0">
                <a:latin typeface="Courier New"/>
                <a:cs typeface="Courier New"/>
              </a:rPr>
              <a:t>COUNT(employeeid)</a:t>
            </a:r>
            <a:r>
              <a:rPr sz="5000" b="1" spc="20" dirty="0">
                <a:latin typeface="Courier New"/>
                <a:cs typeface="Courier New"/>
              </a:rPr>
              <a:t> </a:t>
            </a:r>
            <a:r>
              <a:rPr sz="5000" spc="10" dirty="0">
                <a:latin typeface="Courier New"/>
                <a:cs typeface="Courier New"/>
              </a:rPr>
              <a:t>as</a:t>
            </a:r>
            <a:r>
              <a:rPr sz="5000" spc="15" dirty="0">
                <a:latin typeface="Courier New"/>
                <a:cs typeface="Courier New"/>
              </a:rPr>
              <a:t> </a:t>
            </a:r>
            <a:r>
              <a:rPr sz="5000" spc="10" dirty="0">
                <a:latin typeface="Courier New"/>
                <a:cs typeface="Courier New"/>
              </a:rPr>
              <a:t>"Staff</a:t>
            </a:r>
            <a:r>
              <a:rPr sz="5000" spc="15" dirty="0">
                <a:latin typeface="Courier New"/>
                <a:cs typeface="Courier New"/>
              </a:rPr>
              <a:t> </a:t>
            </a:r>
            <a:r>
              <a:rPr sz="5000" spc="10" dirty="0">
                <a:latin typeface="Courier New"/>
                <a:cs typeface="Courier New"/>
              </a:rPr>
              <a:t>Size" </a:t>
            </a:r>
            <a:r>
              <a:rPr sz="5000" spc="-2985" dirty="0">
                <a:latin typeface="Courier New"/>
                <a:cs typeface="Courier New"/>
              </a:rPr>
              <a:t> </a:t>
            </a:r>
            <a:r>
              <a:rPr sz="5000" spc="10" dirty="0">
                <a:latin typeface="Courier New"/>
                <a:cs typeface="Courier New"/>
              </a:rPr>
              <a:t>from</a:t>
            </a:r>
            <a:r>
              <a:rPr sz="5000" spc="5" dirty="0">
                <a:latin typeface="Courier New"/>
                <a:cs typeface="Courier New"/>
              </a:rPr>
              <a:t> </a:t>
            </a:r>
            <a:r>
              <a:rPr sz="5000" spc="15" dirty="0">
                <a:latin typeface="Courier New"/>
                <a:cs typeface="Courier New"/>
              </a:rPr>
              <a:t>"alanparadise/nw"."employees";</a:t>
            </a:r>
            <a:endParaRPr sz="5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970"/>
              </a:spcBef>
              <a:tabLst>
                <a:tab pos="6570345" algn="l"/>
              </a:tabLst>
            </a:pPr>
            <a:r>
              <a:rPr sz="5250" spc="10" dirty="0">
                <a:latin typeface="Arial MT"/>
                <a:cs typeface="Arial MT"/>
              </a:rPr>
              <a:t>Are these</a:t>
            </a:r>
            <a:r>
              <a:rPr sz="5250" spc="30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the same?	How</a:t>
            </a:r>
            <a:r>
              <a:rPr sz="5250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are they</a:t>
            </a:r>
            <a:r>
              <a:rPr sz="5250" spc="-5" dirty="0">
                <a:latin typeface="Arial MT"/>
                <a:cs typeface="Arial MT"/>
              </a:rPr>
              <a:t> </a:t>
            </a:r>
            <a:r>
              <a:rPr sz="5250" spc="5" dirty="0">
                <a:latin typeface="Arial MT"/>
                <a:cs typeface="Arial MT"/>
              </a:rPr>
              <a:t>different?</a:t>
            </a:r>
            <a:endParaRPr sz="52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415014" y="2183314"/>
            <a:ext cx="16873855" cy="5650230"/>
          </a:xfrm>
          <a:prstGeom prst="rect">
            <a:avLst/>
          </a:prstGeom>
        </p:spPr>
        <p:txBody>
          <a:bodyPr vert="horz" wrap="square" lIns="0" tIns="3803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95"/>
              </a:spcBef>
            </a:pPr>
            <a:r>
              <a:rPr sz="4950" spc="-5" dirty="0">
                <a:latin typeface="Arial MT"/>
                <a:cs typeface="Arial MT"/>
              </a:rPr>
              <a:t>RULE:</a:t>
            </a:r>
            <a:endParaRPr sz="4950">
              <a:latin typeface="Arial MT"/>
              <a:cs typeface="Arial MT"/>
            </a:endParaRPr>
          </a:p>
          <a:p>
            <a:pPr marL="766445" marR="5080">
              <a:lnSpc>
                <a:spcPts val="9500"/>
              </a:lnSpc>
              <a:spcBef>
                <a:spcPts val="760"/>
              </a:spcBef>
            </a:pPr>
            <a:r>
              <a:rPr sz="5250" spc="10" dirty="0">
                <a:latin typeface="Arial MT"/>
                <a:cs typeface="Arial MT"/>
              </a:rPr>
              <a:t>The</a:t>
            </a:r>
            <a:r>
              <a:rPr sz="5250" spc="5" dirty="0">
                <a:latin typeface="Arial MT"/>
                <a:cs typeface="Arial MT"/>
              </a:rPr>
              <a:t> level</a:t>
            </a:r>
            <a:r>
              <a:rPr sz="5250" spc="35" dirty="0">
                <a:latin typeface="Arial MT"/>
                <a:cs typeface="Arial MT"/>
              </a:rPr>
              <a:t> </a:t>
            </a:r>
            <a:r>
              <a:rPr sz="5250" spc="5" dirty="0">
                <a:latin typeface="Arial MT"/>
                <a:cs typeface="Arial MT"/>
              </a:rPr>
              <a:t>of</a:t>
            </a:r>
            <a:r>
              <a:rPr sz="5250" spc="10" dirty="0">
                <a:latin typeface="Arial MT"/>
                <a:cs typeface="Arial MT"/>
              </a:rPr>
              <a:t> the group</a:t>
            </a:r>
            <a:r>
              <a:rPr sz="5250" spc="25" dirty="0">
                <a:latin typeface="Arial MT"/>
                <a:cs typeface="Arial MT"/>
              </a:rPr>
              <a:t> </a:t>
            </a:r>
            <a:r>
              <a:rPr sz="5250" spc="5" dirty="0">
                <a:latin typeface="Arial MT"/>
                <a:cs typeface="Arial MT"/>
              </a:rPr>
              <a:t>function</a:t>
            </a:r>
            <a:r>
              <a:rPr sz="5250" spc="20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must match</a:t>
            </a:r>
            <a:r>
              <a:rPr sz="5250" spc="25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the </a:t>
            </a:r>
            <a:r>
              <a:rPr sz="5250" spc="5" dirty="0">
                <a:latin typeface="Arial MT"/>
                <a:cs typeface="Arial MT"/>
              </a:rPr>
              <a:t>level</a:t>
            </a:r>
            <a:r>
              <a:rPr sz="5250" spc="35" dirty="0">
                <a:latin typeface="Arial MT"/>
                <a:cs typeface="Arial MT"/>
              </a:rPr>
              <a:t> </a:t>
            </a:r>
            <a:r>
              <a:rPr sz="5250" spc="5" dirty="0">
                <a:latin typeface="Arial MT"/>
                <a:cs typeface="Arial MT"/>
              </a:rPr>
              <a:t>of </a:t>
            </a:r>
            <a:r>
              <a:rPr sz="5250" spc="-1445" dirty="0">
                <a:latin typeface="Arial MT"/>
                <a:cs typeface="Arial MT"/>
              </a:rPr>
              <a:t> </a:t>
            </a:r>
            <a:r>
              <a:rPr sz="5250" spc="5" dirty="0">
                <a:latin typeface="Arial MT"/>
                <a:cs typeface="Arial MT"/>
              </a:rPr>
              <a:t>detail</a:t>
            </a:r>
            <a:r>
              <a:rPr sz="5250" spc="25" dirty="0">
                <a:latin typeface="Arial MT"/>
                <a:cs typeface="Arial MT"/>
              </a:rPr>
              <a:t> </a:t>
            </a:r>
            <a:r>
              <a:rPr sz="5250" spc="5" dirty="0">
                <a:latin typeface="Arial MT"/>
                <a:cs typeface="Arial MT"/>
              </a:rPr>
              <a:t>in </a:t>
            </a:r>
            <a:r>
              <a:rPr sz="5250" spc="10" dirty="0">
                <a:latin typeface="Arial MT"/>
                <a:cs typeface="Arial MT"/>
              </a:rPr>
              <a:t>your</a:t>
            </a:r>
            <a:r>
              <a:rPr sz="5250" spc="15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select</a:t>
            </a:r>
            <a:r>
              <a:rPr sz="5250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statement.</a:t>
            </a:r>
            <a:endParaRPr sz="52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8150">
              <a:latin typeface="Arial MT"/>
              <a:cs typeface="Arial MT"/>
            </a:endParaRPr>
          </a:p>
          <a:p>
            <a:pPr marL="580390" algn="ctr">
              <a:lnSpc>
                <a:spcPct val="100000"/>
              </a:lnSpc>
            </a:pPr>
            <a:r>
              <a:rPr sz="5250" spc="10" dirty="0">
                <a:latin typeface="Arial MT"/>
                <a:cs typeface="Arial MT"/>
              </a:rPr>
              <a:t>Look</a:t>
            </a:r>
            <a:r>
              <a:rPr sz="5250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at</a:t>
            </a:r>
            <a:r>
              <a:rPr sz="5250" spc="15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the</a:t>
            </a:r>
            <a:r>
              <a:rPr sz="5250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example</a:t>
            </a:r>
            <a:r>
              <a:rPr sz="5250" spc="35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on</a:t>
            </a:r>
            <a:r>
              <a:rPr sz="5250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the</a:t>
            </a:r>
            <a:r>
              <a:rPr sz="5250" spc="5" dirty="0">
                <a:latin typeface="Arial MT"/>
                <a:cs typeface="Arial MT"/>
              </a:rPr>
              <a:t> </a:t>
            </a:r>
            <a:r>
              <a:rPr sz="5250" spc="10" dirty="0">
                <a:latin typeface="Arial MT"/>
                <a:cs typeface="Arial MT"/>
              </a:rPr>
              <a:t>next</a:t>
            </a:r>
            <a:r>
              <a:rPr sz="5250" spc="20" dirty="0">
                <a:latin typeface="Arial MT"/>
                <a:cs typeface="Arial MT"/>
              </a:rPr>
              <a:t> </a:t>
            </a:r>
            <a:r>
              <a:rPr sz="5250" spc="5" dirty="0">
                <a:latin typeface="Arial MT"/>
                <a:cs typeface="Arial MT"/>
              </a:rPr>
              <a:t>slide</a:t>
            </a:r>
            <a:endParaRPr sz="52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301213" y="5449542"/>
            <a:ext cx="173990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Times New Roman"/>
                <a:cs typeface="Times New Roman"/>
              </a:rPr>
              <a:t>12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96113" y="2380169"/>
            <a:ext cx="12529185" cy="1440815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L="1017269" marR="945515" indent="-1005205">
              <a:lnSpc>
                <a:spcPts val="3560"/>
              </a:lnSpc>
              <a:spcBef>
                <a:spcPts val="545"/>
              </a:spcBef>
            </a:pPr>
            <a:r>
              <a:rPr sz="3300" spc="-5" dirty="0">
                <a:latin typeface="Courier New"/>
                <a:cs typeface="Courier New"/>
              </a:rPr>
              <a:t>SELECT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OrderID,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ProductID,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UnitPrice,</a:t>
            </a:r>
            <a:r>
              <a:rPr sz="3300" spc="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Quantity </a:t>
            </a:r>
            <a:r>
              <a:rPr sz="3300" spc="-1964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"alanparadise/nw"."orderdetails"</a:t>
            </a:r>
            <a:endParaRPr sz="3300">
              <a:latin typeface="Courier New"/>
              <a:cs typeface="Courier New"/>
            </a:endParaRPr>
          </a:p>
          <a:p>
            <a:pPr marL="1090295">
              <a:lnSpc>
                <a:spcPts val="3575"/>
              </a:lnSpc>
              <a:tabLst>
                <a:tab pos="4608830" algn="l"/>
              </a:tabLst>
            </a:pPr>
            <a:r>
              <a:rPr sz="3300" spc="-5" dirty="0">
                <a:latin typeface="Courier New"/>
                <a:cs typeface="Courier New"/>
              </a:rPr>
              <a:t>WHERE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OrderID	in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(10248,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10249,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10250,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10251)</a:t>
            </a:r>
            <a:r>
              <a:rPr sz="3300" spc="-5" dirty="0">
                <a:latin typeface="Times New Roman"/>
                <a:cs typeface="Times New Roman"/>
              </a:rPr>
              <a:t>;</a:t>
            </a:r>
            <a:endParaRPr sz="3300">
              <a:latin typeface="Times New Roman"/>
              <a:cs typeface="Times New Roman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1189" y="4053489"/>
            <a:ext cx="8667380" cy="5718359"/>
          </a:xfrm>
          <a:prstGeom prst="rect">
            <a:avLst/>
          </a:prstGeom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547147" y="2551096"/>
            <a:ext cx="14103350" cy="1440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760"/>
              </a:lnSpc>
              <a:spcBef>
                <a:spcPts val="95"/>
              </a:spcBef>
              <a:tabLst>
                <a:tab pos="4033520" algn="l"/>
              </a:tabLst>
            </a:pPr>
            <a:r>
              <a:rPr sz="3300" spc="-5" dirty="0">
                <a:latin typeface="Courier New"/>
                <a:cs typeface="Courier New"/>
              </a:rPr>
              <a:t>SELECT</a:t>
            </a:r>
            <a:r>
              <a:rPr sz="3300" spc="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OrderID,	ProductID,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b="1" spc="-5" dirty="0">
                <a:latin typeface="Courier New"/>
                <a:cs typeface="Courier New"/>
              </a:rPr>
              <a:t>SUM(UnitPrice),</a:t>
            </a:r>
            <a:r>
              <a:rPr sz="3300" b="1" spc="-15" dirty="0">
                <a:latin typeface="Courier New"/>
                <a:cs typeface="Courier New"/>
              </a:rPr>
              <a:t> </a:t>
            </a:r>
            <a:r>
              <a:rPr sz="3300" b="1" spc="-5" dirty="0">
                <a:latin typeface="Courier New"/>
                <a:cs typeface="Courier New"/>
              </a:rPr>
              <a:t>SUM(Quantity)</a:t>
            </a:r>
            <a:endParaRPr sz="3300">
              <a:latin typeface="Courier New"/>
              <a:cs typeface="Courier New"/>
            </a:endParaRPr>
          </a:p>
          <a:p>
            <a:pPr marL="514984">
              <a:lnSpc>
                <a:spcPts val="3590"/>
              </a:lnSpc>
            </a:pP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-2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"alanparadise/nw"."orderdetails"</a:t>
            </a:r>
            <a:endParaRPr sz="3300">
              <a:latin typeface="Courier New"/>
              <a:cs typeface="Courier New"/>
            </a:endParaRPr>
          </a:p>
          <a:p>
            <a:pPr marL="514984">
              <a:lnSpc>
                <a:spcPts val="3790"/>
              </a:lnSpc>
            </a:pPr>
            <a:r>
              <a:rPr sz="3300" spc="-5" dirty="0">
                <a:latin typeface="Courier New"/>
                <a:cs typeface="Courier New"/>
              </a:rPr>
              <a:t>WHERE OrderID in (10248,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10249, 10250,</a:t>
            </a:r>
            <a:r>
              <a:rPr sz="3300" spc="-1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10251)</a:t>
            </a:r>
            <a:r>
              <a:rPr sz="3300" spc="-5" dirty="0">
                <a:latin typeface="Times New Roman"/>
                <a:cs typeface="Times New Roman"/>
              </a:rPr>
              <a:t>;</a:t>
            </a:r>
            <a:endParaRPr sz="33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669207" y="7267559"/>
            <a:ext cx="7778115" cy="1853564"/>
          </a:xfrm>
          <a:prstGeom prst="rect">
            <a:avLst/>
          </a:prstGeom>
        </p:spPr>
        <p:txBody>
          <a:bodyPr vert="horz" wrap="square" lIns="0" tIns="324485" rIns="0" bIns="0" rtlCol="0">
            <a:spAutoFit/>
          </a:bodyPr>
          <a:lstStyle/>
          <a:p>
            <a:pPr marL="2976245">
              <a:lnSpc>
                <a:spcPct val="100000"/>
              </a:lnSpc>
              <a:spcBef>
                <a:spcPts val="2555"/>
              </a:spcBef>
            </a:pPr>
            <a:r>
              <a:rPr sz="3950" spc="5" dirty="0">
                <a:latin typeface="Times New Roman"/>
                <a:cs typeface="Times New Roman"/>
              </a:rPr>
              <a:t>Which</a:t>
            </a:r>
            <a:r>
              <a:rPr sz="3950" spc="-55" dirty="0">
                <a:latin typeface="Times New Roman"/>
                <a:cs typeface="Times New Roman"/>
              </a:rPr>
              <a:t> </a:t>
            </a:r>
            <a:r>
              <a:rPr sz="3950" dirty="0">
                <a:latin typeface="Times New Roman"/>
                <a:cs typeface="Times New Roman"/>
              </a:rPr>
              <a:t>PRODUCT(s)??</a:t>
            </a:r>
            <a:endParaRPr sz="39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455"/>
              </a:spcBef>
            </a:pPr>
            <a:r>
              <a:rPr sz="3950" dirty="0">
                <a:latin typeface="Times New Roman"/>
                <a:cs typeface="Times New Roman"/>
              </a:rPr>
              <a:t>Which</a:t>
            </a:r>
            <a:r>
              <a:rPr sz="3950" spc="-20" dirty="0">
                <a:latin typeface="Times New Roman"/>
                <a:cs typeface="Times New Roman"/>
              </a:rPr>
              <a:t> </a:t>
            </a:r>
            <a:r>
              <a:rPr sz="3950" dirty="0">
                <a:latin typeface="Times New Roman"/>
                <a:cs typeface="Times New Roman"/>
              </a:rPr>
              <a:t>ORDER(s)??</a:t>
            </a:r>
            <a:endParaRPr sz="395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849306" y="6484200"/>
            <a:ext cx="62865" cy="1771650"/>
          </a:xfrm>
          <a:custGeom>
            <a:avLst/>
            <a:gdLst/>
            <a:ahLst/>
            <a:cxnLst/>
            <a:rect l="l" t="t" r="r" b="b"/>
            <a:pathLst>
              <a:path w="62864" h="1771650">
                <a:moveTo>
                  <a:pt x="41883" y="52354"/>
                </a:moveTo>
                <a:lnTo>
                  <a:pt x="20941" y="52354"/>
                </a:lnTo>
                <a:lnTo>
                  <a:pt x="20941" y="1771569"/>
                </a:lnTo>
                <a:lnTo>
                  <a:pt x="41883" y="1771569"/>
                </a:lnTo>
                <a:lnTo>
                  <a:pt x="41883" y="52354"/>
                </a:lnTo>
                <a:close/>
              </a:path>
              <a:path w="62864" h="1771650">
                <a:moveTo>
                  <a:pt x="31412" y="0"/>
                </a:moveTo>
                <a:lnTo>
                  <a:pt x="0" y="62825"/>
                </a:lnTo>
                <a:lnTo>
                  <a:pt x="20941" y="62825"/>
                </a:lnTo>
                <a:lnTo>
                  <a:pt x="20941" y="52354"/>
                </a:lnTo>
                <a:lnTo>
                  <a:pt x="57589" y="52354"/>
                </a:lnTo>
                <a:lnTo>
                  <a:pt x="31412" y="0"/>
                </a:lnTo>
                <a:close/>
              </a:path>
              <a:path w="62864" h="1771650">
                <a:moveTo>
                  <a:pt x="57589" y="52354"/>
                </a:moveTo>
                <a:lnTo>
                  <a:pt x="41883" y="52354"/>
                </a:lnTo>
                <a:lnTo>
                  <a:pt x="41883" y="62825"/>
                </a:lnTo>
                <a:lnTo>
                  <a:pt x="62825" y="62825"/>
                </a:lnTo>
                <a:lnTo>
                  <a:pt x="57589" y="5235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421553" y="6139917"/>
            <a:ext cx="62865" cy="1290955"/>
          </a:xfrm>
          <a:custGeom>
            <a:avLst/>
            <a:gdLst/>
            <a:ahLst/>
            <a:cxnLst/>
            <a:rect l="l" t="t" r="r" b="b"/>
            <a:pathLst>
              <a:path w="62865" h="1290954">
                <a:moveTo>
                  <a:pt x="41883" y="52354"/>
                </a:moveTo>
                <a:lnTo>
                  <a:pt x="20941" y="52354"/>
                </a:lnTo>
                <a:lnTo>
                  <a:pt x="20941" y="1290536"/>
                </a:lnTo>
                <a:lnTo>
                  <a:pt x="41883" y="1290536"/>
                </a:lnTo>
                <a:lnTo>
                  <a:pt x="41883" y="52354"/>
                </a:lnTo>
                <a:close/>
              </a:path>
              <a:path w="62865" h="1290954">
                <a:moveTo>
                  <a:pt x="31412" y="0"/>
                </a:moveTo>
                <a:lnTo>
                  <a:pt x="0" y="62825"/>
                </a:lnTo>
                <a:lnTo>
                  <a:pt x="20941" y="62825"/>
                </a:lnTo>
                <a:lnTo>
                  <a:pt x="20941" y="52354"/>
                </a:lnTo>
                <a:lnTo>
                  <a:pt x="57589" y="52354"/>
                </a:lnTo>
                <a:lnTo>
                  <a:pt x="31412" y="0"/>
                </a:lnTo>
                <a:close/>
              </a:path>
              <a:path w="62865" h="1290954">
                <a:moveTo>
                  <a:pt x="57589" y="52354"/>
                </a:moveTo>
                <a:lnTo>
                  <a:pt x="41883" y="52354"/>
                </a:lnTo>
                <a:lnTo>
                  <a:pt x="41883" y="62825"/>
                </a:lnTo>
                <a:lnTo>
                  <a:pt x="62825" y="62825"/>
                </a:lnTo>
                <a:lnTo>
                  <a:pt x="57589" y="5235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2892142" y="8005589"/>
            <a:ext cx="1282065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dirty="0">
                <a:latin typeface="Times New Roman"/>
                <a:cs typeface="Times New Roman"/>
              </a:rPr>
              <a:t>Totals</a:t>
            </a:r>
            <a:endParaRPr sz="395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1879009" y="6465353"/>
            <a:ext cx="638810" cy="1287780"/>
          </a:xfrm>
          <a:custGeom>
            <a:avLst/>
            <a:gdLst/>
            <a:ahLst/>
            <a:cxnLst/>
            <a:rect l="l" t="t" r="r" b="b"/>
            <a:pathLst>
              <a:path w="638809" h="1287779">
                <a:moveTo>
                  <a:pt x="37688" y="51799"/>
                </a:moveTo>
                <a:lnTo>
                  <a:pt x="18847" y="61028"/>
                </a:lnTo>
                <a:lnTo>
                  <a:pt x="619457" y="1287290"/>
                </a:lnTo>
                <a:lnTo>
                  <a:pt x="638305" y="1278076"/>
                </a:lnTo>
                <a:lnTo>
                  <a:pt x="37688" y="51799"/>
                </a:lnTo>
                <a:close/>
              </a:path>
              <a:path w="638809" h="1287779">
                <a:moveTo>
                  <a:pt x="628" y="0"/>
                </a:moveTo>
                <a:lnTo>
                  <a:pt x="0" y="70259"/>
                </a:lnTo>
                <a:lnTo>
                  <a:pt x="18847" y="61028"/>
                </a:lnTo>
                <a:lnTo>
                  <a:pt x="14240" y="51621"/>
                </a:lnTo>
                <a:lnTo>
                  <a:pt x="33087" y="42407"/>
                </a:lnTo>
                <a:lnTo>
                  <a:pt x="56163" y="42407"/>
                </a:lnTo>
                <a:lnTo>
                  <a:pt x="628" y="0"/>
                </a:lnTo>
                <a:close/>
              </a:path>
              <a:path w="638809" h="1287779">
                <a:moveTo>
                  <a:pt x="33087" y="42407"/>
                </a:moveTo>
                <a:lnTo>
                  <a:pt x="14240" y="51621"/>
                </a:lnTo>
                <a:lnTo>
                  <a:pt x="18847" y="61028"/>
                </a:lnTo>
                <a:lnTo>
                  <a:pt x="37688" y="51799"/>
                </a:lnTo>
                <a:lnTo>
                  <a:pt x="33087" y="42407"/>
                </a:lnTo>
                <a:close/>
              </a:path>
              <a:path w="638809" h="1287779">
                <a:moveTo>
                  <a:pt x="56163" y="42407"/>
                </a:moveTo>
                <a:lnTo>
                  <a:pt x="33087" y="42407"/>
                </a:lnTo>
                <a:lnTo>
                  <a:pt x="37688" y="51799"/>
                </a:lnTo>
                <a:lnTo>
                  <a:pt x="56438" y="42616"/>
                </a:lnTo>
                <a:lnTo>
                  <a:pt x="56163" y="4240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4234435" y="6446505"/>
            <a:ext cx="765810" cy="1144905"/>
          </a:xfrm>
          <a:custGeom>
            <a:avLst/>
            <a:gdLst/>
            <a:ahLst/>
            <a:cxnLst/>
            <a:rect l="l" t="t" r="r" b="b"/>
            <a:pathLst>
              <a:path w="765809" h="1144904">
                <a:moveTo>
                  <a:pt x="721705" y="46548"/>
                </a:moveTo>
                <a:lnTo>
                  <a:pt x="0" y="1132949"/>
                </a:lnTo>
                <a:lnTo>
                  <a:pt x="17381" y="1144467"/>
                </a:lnTo>
                <a:lnTo>
                  <a:pt x="739196" y="58162"/>
                </a:lnTo>
                <a:lnTo>
                  <a:pt x="721705" y="46548"/>
                </a:lnTo>
                <a:close/>
              </a:path>
              <a:path w="765809" h="1144904">
                <a:moveTo>
                  <a:pt x="760558" y="37799"/>
                </a:moveTo>
                <a:lnTo>
                  <a:pt x="727517" y="37799"/>
                </a:lnTo>
                <a:lnTo>
                  <a:pt x="745003" y="49422"/>
                </a:lnTo>
                <a:lnTo>
                  <a:pt x="739196" y="58162"/>
                </a:lnTo>
                <a:lnTo>
                  <a:pt x="756626" y="69736"/>
                </a:lnTo>
                <a:lnTo>
                  <a:pt x="760558" y="37799"/>
                </a:lnTo>
                <a:close/>
              </a:path>
              <a:path w="765809" h="1144904">
                <a:moveTo>
                  <a:pt x="727517" y="37799"/>
                </a:moveTo>
                <a:lnTo>
                  <a:pt x="721705" y="46548"/>
                </a:lnTo>
                <a:lnTo>
                  <a:pt x="739196" y="58162"/>
                </a:lnTo>
                <a:lnTo>
                  <a:pt x="745003" y="49422"/>
                </a:lnTo>
                <a:lnTo>
                  <a:pt x="727517" y="37799"/>
                </a:lnTo>
                <a:close/>
              </a:path>
              <a:path w="765809" h="1144904">
                <a:moveTo>
                  <a:pt x="765212" y="0"/>
                </a:moveTo>
                <a:lnTo>
                  <a:pt x="704271" y="34972"/>
                </a:lnTo>
                <a:lnTo>
                  <a:pt x="721705" y="46548"/>
                </a:lnTo>
                <a:lnTo>
                  <a:pt x="727517" y="37799"/>
                </a:lnTo>
                <a:lnTo>
                  <a:pt x="760558" y="37799"/>
                </a:lnTo>
                <a:lnTo>
                  <a:pt x="76521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55949" y="4312329"/>
            <a:ext cx="14976297" cy="14426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2163" y="0"/>
            <a:ext cx="18945860" cy="2268855"/>
          </a:xfrm>
          <a:custGeom>
            <a:avLst/>
            <a:gdLst/>
            <a:ahLst/>
            <a:cxnLst/>
            <a:rect l="l" t="t" r="r" b="b"/>
            <a:pathLst>
              <a:path w="18945860" h="2268855">
                <a:moveTo>
                  <a:pt x="0" y="0"/>
                </a:moveTo>
                <a:lnTo>
                  <a:pt x="18945321" y="0"/>
                </a:lnTo>
                <a:lnTo>
                  <a:pt x="18945321" y="2268673"/>
                </a:lnTo>
                <a:lnTo>
                  <a:pt x="0" y="2268673"/>
                </a:lnTo>
                <a:lnTo>
                  <a:pt x="0" y="0"/>
                </a:lnTo>
                <a:close/>
              </a:path>
            </a:pathLst>
          </a:custGeom>
          <a:solidFill>
            <a:srgbClr val="CA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4853" y="117139"/>
            <a:ext cx="17882870" cy="163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0" dirty="0"/>
              <a:t>Preparing</a:t>
            </a:r>
            <a:r>
              <a:rPr spc="-229" dirty="0"/>
              <a:t> </a:t>
            </a:r>
            <a:r>
              <a:rPr spc="-200" dirty="0"/>
              <a:t>SQL</a:t>
            </a:r>
            <a:r>
              <a:rPr spc="-229" dirty="0"/>
              <a:t> </a:t>
            </a:r>
            <a:r>
              <a:rPr spc="-75" dirty="0"/>
              <a:t>for</a:t>
            </a:r>
            <a:r>
              <a:rPr spc="-225" dirty="0"/>
              <a:t> </a:t>
            </a:r>
            <a:r>
              <a:rPr spc="-155" dirty="0"/>
              <a:t>Execution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4232" y="2758466"/>
            <a:ext cx="11613616" cy="6331702"/>
          </a:xfrm>
          <a:prstGeom prst="rect">
            <a:avLst/>
          </a:prstGeom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301213" y="5449542"/>
            <a:ext cx="173990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Times New Roman"/>
                <a:cs typeface="Times New Roman"/>
              </a:rPr>
              <a:t>14</a:t>
            </a:r>
            <a:endParaRPr sz="11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95" dirty="0"/>
              <a:t>Functions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189776" y="3542590"/>
            <a:ext cx="2733675" cy="36842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0500"/>
              </a:lnSpc>
              <a:spcBef>
                <a:spcPts val="90"/>
              </a:spcBef>
            </a:pPr>
            <a:r>
              <a:rPr sz="4600" spc="5" dirty="0">
                <a:latin typeface="Arial MT"/>
                <a:cs typeface="Arial MT"/>
              </a:rPr>
              <a:t>This level </a:t>
            </a:r>
            <a:r>
              <a:rPr sz="4600" spc="10" dirty="0">
                <a:latin typeface="Arial MT"/>
                <a:cs typeface="Arial MT"/>
              </a:rPr>
              <a:t> mi</a:t>
            </a:r>
            <a:r>
              <a:rPr sz="4600" spc="15" dirty="0">
                <a:latin typeface="Arial MT"/>
                <a:cs typeface="Arial MT"/>
              </a:rPr>
              <a:t>s</a:t>
            </a:r>
            <a:r>
              <a:rPr sz="4600" spc="5" dirty="0">
                <a:latin typeface="Arial MT"/>
                <a:cs typeface="Arial MT"/>
              </a:rPr>
              <a:t>-match  generates </a:t>
            </a:r>
            <a:r>
              <a:rPr sz="4600" spc="-1265" dirty="0">
                <a:latin typeface="Arial MT"/>
                <a:cs typeface="Arial MT"/>
              </a:rPr>
              <a:t> </a:t>
            </a:r>
            <a:r>
              <a:rPr sz="4600" spc="10" dirty="0">
                <a:latin typeface="Arial MT"/>
                <a:cs typeface="Arial MT"/>
              </a:rPr>
              <a:t>an</a:t>
            </a:r>
            <a:r>
              <a:rPr sz="4600" spc="-15" dirty="0">
                <a:latin typeface="Arial MT"/>
                <a:cs typeface="Arial MT"/>
              </a:rPr>
              <a:t> </a:t>
            </a:r>
            <a:r>
              <a:rPr sz="4600" spc="5" dirty="0">
                <a:latin typeface="Arial MT"/>
                <a:cs typeface="Arial MT"/>
              </a:rPr>
              <a:t>error</a:t>
            </a:r>
            <a:endParaRPr sz="4600">
              <a:latin typeface="Arial MT"/>
              <a:cs typeface="Arial MT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27497" y="3254351"/>
            <a:ext cx="12611553" cy="5792493"/>
          </a:xfrm>
          <a:prstGeom prst="rect">
            <a:avLst/>
          </a:prstGeom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15014" y="104155"/>
            <a:ext cx="1371600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550" b="1" spc="-70" dirty="0">
                <a:latin typeface="Arial"/>
                <a:cs typeface="Arial"/>
              </a:rPr>
              <a:t>SQL</a:t>
            </a:r>
            <a:r>
              <a:rPr sz="10550" b="1" spc="-245" dirty="0">
                <a:latin typeface="Arial"/>
                <a:cs typeface="Arial"/>
              </a:rPr>
              <a:t> </a:t>
            </a:r>
            <a:r>
              <a:rPr sz="10550" b="1" spc="-85" dirty="0">
                <a:latin typeface="Arial"/>
                <a:cs typeface="Arial"/>
              </a:rPr>
              <a:t>Group</a:t>
            </a:r>
            <a:r>
              <a:rPr sz="10550" b="1" spc="-225" dirty="0">
                <a:latin typeface="Arial"/>
                <a:cs typeface="Arial"/>
              </a:rPr>
              <a:t> </a:t>
            </a:r>
            <a:r>
              <a:rPr sz="10550" b="1" spc="-95" dirty="0">
                <a:latin typeface="Arial"/>
                <a:cs typeface="Arial"/>
              </a:rPr>
              <a:t>Functions</a:t>
            </a:r>
            <a:endParaRPr sz="105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68939" y="2174107"/>
            <a:ext cx="15702915" cy="22879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49900"/>
              </a:lnSpc>
              <a:spcBef>
                <a:spcPts val="105"/>
              </a:spcBef>
              <a:tabLst>
                <a:tab pos="2560955" algn="l"/>
                <a:tab pos="3609340" algn="l"/>
                <a:tab pos="4971415" algn="l"/>
                <a:tab pos="6993255" algn="l"/>
                <a:tab pos="9471660" algn="l"/>
              </a:tabLst>
            </a:pPr>
            <a:r>
              <a:rPr sz="4950" spc="-5" dirty="0">
                <a:latin typeface="Arial MT"/>
                <a:cs typeface="Arial MT"/>
              </a:rPr>
              <a:t>To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comply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with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this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rule,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and to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avoid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this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error,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we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must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consider	the	next	topic:	GROUP	BY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12232" y="3014181"/>
            <a:ext cx="19017615" cy="6535420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12700" marR="94615">
              <a:lnSpc>
                <a:spcPts val="5350"/>
              </a:lnSpc>
              <a:spcBef>
                <a:spcPts val="765"/>
              </a:spcBef>
              <a:tabLst>
                <a:tab pos="3225800" algn="l"/>
                <a:tab pos="3924300" algn="l"/>
                <a:tab pos="5741670" algn="l"/>
                <a:tab pos="10214610" algn="l"/>
                <a:tab pos="12240895" algn="l"/>
                <a:tab pos="13951585" algn="l"/>
              </a:tabLst>
            </a:pPr>
            <a:r>
              <a:rPr sz="4950" spc="-5" dirty="0">
                <a:latin typeface="Arial MT"/>
                <a:cs typeface="Arial MT"/>
              </a:rPr>
              <a:t>We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have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seen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that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Group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Functions</a:t>
            </a:r>
            <a:r>
              <a:rPr sz="4950" spc="20" dirty="0">
                <a:latin typeface="Arial MT"/>
                <a:cs typeface="Arial MT"/>
              </a:rPr>
              <a:t> </a:t>
            </a:r>
            <a:r>
              <a:rPr sz="4950" dirty="0">
                <a:latin typeface="Arial MT"/>
                <a:cs typeface="Arial MT"/>
              </a:rPr>
              <a:t>summarize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values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spc="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interim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answer</a:t>
            </a:r>
            <a:r>
              <a:rPr sz="4950" spc="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set	to	return	values</a:t>
            </a:r>
            <a:r>
              <a:rPr sz="4950" spc="3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grouped	across	many	</a:t>
            </a:r>
            <a:r>
              <a:rPr sz="4950" dirty="0">
                <a:latin typeface="Arial MT"/>
                <a:cs typeface="Arial MT"/>
              </a:rPr>
              <a:t>rows.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7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tabLst>
                <a:tab pos="1269365" algn="l"/>
                <a:tab pos="3747770" algn="l"/>
                <a:tab pos="4760595" algn="l"/>
                <a:tab pos="6751955" algn="l"/>
                <a:tab pos="9128125" algn="l"/>
                <a:tab pos="11259820" algn="l"/>
                <a:tab pos="13495655" algn="l"/>
              </a:tabLst>
            </a:pPr>
            <a:r>
              <a:rPr sz="4950" spc="-5" dirty="0">
                <a:latin typeface="Arial MT"/>
                <a:cs typeface="Arial MT"/>
              </a:rPr>
              <a:t>The	GROUP	BY	clause	enables	SQL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to	provide	subtotals.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8050">
              <a:latin typeface="Arial MT"/>
              <a:cs typeface="Arial MT"/>
            </a:endParaRPr>
          </a:p>
          <a:p>
            <a:pPr marL="12700" marR="5080">
              <a:lnSpc>
                <a:spcPct val="90000"/>
              </a:lnSpc>
              <a:tabLst>
                <a:tab pos="2037714" algn="l"/>
                <a:tab pos="2736215" algn="l"/>
                <a:tab pos="2910205" algn="l"/>
                <a:tab pos="4410710" algn="l"/>
                <a:tab pos="5074285" algn="l"/>
                <a:tab pos="8180070" algn="l"/>
                <a:tab pos="10379710" algn="l"/>
                <a:tab pos="11393170" algn="l"/>
                <a:tab pos="12616180" algn="l"/>
                <a:tab pos="14850744" algn="l"/>
                <a:tab pos="15374619" algn="l"/>
                <a:tab pos="16736694" algn="l"/>
              </a:tabLst>
            </a:pP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GROUP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BY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tells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SQL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to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perform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group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function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dirty="0">
                <a:latin typeface="Arial MT"/>
                <a:cs typeface="Arial MT"/>
              </a:rPr>
              <a:t>across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 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b="1" spc="-5" dirty="0">
                <a:latin typeface="Arial"/>
                <a:cs typeface="Arial"/>
              </a:rPr>
              <a:t>subset</a:t>
            </a:r>
            <a:r>
              <a:rPr sz="4950" b="1" spc="20" dirty="0">
                <a:latin typeface="Arial"/>
                <a:cs typeface="Arial"/>
              </a:rPr>
              <a:t> </a:t>
            </a:r>
            <a:r>
              <a:rPr sz="4950" spc="-5" dirty="0">
                <a:latin typeface="Arial MT"/>
                <a:cs typeface="Arial MT"/>
              </a:rPr>
              <a:t>of		rows	in	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interim	answer	</a:t>
            </a:r>
            <a:r>
              <a:rPr sz="4950" dirty="0">
                <a:latin typeface="Arial MT"/>
                <a:cs typeface="Arial MT"/>
              </a:rPr>
              <a:t>set	</a:t>
            </a:r>
            <a:r>
              <a:rPr sz="4950" spc="-5" dirty="0">
                <a:latin typeface="Arial MT"/>
                <a:cs typeface="Arial MT"/>
              </a:rPr>
              <a:t>and	provide	a	total	for</a:t>
            </a:r>
            <a:r>
              <a:rPr sz="4950" spc="-9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each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subset	of	rows.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381494"/>
            <a:ext cx="18201640" cy="6936105"/>
          </a:xfrm>
          <a:prstGeom prst="rect">
            <a:avLst/>
          </a:prstGeom>
        </p:spPr>
        <p:txBody>
          <a:bodyPr vert="horz" wrap="square" lIns="0" tIns="393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95"/>
              </a:spcBef>
            </a:pPr>
            <a:r>
              <a:rPr sz="4950" spc="-5" dirty="0">
                <a:latin typeface="Arial MT"/>
                <a:cs typeface="Arial MT"/>
              </a:rPr>
              <a:t>Remember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that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this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query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triggers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error?</a:t>
            </a:r>
            <a:endParaRPr sz="4950">
              <a:latin typeface="Arial MT"/>
              <a:cs typeface="Arial MT"/>
            </a:endParaRPr>
          </a:p>
          <a:p>
            <a:pPr marL="2023110" marR="1325245" indent="-2011045">
              <a:lnSpc>
                <a:spcPct val="131900"/>
              </a:lnSpc>
              <a:spcBef>
                <a:spcPts val="890"/>
              </a:spcBef>
            </a:pPr>
            <a:r>
              <a:rPr sz="3950" spc="-5" dirty="0">
                <a:latin typeface="Courier New"/>
                <a:cs typeface="Courier New"/>
              </a:rPr>
              <a:t>SELECT OrderID, ProductID, SUM(UnitPrice), </a:t>
            </a:r>
            <a:r>
              <a:rPr sz="3950" spc="-10" dirty="0">
                <a:latin typeface="Courier New"/>
                <a:cs typeface="Courier New"/>
              </a:rPr>
              <a:t>SUM(Quantity) </a:t>
            </a:r>
            <a:r>
              <a:rPr sz="3950" spc="-236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FROM</a:t>
            </a:r>
            <a:r>
              <a:rPr sz="3950" spc="-15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"alanparadise/nw"."orderdetails"</a:t>
            </a:r>
            <a:endParaRPr sz="3950">
              <a:latin typeface="Courier New"/>
              <a:cs typeface="Courier New"/>
            </a:endParaRPr>
          </a:p>
          <a:p>
            <a:pPr marL="2023110">
              <a:lnSpc>
                <a:spcPct val="100000"/>
              </a:lnSpc>
              <a:spcBef>
                <a:spcPts val="1515"/>
              </a:spcBef>
            </a:pPr>
            <a:r>
              <a:rPr sz="3950" spc="-5" dirty="0">
                <a:latin typeface="Courier New"/>
                <a:cs typeface="Courier New"/>
              </a:rPr>
              <a:t>WHERE</a:t>
            </a:r>
            <a:r>
              <a:rPr sz="3950" spc="5" dirty="0">
                <a:latin typeface="Courier New"/>
                <a:cs typeface="Courier New"/>
              </a:rPr>
              <a:t> </a:t>
            </a:r>
            <a:r>
              <a:rPr sz="3950" spc="-10" dirty="0">
                <a:latin typeface="Courier New"/>
                <a:cs typeface="Courier New"/>
              </a:rPr>
              <a:t>OrderID</a:t>
            </a:r>
            <a:r>
              <a:rPr sz="3950" dirty="0">
                <a:latin typeface="Courier New"/>
                <a:cs typeface="Courier New"/>
              </a:rPr>
              <a:t> in</a:t>
            </a:r>
            <a:r>
              <a:rPr sz="3950" spc="-2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(10248,</a:t>
            </a:r>
            <a:r>
              <a:rPr sz="3950" spc="-15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10249,</a:t>
            </a:r>
            <a:r>
              <a:rPr sz="3950" spc="-2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10250,</a:t>
            </a:r>
            <a:r>
              <a:rPr sz="3950" dirty="0">
                <a:latin typeface="Courier New"/>
                <a:cs typeface="Courier New"/>
              </a:rPr>
              <a:t> </a:t>
            </a:r>
            <a:r>
              <a:rPr sz="3950" spc="-10" dirty="0">
                <a:latin typeface="Courier New"/>
                <a:cs typeface="Courier New"/>
              </a:rPr>
              <a:t>10251);</a:t>
            </a:r>
            <a:endParaRPr sz="3950">
              <a:latin typeface="Courier New"/>
              <a:cs typeface="Courier New"/>
            </a:endParaRPr>
          </a:p>
          <a:p>
            <a:pPr marL="766445">
              <a:lnSpc>
                <a:spcPct val="100000"/>
              </a:lnSpc>
              <a:spcBef>
                <a:spcPts val="2075"/>
              </a:spcBef>
              <a:tabLst>
                <a:tab pos="3531235" algn="l"/>
                <a:tab pos="5381625" algn="l"/>
                <a:tab pos="7092315" algn="l"/>
                <a:tab pos="9047480" algn="l"/>
                <a:tab pos="9641205" algn="l"/>
              </a:tabLst>
            </a:pPr>
            <a:r>
              <a:rPr sz="4950" spc="-5" dirty="0">
                <a:latin typeface="Wingdings"/>
                <a:cs typeface="Wingdings"/>
              </a:rPr>
              <a:t></a:t>
            </a:r>
            <a:r>
              <a:rPr sz="4950" spc="135" dirty="0">
                <a:latin typeface="Times New Roman"/>
                <a:cs typeface="Times New Roman"/>
              </a:rPr>
              <a:t> </a:t>
            </a:r>
            <a:r>
              <a:rPr sz="4950" spc="-5" dirty="0">
                <a:latin typeface="Arial MT"/>
                <a:cs typeface="Arial MT"/>
              </a:rPr>
              <a:t>Single	sums;	many	orders	&amp;	products.</a:t>
            </a:r>
            <a:endParaRPr sz="4950">
              <a:latin typeface="Arial MT"/>
              <a:cs typeface="Arial MT"/>
            </a:endParaRPr>
          </a:p>
          <a:p>
            <a:pPr marL="766445" marR="5080">
              <a:lnSpc>
                <a:spcPct val="149900"/>
              </a:lnSpc>
              <a:tabLst>
                <a:tab pos="2023110" algn="l"/>
                <a:tab pos="2162810" algn="l"/>
                <a:tab pos="3489960" algn="l"/>
                <a:tab pos="3978275" algn="l"/>
                <a:tab pos="4188460" algn="l"/>
                <a:tab pos="5236210" algn="l"/>
                <a:tab pos="7017384" algn="l"/>
                <a:tab pos="9392285" algn="l"/>
                <a:tab pos="12810490" algn="l"/>
                <a:tab pos="13858240" algn="l"/>
                <a:tab pos="15324455" algn="l"/>
                <a:tab pos="16023590" algn="l"/>
                <a:tab pos="17699355" algn="l"/>
              </a:tabLst>
            </a:pPr>
            <a:r>
              <a:rPr sz="4950" spc="-5" dirty="0">
                <a:latin typeface="Arial MT"/>
                <a:cs typeface="Arial MT"/>
              </a:rPr>
              <a:t>The	level	of	the	group	function	must</a:t>
            </a:r>
            <a:r>
              <a:rPr sz="4950" spc="-2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match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level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of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detail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in  your		select	statement.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174107"/>
            <a:ext cx="16015335" cy="63722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766445" marR="5080" indent="-754380">
              <a:lnSpc>
                <a:spcPct val="149900"/>
              </a:lnSpc>
              <a:spcBef>
                <a:spcPts val="105"/>
              </a:spcBef>
              <a:tabLst>
                <a:tab pos="3455035" algn="l"/>
              </a:tabLst>
            </a:pPr>
            <a:r>
              <a:rPr sz="4950" spc="-5" dirty="0">
                <a:latin typeface="Arial MT"/>
                <a:cs typeface="Arial MT"/>
              </a:rPr>
              <a:t>By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adding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GROUP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10" dirty="0">
                <a:latin typeface="Arial MT"/>
                <a:cs typeface="Arial MT"/>
              </a:rPr>
              <a:t>BY,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we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avoid the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mismatch,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and</a:t>
            </a:r>
            <a:r>
              <a:rPr sz="4950" spc="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get </a:t>
            </a:r>
            <a:r>
              <a:rPr sz="4950" spc="-136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subtotals	by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OrderID.</a:t>
            </a:r>
            <a:endParaRPr sz="4950">
              <a:latin typeface="Arial MT"/>
              <a:cs typeface="Arial MT"/>
            </a:endParaRPr>
          </a:p>
          <a:p>
            <a:pPr marL="4130040" marR="1546860" indent="-4117975">
              <a:lnSpc>
                <a:spcPct val="132000"/>
              </a:lnSpc>
              <a:spcBef>
                <a:spcPts val="885"/>
              </a:spcBef>
            </a:pPr>
            <a:r>
              <a:rPr sz="3950" spc="-5" dirty="0">
                <a:latin typeface="Courier New"/>
                <a:cs typeface="Courier New"/>
              </a:rPr>
              <a:t>SELECT OrderID, SUM(UnitPrice) </a:t>
            </a:r>
            <a:r>
              <a:rPr sz="3950" spc="-10" dirty="0">
                <a:latin typeface="Courier New"/>
                <a:cs typeface="Courier New"/>
              </a:rPr>
              <a:t>as </a:t>
            </a:r>
            <a:r>
              <a:rPr sz="3950" spc="-5" dirty="0">
                <a:latin typeface="Courier New"/>
                <a:cs typeface="Courier New"/>
              </a:rPr>
              <a:t>"Total Price", </a:t>
            </a:r>
            <a:r>
              <a:rPr sz="3950" spc="-236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SUM(Quantity)</a:t>
            </a:r>
            <a:r>
              <a:rPr sz="3950" spc="-20" dirty="0">
                <a:latin typeface="Courier New"/>
                <a:cs typeface="Courier New"/>
              </a:rPr>
              <a:t> </a:t>
            </a:r>
            <a:r>
              <a:rPr sz="3950" dirty="0">
                <a:latin typeface="Courier New"/>
                <a:cs typeface="Courier New"/>
              </a:rPr>
              <a:t>as</a:t>
            </a:r>
            <a:r>
              <a:rPr sz="3950" spc="-35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"Total</a:t>
            </a:r>
            <a:r>
              <a:rPr sz="3950" spc="-4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Quantity"</a:t>
            </a:r>
            <a:endParaRPr sz="3950">
              <a:latin typeface="Courier New"/>
              <a:cs typeface="Courier New"/>
            </a:endParaRPr>
          </a:p>
          <a:p>
            <a:pPr marL="2023110">
              <a:lnSpc>
                <a:spcPct val="100000"/>
              </a:lnSpc>
              <a:spcBef>
                <a:spcPts val="1510"/>
              </a:spcBef>
            </a:pPr>
            <a:r>
              <a:rPr sz="3950" dirty="0">
                <a:latin typeface="Courier New"/>
                <a:cs typeface="Courier New"/>
              </a:rPr>
              <a:t>FROM</a:t>
            </a:r>
            <a:r>
              <a:rPr sz="3950" spc="-8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"alanparadise/nw"."orderdetails"</a:t>
            </a:r>
            <a:endParaRPr sz="3950">
              <a:latin typeface="Courier New"/>
              <a:cs typeface="Courier New"/>
            </a:endParaRPr>
          </a:p>
          <a:p>
            <a:pPr marL="12700" marR="439420" indent="2010410">
              <a:lnSpc>
                <a:spcPts val="6260"/>
              </a:lnSpc>
              <a:spcBef>
                <a:spcPts val="254"/>
              </a:spcBef>
            </a:pPr>
            <a:r>
              <a:rPr sz="3950" spc="-5" dirty="0">
                <a:latin typeface="Courier New"/>
                <a:cs typeface="Courier New"/>
              </a:rPr>
              <a:t>WHERE OrderID </a:t>
            </a:r>
            <a:r>
              <a:rPr sz="3950" dirty="0">
                <a:latin typeface="Courier New"/>
                <a:cs typeface="Courier New"/>
              </a:rPr>
              <a:t>in </a:t>
            </a:r>
            <a:r>
              <a:rPr sz="3950" spc="-5" dirty="0">
                <a:latin typeface="Courier New"/>
                <a:cs typeface="Courier New"/>
              </a:rPr>
              <a:t>(10248, 10249, 10250, 10251) </a:t>
            </a:r>
            <a:r>
              <a:rPr sz="3950" spc="-236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GROUP </a:t>
            </a:r>
            <a:r>
              <a:rPr sz="3950" dirty="0">
                <a:latin typeface="Courier New"/>
                <a:cs typeface="Courier New"/>
              </a:rPr>
              <a:t>BY</a:t>
            </a:r>
            <a:r>
              <a:rPr sz="3950" spc="-20" dirty="0">
                <a:latin typeface="Courier New"/>
                <a:cs typeface="Courier New"/>
              </a:rPr>
              <a:t> </a:t>
            </a:r>
            <a:r>
              <a:rPr sz="3950" spc="-5" dirty="0">
                <a:latin typeface="Courier New"/>
                <a:cs typeface="Courier New"/>
              </a:rPr>
              <a:t>OrderID;</a:t>
            </a:r>
            <a:endParaRPr sz="39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744870"/>
            <a:ext cx="16364585" cy="610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latin typeface="Arial MT"/>
                <a:cs typeface="Arial MT"/>
              </a:rPr>
              <a:t>To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avoid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this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mismatch,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remember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rule: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8150">
              <a:latin typeface="Arial MT"/>
              <a:cs typeface="Arial MT"/>
            </a:endParaRPr>
          </a:p>
          <a:p>
            <a:pPr marL="12700" marR="5080">
              <a:lnSpc>
                <a:spcPts val="5340"/>
              </a:lnSpc>
              <a:spcBef>
                <a:spcPts val="5"/>
              </a:spcBef>
              <a:tabLst>
                <a:tab pos="1828164" algn="l"/>
                <a:tab pos="3503929" algn="l"/>
                <a:tab pos="4027804" algn="l"/>
                <a:tab pos="6506845" algn="l"/>
                <a:tab pos="7692390" algn="l"/>
                <a:tab pos="9403080" algn="l"/>
                <a:tab pos="14814550" algn="l"/>
                <a:tab pos="15478125" algn="l"/>
              </a:tabLst>
            </a:pPr>
            <a:r>
              <a:rPr sz="4950" spc="-5" dirty="0">
                <a:latin typeface="Arial MT"/>
                <a:cs typeface="Arial MT"/>
              </a:rPr>
              <a:t>When	using	a	GROUP	B</a:t>
            </a:r>
            <a:r>
              <a:rPr sz="4950" spc="-20" dirty="0">
                <a:latin typeface="Arial MT"/>
                <a:cs typeface="Arial MT"/>
              </a:rPr>
              <a:t>Y</a:t>
            </a:r>
            <a:r>
              <a:rPr sz="4950" spc="-5" dirty="0">
                <a:latin typeface="Arial MT"/>
                <a:cs typeface="Arial MT"/>
              </a:rPr>
              <a:t>,	every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column/expression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the  SELECT statement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must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either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be</a:t>
            </a:r>
            <a:endParaRPr sz="4950">
              <a:latin typeface="Arial MT"/>
              <a:cs typeface="Arial MT"/>
            </a:endParaRPr>
          </a:p>
          <a:p>
            <a:pPr marL="720090" indent="-708025">
              <a:lnSpc>
                <a:spcPct val="100000"/>
              </a:lnSpc>
              <a:spcBef>
                <a:spcPts val="1305"/>
              </a:spcBef>
              <a:buChar char="•"/>
              <a:tabLst>
                <a:tab pos="719455" algn="l"/>
                <a:tab pos="720725" algn="l"/>
                <a:tab pos="1243965" algn="l"/>
                <a:tab pos="3024505" algn="l"/>
              </a:tabLst>
            </a:pPr>
            <a:r>
              <a:rPr sz="4950" spc="-5" dirty="0">
                <a:latin typeface="Arial MT"/>
                <a:cs typeface="Arial MT"/>
              </a:rPr>
              <a:t>a	group	function</a:t>
            </a:r>
            <a:endParaRPr sz="4950">
              <a:latin typeface="Arial MT"/>
              <a:cs typeface="Arial MT"/>
            </a:endParaRPr>
          </a:p>
          <a:p>
            <a:pPr marL="2449830">
              <a:lnSpc>
                <a:spcPct val="100000"/>
              </a:lnSpc>
              <a:spcBef>
                <a:spcPts val="1380"/>
              </a:spcBef>
            </a:pPr>
            <a:r>
              <a:rPr sz="4950" spc="-10" dirty="0">
                <a:latin typeface="Arial MT"/>
                <a:cs typeface="Arial MT"/>
              </a:rPr>
              <a:t>OR</a:t>
            </a:r>
            <a:endParaRPr sz="4950">
              <a:latin typeface="Arial MT"/>
              <a:cs typeface="Arial MT"/>
            </a:endParaRPr>
          </a:p>
          <a:p>
            <a:pPr marL="720090" indent="-708025">
              <a:lnSpc>
                <a:spcPct val="100000"/>
              </a:lnSpc>
              <a:spcBef>
                <a:spcPts val="1385"/>
              </a:spcBef>
              <a:buChar char="•"/>
              <a:tabLst>
                <a:tab pos="719455" algn="l"/>
                <a:tab pos="720725" algn="l"/>
                <a:tab pos="1243965" algn="l"/>
                <a:tab pos="3442970" algn="l"/>
                <a:tab pos="4665980" algn="l"/>
                <a:tab pos="6933565" algn="l"/>
                <a:tab pos="9552940" algn="l"/>
              </a:tabLst>
            </a:pPr>
            <a:r>
              <a:rPr sz="4950" spc="-5" dirty="0">
                <a:latin typeface="Arial MT"/>
                <a:cs typeface="Arial MT"/>
              </a:rPr>
              <a:t>a	column	that	you</a:t>
            </a:r>
            <a:r>
              <a:rPr sz="4950" spc="-1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are	grouping	by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264592"/>
            <a:ext cx="14370050" cy="7066915"/>
          </a:xfrm>
          <a:prstGeom prst="rect">
            <a:avLst/>
          </a:prstGeom>
        </p:spPr>
        <p:txBody>
          <a:bodyPr vert="horz" wrap="square" lIns="0" tIns="1797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15"/>
              </a:spcBef>
              <a:tabLst>
                <a:tab pos="1494155" algn="l"/>
              </a:tabLst>
            </a:pPr>
            <a:r>
              <a:rPr sz="4950" spc="-5" dirty="0">
                <a:latin typeface="Arial MT"/>
                <a:cs typeface="Arial MT"/>
              </a:rPr>
              <a:t>Let's	practice</a:t>
            </a:r>
            <a:endParaRPr sz="4950">
              <a:latin typeface="Arial MT"/>
              <a:cs typeface="Arial MT"/>
            </a:endParaRPr>
          </a:p>
          <a:p>
            <a:pPr marL="571500" indent="-559435">
              <a:lnSpc>
                <a:spcPct val="100000"/>
              </a:lnSpc>
              <a:spcBef>
                <a:spcPts val="1065"/>
              </a:spcBef>
              <a:buAutoNum type="arabicPeriod"/>
              <a:tabLst>
                <a:tab pos="572135" algn="l"/>
              </a:tabLst>
            </a:pPr>
            <a:r>
              <a:rPr sz="3950" spc="5" dirty="0">
                <a:latin typeface="Arial MT"/>
                <a:cs typeface="Arial MT"/>
              </a:rPr>
              <a:t>How</a:t>
            </a:r>
            <a:r>
              <a:rPr sz="3950" dirty="0">
                <a:latin typeface="Arial MT"/>
                <a:cs typeface="Arial MT"/>
              </a:rPr>
              <a:t> </a:t>
            </a:r>
            <a:r>
              <a:rPr sz="3950" spc="5" dirty="0">
                <a:latin typeface="Arial MT"/>
                <a:cs typeface="Arial MT"/>
              </a:rPr>
              <a:t>many</a:t>
            </a:r>
            <a:r>
              <a:rPr sz="3950" spc="2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customers</a:t>
            </a:r>
            <a:r>
              <a:rPr sz="3950" spc="25" dirty="0">
                <a:latin typeface="Arial MT"/>
                <a:cs typeface="Arial MT"/>
              </a:rPr>
              <a:t> </a:t>
            </a:r>
            <a:r>
              <a:rPr sz="3950" spc="-5" dirty="0">
                <a:latin typeface="Arial MT"/>
                <a:cs typeface="Arial MT"/>
              </a:rPr>
              <a:t>does</a:t>
            </a:r>
            <a:r>
              <a:rPr sz="3950" spc="4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Northwinds</a:t>
            </a:r>
            <a:r>
              <a:rPr sz="3950" spc="3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have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in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each</a:t>
            </a:r>
            <a:r>
              <a:rPr sz="3950" spc="2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country?</a:t>
            </a:r>
            <a:endParaRPr sz="3950">
              <a:latin typeface="Arial MT"/>
              <a:cs typeface="Arial MT"/>
            </a:endParaRPr>
          </a:p>
          <a:p>
            <a:pPr marL="2023110" marR="2841625" indent="-1560830">
              <a:lnSpc>
                <a:spcPts val="5140"/>
              </a:lnSpc>
              <a:spcBef>
                <a:spcPts val="295"/>
              </a:spcBef>
            </a:pPr>
            <a:r>
              <a:rPr sz="3300" spc="-5" dirty="0">
                <a:latin typeface="Courier New"/>
                <a:cs typeface="Courier New"/>
              </a:rPr>
              <a:t>SELECT country, count(customerid) as "Total" </a:t>
            </a:r>
            <a:r>
              <a:rPr sz="3300" spc="-197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"alanparadise/nw"."customers"</a:t>
            </a:r>
            <a:endParaRPr sz="3300">
              <a:latin typeface="Courier New"/>
              <a:cs typeface="Courier New"/>
            </a:endParaRPr>
          </a:p>
          <a:p>
            <a:pPr marL="462280">
              <a:lnSpc>
                <a:spcPct val="100000"/>
              </a:lnSpc>
              <a:spcBef>
                <a:spcPts val="819"/>
              </a:spcBef>
            </a:pPr>
            <a:r>
              <a:rPr sz="3300" spc="-5" dirty="0">
                <a:latin typeface="Courier New"/>
                <a:cs typeface="Courier New"/>
              </a:rPr>
              <a:t>GROUP</a:t>
            </a:r>
            <a:r>
              <a:rPr sz="3300" spc="-3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3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country;</a:t>
            </a:r>
            <a:endParaRPr sz="3300">
              <a:latin typeface="Courier New"/>
              <a:cs typeface="Courier New"/>
            </a:endParaRPr>
          </a:p>
          <a:p>
            <a:pPr marL="572135" indent="-560070">
              <a:lnSpc>
                <a:spcPct val="100000"/>
              </a:lnSpc>
              <a:spcBef>
                <a:spcPts val="1120"/>
              </a:spcBef>
              <a:buAutoNum type="arabicPeriod" startAt="2"/>
              <a:tabLst>
                <a:tab pos="572770" algn="l"/>
              </a:tabLst>
            </a:pPr>
            <a:r>
              <a:rPr sz="3950" dirty="0">
                <a:latin typeface="Arial MT"/>
                <a:cs typeface="Arial MT"/>
              </a:rPr>
              <a:t>What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is the average</a:t>
            </a:r>
            <a:r>
              <a:rPr sz="3950" spc="4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product</a:t>
            </a:r>
            <a:r>
              <a:rPr sz="3950" spc="4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price for</a:t>
            </a:r>
            <a:r>
              <a:rPr sz="3950" spc="2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each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supplier?</a:t>
            </a:r>
            <a:endParaRPr sz="3950">
              <a:latin typeface="Arial MT"/>
              <a:cs typeface="Arial MT"/>
            </a:endParaRPr>
          </a:p>
          <a:p>
            <a:pPr marL="2023110" marR="2841625" indent="-1560830">
              <a:lnSpc>
                <a:spcPts val="5140"/>
              </a:lnSpc>
              <a:spcBef>
                <a:spcPts val="295"/>
              </a:spcBef>
            </a:pPr>
            <a:r>
              <a:rPr sz="3300" spc="-5" dirty="0">
                <a:latin typeface="Courier New"/>
                <a:cs typeface="Courier New"/>
              </a:rPr>
              <a:t>SELECT supplierid, avg(unitprice) as "Total" </a:t>
            </a:r>
            <a:r>
              <a:rPr sz="3300" spc="-197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"alanparadise/nw"."products"</a:t>
            </a:r>
            <a:endParaRPr sz="3300">
              <a:latin typeface="Courier New"/>
              <a:cs typeface="Courier New"/>
            </a:endParaRPr>
          </a:p>
          <a:p>
            <a:pPr marL="462280">
              <a:lnSpc>
                <a:spcPct val="100000"/>
              </a:lnSpc>
              <a:spcBef>
                <a:spcPts val="825"/>
              </a:spcBef>
            </a:pPr>
            <a:r>
              <a:rPr sz="3300" spc="-5" dirty="0">
                <a:latin typeface="Courier New"/>
                <a:cs typeface="Courier New"/>
              </a:rPr>
              <a:t>GROUP</a:t>
            </a:r>
            <a:r>
              <a:rPr sz="3300" spc="-3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2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supplierid;</a:t>
            </a:r>
            <a:endParaRPr sz="3300">
              <a:latin typeface="Courier New"/>
              <a:cs typeface="Courier New"/>
            </a:endParaRPr>
          </a:p>
          <a:p>
            <a:pPr marR="866140" algn="ctr">
              <a:lnSpc>
                <a:spcPct val="100000"/>
              </a:lnSpc>
              <a:spcBef>
                <a:spcPts val="1065"/>
              </a:spcBef>
            </a:pPr>
            <a:r>
              <a:rPr sz="3950" dirty="0">
                <a:latin typeface="Arial MT"/>
                <a:cs typeface="Arial MT"/>
              </a:rPr>
              <a:t>(How</a:t>
            </a:r>
            <a:r>
              <a:rPr sz="3950" spc="-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can</a:t>
            </a:r>
            <a:r>
              <a:rPr sz="3950" spc="10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I make</a:t>
            </a:r>
            <a:r>
              <a:rPr sz="3950" spc="1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this output</a:t>
            </a:r>
            <a:r>
              <a:rPr sz="3950" spc="4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more</a:t>
            </a:r>
            <a:r>
              <a:rPr sz="3950" spc="5" dirty="0">
                <a:latin typeface="Arial MT"/>
                <a:cs typeface="Arial MT"/>
              </a:rPr>
              <a:t> </a:t>
            </a:r>
            <a:r>
              <a:rPr sz="3950" dirty="0">
                <a:latin typeface="Arial MT"/>
                <a:cs typeface="Arial MT"/>
              </a:rPr>
              <a:t>useful?)</a:t>
            </a:r>
            <a:endParaRPr sz="3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642191" y="4309890"/>
            <a:ext cx="18492470" cy="3242945"/>
          </a:xfrm>
          <a:prstGeom prst="rect">
            <a:avLst/>
          </a:prstGeom>
        </p:spPr>
        <p:txBody>
          <a:bodyPr vert="horz" wrap="square" lIns="0" tIns="1879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80"/>
              </a:spcBef>
            </a:pPr>
            <a:r>
              <a:rPr sz="4950" spc="-5" dirty="0">
                <a:latin typeface="Arial MT"/>
                <a:cs typeface="Arial MT"/>
              </a:rPr>
              <a:t>NOTE:</a:t>
            </a:r>
            <a:endParaRPr sz="4950">
              <a:latin typeface="Arial MT"/>
              <a:cs typeface="Arial MT"/>
            </a:endParaRPr>
          </a:p>
          <a:p>
            <a:pPr marL="12700" marR="5080" algn="just">
              <a:lnSpc>
                <a:spcPct val="90000"/>
              </a:lnSpc>
              <a:spcBef>
                <a:spcPts val="1975"/>
              </a:spcBef>
            </a:pPr>
            <a:r>
              <a:rPr sz="4950" spc="-5" dirty="0">
                <a:latin typeface="Arial MT"/>
                <a:cs typeface="Arial MT"/>
              </a:rPr>
              <a:t>Even though the GROUP FUNCTION is sorting the interim answer </a:t>
            </a:r>
            <a:r>
              <a:rPr sz="4950" spc="-136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set in order to calculate totals, you must STILL use an </a:t>
            </a:r>
            <a:r>
              <a:rPr sz="4950" spc="-10" dirty="0">
                <a:latin typeface="Arial MT"/>
                <a:cs typeface="Arial MT"/>
              </a:rPr>
              <a:t>ORDER </a:t>
            </a:r>
            <a:r>
              <a:rPr sz="4950" spc="-5" dirty="0">
                <a:latin typeface="Arial MT"/>
                <a:cs typeface="Arial MT"/>
              </a:rPr>
              <a:t>BY </a:t>
            </a:r>
            <a:r>
              <a:rPr sz="4950" spc="-136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to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list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totals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in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group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sequence.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439791"/>
            <a:ext cx="16581119" cy="3170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50" dirty="0">
                <a:latin typeface="Arial MT"/>
                <a:cs typeface="Arial MT"/>
              </a:rPr>
              <a:t>3.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From which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supplier </a:t>
            </a:r>
            <a:r>
              <a:rPr sz="4450" spc="-5" dirty="0">
                <a:latin typeface="Arial MT"/>
                <a:cs typeface="Arial MT"/>
              </a:rPr>
              <a:t>does </a:t>
            </a:r>
            <a:r>
              <a:rPr sz="4450" dirty="0">
                <a:latin typeface="Arial MT"/>
                <a:cs typeface="Arial MT"/>
              </a:rPr>
              <a:t>Northwinds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carry</a:t>
            </a:r>
            <a:r>
              <a:rPr sz="4450" spc="-5" dirty="0">
                <a:latin typeface="Arial MT"/>
                <a:cs typeface="Arial MT"/>
              </a:rPr>
              <a:t> </a:t>
            </a:r>
            <a:r>
              <a:rPr sz="4450" dirty="0">
                <a:latin typeface="Arial MT"/>
                <a:cs typeface="Arial MT"/>
              </a:rPr>
              <a:t>the most </a:t>
            </a:r>
            <a:r>
              <a:rPr sz="4450" spc="-5" dirty="0">
                <a:latin typeface="Arial MT"/>
                <a:cs typeface="Arial MT"/>
              </a:rPr>
              <a:t>inventory?</a:t>
            </a:r>
            <a:endParaRPr sz="44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500">
              <a:latin typeface="Arial MT"/>
              <a:cs typeface="Arial MT"/>
            </a:endParaRPr>
          </a:p>
          <a:p>
            <a:pPr marL="766445" marR="3994785" indent="-754380">
              <a:lnSpc>
                <a:spcPts val="3560"/>
              </a:lnSpc>
            </a:pPr>
            <a:r>
              <a:rPr sz="3300" spc="-5" dirty="0">
                <a:latin typeface="Courier New"/>
                <a:cs typeface="Courier New"/>
              </a:rPr>
              <a:t>SELECT SupplierID, SUM(UnitsInStock)AS "Inventory" </a:t>
            </a:r>
            <a:r>
              <a:rPr sz="3300" spc="-197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FROM "alanparadise/nw"."products"</a:t>
            </a:r>
            <a:endParaRPr sz="3300">
              <a:latin typeface="Courier New"/>
              <a:cs typeface="Courier New"/>
            </a:endParaRPr>
          </a:p>
          <a:p>
            <a:pPr marL="766445" marR="9775825">
              <a:lnSpc>
                <a:spcPts val="3560"/>
              </a:lnSpc>
              <a:spcBef>
                <a:spcPts val="5"/>
              </a:spcBef>
            </a:pPr>
            <a:r>
              <a:rPr sz="3300" spc="-5" dirty="0">
                <a:latin typeface="Courier New"/>
                <a:cs typeface="Courier New"/>
              </a:rPr>
              <a:t>GROUP</a:t>
            </a:r>
            <a:r>
              <a:rPr sz="3300" spc="3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4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SupplierID </a:t>
            </a:r>
            <a:r>
              <a:rPr sz="330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ORDER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BY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2</a:t>
            </a:r>
            <a:r>
              <a:rPr sz="3300" spc="-15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DESC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LIMIT</a:t>
            </a:r>
            <a:r>
              <a:rPr sz="3300" spc="-20" dirty="0">
                <a:latin typeface="Courier New"/>
                <a:cs typeface="Courier New"/>
              </a:rPr>
              <a:t> </a:t>
            </a:r>
            <a:r>
              <a:rPr sz="3300" spc="-5" dirty="0">
                <a:latin typeface="Courier New"/>
                <a:cs typeface="Courier New"/>
              </a:rPr>
              <a:t>1;</a:t>
            </a:r>
            <a:endParaRPr sz="3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0104100" cy="2269490"/>
          </a:xfrm>
          <a:custGeom>
            <a:avLst/>
            <a:gdLst/>
            <a:ahLst/>
            <a:cxnLst/>
            <a:rect l="l" t="t" r="r" b="b"/>
            <a:pathLst>
              <a:path w="20104100" h="2269490">
                <a:moveTo>
                  <a:pt x="20104099" y="0"/>
                </a:moveTo>
                <a:lnTo>
                  <a:pt x="0" y="0"/>
                </a:lnTo>
                <a:lnTo>
                  <a:pt x="0" y="2269250"/>
                </a:lnTo>
                <a:lnTo>
                  <a:pt x="20104099" y="2269250"/>
                </a:lnTo>
                <a:lnTo>
                  <a:pt x="20104099" y="0"/>
                </a:lnTo>
                <a:close/>
              </a:path>
            </a:pathLst>
          </a:custGeom>
          <a:solidFill>
            <a:srgbClr val="C9B4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5014" y="104155"/>
            <a:ext cx="9119870" cy="16344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SQL</a:t>
            </a:r>
            <a:r>
              <a:rPr spc="-245" dirty="0"/>
              <a:t> </a:t>
            </a:r>
            <a:r>
              <a:rPr spc="-85" dirty="0"/>
              <a:t>Group</a:t>
            </a:r>
            <a:r>
              <a:rPr spc="-225" dirty="0"/>
              <a:t> </a:t>
            </a:r>
            <a:r>
              <a:rPr spc="-55" dirty="0"/>
              <a:t>By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15014" y="2055133"/>
            <a:ext cx="18628995" cy="7641590"/>
          </a:xfrm>
          <a:prstGeom prst="rect">
            <a:avLst/>
          </a:prstGeom>
        </p:spPr>
        <p:txBody>
          <a:bodyPr vert="horz" wrap="square" lIns="0" tIns="1885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85"/>
              </a:spcBef>
            </a:pPr>
            <a:r>
              <a:rPr sz="4950" spc="-5" dirty="0">
                <a:latin typeface="Arial MT"/>
                <a:cs typeface="Arial MT"/>
              </a:rPr>
              <a:t>HAVING</a:t>
            </a:r>
            <a:endParaRPr sz="4950">
              <a:latin typeface="Arial MT"/>
              <a:cs typeface="Arial MT"/>
            </a:endParaRPr>
          </a:p>
          <a:p>
            <a:pPr marL="12700" marR="487680">
              <a:lnSpc>
                <a:spcPts val="5340"/>
              </a:lnSpc>
              <a:spcBef>
                <a:spcPts val="2060"/>
              </a:spcBef>
              <a:tabLst>
                <a:tab pos="1024890" algn="l"/>
                <a:tab pos="2316480" algn="l"/>
                <a:tab pos="2840990" algn="l"/>
                <a:tab pos="2910840" algn="l"/>
                <a:tab pos="3784600" algn="l"/>
                <a:tab pos="5529580" algn="l"/>
                <a:tab pos="6610984" algn="l"/>
                <a:tab pos="6751955" algn="l"/>
                <a:tab pos="8881745" algn="l"/>
                <a:tab pos="9406255" algn="l"/>
                <a:tab pos="12127865" algn="l"/>
                <a:tab pos="13628369" algn="l"/>
                <a:tab pos="15059660" algn="l"/>
                <a:tab pos="16107410" algn="l"/>
              </a:tabLst>
            </a:pPr>
            <a:r>
              <a:rPr sz="4950" spc="-5" dirty="0">
                <a:latin typeface="Arial MT"/>
                <a:cs typeface="Arial MT"/>
              </a:rPr>
              <a:t>Defines	a	condition	that		selects	a	subset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of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rows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from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answer  set	based		on	the</a:t>
            </a:r>
            <a:r>
              <a:rPr sz="495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group	functions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5800">
              <a:latin typeface="Arial MT"/>
              <a:cs typeface="Arial MT"/>
            </a:endParaRPr>
          </a:p>
          <a:p>
            <a:pPr marR="4601210" algn="ctr">
              <a:lnSpc>
                <a:spcPct val="100000"/>
              </a:lnSpc>
            </a:pPr>
            <a:r>
              <a:rPr sz="1150" dirty="0">
                <a:latin typeface="Times New Roman"/>
                <a:cs typeface="Times New Roman"/>
              </a:rPr>
              <a:t>8</a:t>
            </a:r>
            <a:endParaRPr sz="11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050">
              <a:latin typeface="Times New Roman"/>
              <a:cs typeface="Times New Roman"/>
            </a:endParaRPr>
          </a:p>
          <a:p>
            <a:pPr marL="12700" marR="5080">
              <a:lnSpc>
                <a:spcPts val="5340"/>
              </a:lnSpc>
              <a:tabLst>
                <a:tab pos="1828164" algn="l"/>
                <a:tab pos="3015615" algn="l"/>
                <a:tab pos="4203065" algn="l"/>
                <a:tab pos="4726940" algn="l"/>
                <a:tab pos="8390890" algn="l"/>
                <a:tab pos="12019280" algn="l"/>
                <a:tab pos="12647930" algn="l"/>
                <a:tab pos="13764894" algn="l"/>
                <a:tab pos="14288769" algn="l"/>
                <a:tab pos="16800195" algn="l"/>
              </a:tabLst>
            </a:pPr>
            <a:r>
              <a:rPr sz="4950" spc="-5" dirty="0">
                <a:latin typeface="Arial MT"/>
                <a:cs typeface="Arial MT"/>
              </a:rPr>
              <a:t>When	you	use	a	GROUP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BY,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HAVING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is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like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a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WH</a:t>
            </a:r>
            <a:r>
              <a:rPr sz="4950" spc="-20" dirty="0">
                <a:latin typeface="Arial MT"/>
                <a:cs typeface="Arial MT"/>
              </a:rPr>
              <a:t>E</a:t>
            </a:r>
            <a:r>
              <a:rPr sz="4950" spc="-5" dirty="0">
                <a:latin typeface="Arial MT"/>
                <a:cs typeface="Arial MT"/>
              </a:rPr>
              <a:t>RE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clause  </a:t>
            </a:r>
            <a:r>
              <a:rPr sz="4950" spc="-10" dirty="0">
                <a:latin typeface="Arial MT"/>
                <a:cs typeface="Arial MT"/>
              </a:rPr>
              <a:t>against</a:t>
            </a:r>
            <a:r>
              <a:rPr sz="4950" spc="-5" dirty="0">
                <a:latin typeface="Arial MT"/>
                <a:cs typeface="Arial MT"/>
              </a:rPr>
              <a:t> the </a:t>
            </a:r>
            <a:r>
              <a:rPr sz="4950" spc="-10" dirty="0">
                <a:latin typeface="Arial MT"/>
                <a:cs typeface="Arial MT"/>
              </a:rPr>
              <a:t>interim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" dirty="0">
                <a:latin typeface="Arial MT"/>
                <a:cs typeface="Arial MT"/>
              </a:rPr>
              <a:t>answer</a:t>
            </a:r>
            <a:r>
              <a:rPr sz="4950" spc="-5" dirty="0">
                <a:latin typeface="Arial MT"/>
                <a:cs typeface="Arial MT"/>
              </a:rPr>
              <a:t> </a:t>
            </a:r>
            <a:r>
              <a:rPr sz="4950" spc="-10" dirty="0">
                <a:latin typeface="Arial MT"/>
                <a:cs typeface="Arial MT"/>
              </a:rPr>
              <a:t>set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8050">
              <a:latin typeface="Arial MT"/>
              <a:cs typeface="Arial MT"/>
            </a:endParaRPr>
          </a:p>
          <a:p>
            <a:pPr marL="12700" marR="350520">
              <a:lnSpc>
                <a:spcPts val="5340"/>
              </a:lnSpc>
              <a:spcBef>
                <a:spcPts val="5"/>
              </a:spcBef>
              <a:tabLst>
                <a:tab pos="1269365" algn="l"/>
                <a:tab pos="3259454" algn="l"/>
                <a:tab pos="4796155" algn="l"/>
                <a:tab pos="5703570" algn="l"/>
                <a:tab pos="8567420" algn="l"/>
                <a:tab pos="9230995" algn="l"/>
                <a:tab pos="12860020" algn="l"/>
                <a:tab pos="13942694" algn="l"/>
                <a:tab pos="14990444" algn="l"/>
                <a:tab pos="17536795" algn="l"/>
              </a:tabLst>
            </a:pPr>
            <a:r>
              <a:rPr sz="4950" spc="-5" dirty="0">
                <a:latin typeface="Arial MT"/>
                <a:cs typeface="Arial MT"/>
              </a:rPr>
              <a:t>The	syntax	rules	for	condition	in	the</a:t>
            </a:r>
            <a:r>
              <a:rPr sz="4950" spc="-15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HAVING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are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the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same</a:t>
            </a:r>
            <a:r>
              <a:rPr sz="4950" spc="-20" dirty="0">
                <a:latin typeface="Arial MT"/>
                <a:cs typeface="Arial MT"/>
              </a:rPr>
              <a:t> </a:t>
            </a:r>
            <a:r>
              <a:rPr sz="4950" spc="-5" dirty="0">
                <a:latin typeface="Arial MT"/>
                <a:cs typeface="Arial MT"/>
              </a:rPr>
              <a:t>as</a:t>
            </a:r>
            <a:r>
              <a:rPr sz="4950" dirty="0">
                <a:latin typeface="Arial MT"/>
                <a:cs typeface="Arial MT"/>
              </a:rPr>
              <a:t>	</a:t>
            </a:r>
            <a:r>
              <a:rPr sz="4950" spc="-5" dirty="0">
                <a:latin typeface="Arial MT"/>
                <a:cs typeface="Arial MT"/>
              </a:rPr>
              <a:t>for  the WHERE</a:t>
            </a:r>
            <a:endParaRPr sz="4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CA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CA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</TotalTime>
  <Words>8199</Words>
  <Application>Microsoft Office PowerPoint</Application>
  <PresentationFormat>Custom</PresentationFormat>
  <Paragraphs>1066</Paragraphs>
  <Slides>154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154</vt:i4>
      </vt:variant>
    </vt:vector>
  </HeadingPairs>
  <TitlesOfParts>
    <vt:vector size="167" baseType="lpstr">
      <vt:lpstr>SimSun</vt:lpstr>
      <vt:lpstr>Arial</vt:lpstr>
      <vt:lpstr>Arial MT</vt:lpstr>
      <vt:lpstr>Calibri</vt:lpstr>
      <vt:lpstr>Consolas</vt:lpstr>
      <vt:lpstr>Courier New</vt:lpstr>
      <vt:lpstr>Helvetica</vt:lpstr>
      <vt:lpstr>Tahoma</vt:lpstr>
      <vt:lpstr>Times New Roman</vt:lpstr>
      <vt:lpstr>Verdana</vt:lpstr>
      <vt:lpstr>Wingdings</vt:lpstr>
      <vt:lpstr>Office Theme</vt:lpstr>
      <vt:lpstr>Blends</vt:lpstr>
      <vt:lpstr>SQL Retrieval Queries</vt:lpstr>
      <vt:lpstr>SQL Basics</vt:lpstr>
      <vt:lpstr>Running a Query</vt:lpstr>
      <vt:lpstr>SQL Basics</vt:lpstr>
      <vt:lpstr>PowerPoint Presentation</vt:lpstr>
      <vt:lpstr>SQL Basics</vt:lpstr>
      <vt:lpstr>Preparing SQL for Execution</vt:lpstr>
      <vt:lpstr>Preparing SQL for Execution</vt:lpstr>
      <vt:lpstr>Preparing SQL for Execution</vt:lpstr>
      <vt:lpstr>Overview of running a query</vt:lpstr>
      <vt:lpstr>Overview of running a query</vt:lpstr>
      <vt:lpstr>Query Tuning</vt:lpstr>
      <vt:lpstr>Query Tuning</vt:lpstr>
      <vt:lpstr>PowerPoint Presentation</vt:lpstr>
      <vt:lpstr>Query Tuning</vt:lpstr>
      <vt:lpstr>Query Execution - Summary</vt:lpstr>
      <vt:lpstr>The Origins of SQL</vt:lpstr>
      <vt:lpstr>Old Technology?</vt:lpstr>
      <vt:lpstr>But Still Widely In Use !</vt:lpstr>
      <vt:lpstr>Old Technology ?</vt:lpstr>
      <vt:lpstr>The Relational Model</vt:lpstr>
      <vt:lpstr>The Relational Model</vt:lpstr>
      <vt:lpstr>DBMS Software Use</vt:lpstr>
      <vt:lpstr>DBMS Software Use (statista.com)</vt:lpstr>
      <vt:lpstr>In-Demand Job Skills (dice.com)</vt:lpstr>
      <vt:lpstr>In-Demand Job Skills (TIOBE.com)</vt:lpstr>
      <vt:lpstr>In Summary</vt:lpstr>
      <vt:lpstr>SQL Standards</vt:lpstr>
      <vt:lpstr>SQL Standards</vt:lpstr>
      <vt:lpstr>SQL Standards</vt:lpstr>
      <vt:lpstr>SQL Standards</vt:lpstr>
      <vt:lpstr>SQL Standards</vt:lpstr>
      <vt:lpstr>SQL Standards</vt:lpstr>
      <vt:lpstr>SQL Standards</vt:lpstr>
      <vt:lpstr>SQL Standards</vt:lpstr>
      <vt:lpstr>SQL Basics</vt:lpstr>
      <vt:lpstr>SELECT Basics</vt:lpstr>
      <vt:lpstr>Pretty Code</vt:lpstr>
      <vt:lpstr>SQL Basics</vt:lpstr>
      <vt:lpstr>SQL Basics</vt:lpstr>
      <vt:lpstr>SQL Basics</vt:lpstr>
      <vt:lpstr>SQL Basics – Column Alias</vt:lpstr>
      <vt:lpstr>SQL Basics - Concatenation</vt:lpstr>
      <vt:lpstr>SQL Basics - Concatenation</vt:lpstr>
      <vt:lpstr>SQL Basics - Comments</vt:lpstr>
      <vt:lpstr>SQL Basics - Comments</vt:lpstr>
      <vt:lpstr>SQL Basics - DATES</vt:lpstr>
      <vt:lpstr>SQL Basics - CAST</vt:lpstr>
      <vt:lpstr>SQL Basics – DATES examples</vt:lpstr>
      <vt:lpstr>SQL Basics – Date Functions</vt:lpstr>
      <vt:lpstr>SQL Basics – DATES examples</vt:lpstr>
      <vt:lpstr>SQL Basics – Nulls</vt:lpstr>
      <vt:lpstr>SQL Basics – Nulls</vt:lpstr>
      <vt:lpstr>SQL Basics – Nulls</vt:lpstr>
      <vt:lpstr>SQL Basics – Lab # 3</vt:lpstr>
      <vt:lpstr>SQL Basics – The WHERE clause</vt:lpstr>
      <vt:lpstr>SQL Basics – The WHERE clause</vt:lpstr>
      <vt:lpstr>SQL Basics – WHERE Conditions</vt:lpstr>
      <vt:lpstr>SQL Basics - Examples</vt:lpstr>
      <vt:lpstr>SQL Basics – LIKE operator</vt:lpstr>
      <vt:lpstr>SQL Basics - Examples</vt:lpstr>
      <vt:lpstr>SQL Basics – IN operator</vt:lpstr>
      <vt:lpstr>SQL Basics - Examples</vt:lpstr>
      <vt:lpstr>SQL Basics – IN operator</vt:lpstr>
      <vt:lpstr>“some” Clause</vt:lpstr>
      <vt:lpstr>Definition of  “some” Clause</vt:lpstr>
      <vt:lpstr>“all” Clause</vt:lpstr>
      <vt:lpstr>Definition of “all” Clause</vt:lpstr>
      <vt:lpstr>SQL Basics – BETWEEN operator</vt:lpstr>
      <vt:lpstr>SQL Basics – BETWEEN operator</vt:lpstr>
      <vt:lpstr>SQL Basics</vt:lpstr>
      <vt:lpstr>SQL Basics – Boolean</vt:lpstr>
      <vt:lpstr>SQL Basics: Boolean</vt:lpstr>
      <vt:lpstr>SQL Basics</vt:lpstr>
      <vt:lpstr>SQL Basics - DISTINCT</vt:lpstr>
      <vt:lpstr>SQL Basics – COUNT()</vt:lpstr>
      <vt:lpstr>SQL Basics – ORDER BY</vt:lpstr>
      <vt:lpstr>SQL Basics – LIMIT</vt:lpstr>
      <vt:lpstr>SQL Group Functions</vt:lpstr>
      <vt:lpstr>SQL Group Functions</vt:lpstr>
      <vt:lpstr>SQL Group Functions</vt:lpstr>
      <vt:lpstr>SQL Group Functions/ Aggregate Functions</vt:lpstr>
      <vt:lpstr>SQL Group Functions</vt:lpstr>
      <vt:lpstr>SQL Group Functions</vt:lpstr>
      <vt:lpstr>SQL Group Functions</vt:lpstr>
      <vt:lpstr>SQL Group Functions</vt:lpstr>
      <vt:lpstr>SQL Group Functions</vt:lpstr>
      <vt:lpstr>SQL Group Functions</vt:lpstr>
      <vt:lpstr>SQL Group Functions</vt:lpstr>
      <vt:lpstr>SQL Group Functions</vt:lpstr>
      <vt:lpstr>PowerPoint Presentation</vt:lpstr>
      <vt:lpstr>SQL Group By</vt:lpstr>
      <vt:lpstr>SQL Group By</vt:lpstr>
      <vt:lpstr>SQL Group By</vt:lpstr>
      <vt:lpstr>SQL Group By</vt:lpstr>
      <vt:lpstr>SQL Group By</vt:lpstr>
      <vt:lpstr>SQL Group By</vt:lpstr>
      <vt:lpstr>SQL Group By</vt:lpstr>
      <vt:lpstr>SQL Group By</vt:lpstr>
      <vt:lpstr>SQL Group By</vt:lpstr>
      <vt:lpstr>SQL Group By</vt:lpstr>
      <vt:lpstr>SQL SubQueries</vt:lpstr>
      <vt:lpstr>SQL SubQueries</vt:lpstr>
      <vt:lpstr>SQL SubQueries</vt:lpstr>
      <vt:lpstr>SQL SubQueries</vt:lpstr>
      <vt:lpstr>SQL SubQueries</vt:lpstr>
      <vt:lpstr>SQL SubQueries</vt:lpstr>
      <vt:lpstr>SQL SubQueries</vt:lpstr>
      <vt:lpstr>SQL SubQueries</vt:lpstr>
      <vt:lpstr>SQL SubQueries</vt:lpstr>
      <vt:lpstr>The EXISTS and UNIQUE Functions in SQL for correlating queries</vt:lpstr>
      <vt:lpstr>USE of EXISTS</vt:lpstr>
      <vt:lpstr>USE OF NOT EXISTS</vt:lpstr>
      <vt:lpstr>Double Negation to accomplish “for all” in SQL</vt:lpstr>
      <vt:lpstr>SQL Joins</vt:lpstr>
      <vt:lpstr>SQL Joins</vt:lpstr>
      <vt:lpstr>SQL Joins</vt:lpstr>
      <vt:lpstr>SQL Joins - Basic Example</vt:lpstr>
      <vt:lpstr>SQL Joins - Basic Example</vt:lpstr>
      <vt:lpstr>SQL Joins - Basic Example</vt:lpstr>
      <vt:lpstr>SQL Joins - Basic Example</vt:lpstr>
      <vt:lpstr>SQL Joins – Qualifying Column Names</vt:lpstr>
      <vt:lpstr>SQL Joins - Qualifying Column Names</vt:lpstr>
      <vt:lpstr>SQL Joins – Table Alias</vt:lpstr>
      <vt:lpstr>SQL Implicit and Explicit</vt:lpstr>
      <vt:lpstr>SQL Joins – Alternate Syntax</vt:lpstr>
      <vt:lpstr>SQL Implicit and Explicit</vt:lpstr>
      <vt:lpstr>SQL Joins – Alternate Syntax</vt:lpstr>
      <vt:lpstr>SQL Joins – Three Way</vt:lpstr>
      <vt:lpstr>SQL Joins – Thre</vt:lpstr>
      <vt:lpstr>SQL Joins – Three Way</vt:lpstr>
      <vt:lpstr>SQL Joins – Three Way</vt:lpstr>
      <vt:lpstr>SQL Joins – Cartesian Product</vt:lpstr>
      <vt:lpstr>SQL Joins – Cartesian Product</vt:lpstr>
      <vt:lpstr>SQL Joins – Cartesian Product</vt:lpstr>
      <vt:lpstr>PowerPoint Presentation</vt:lpstr>
      <vt:lpstr>SQL Joins - Cartesian Product</vt:lpstr>
      <vt:lpstr>SQL Joins - Cartesian Product</vt:lpstr>
      <vt:lpstr>SQL Joins - Cartesian Product</vt:lpstr>
      <vt:lpstr>SQL Joins - Cartesian Product</vt:lpstr>
      <vt:lpstr>SQL Joins - Cartesian Product</vt:lpstr>
      <vt:lpstr>PowerPoint Presentation</vt:lpstr>
      <vt:lpstr>SQL Outer Joins</vt:lpstr>
      <vt:lpstr>SQL Outer Joins</vt:lpstr>
      <vt:lpstr>SQL Outer Joins</vt:lpstr>
      <vt:lpstr>SQL Outer Joins</vt:lpstr>
      <vt:lpstr>SQL Outer Joins</vt:lpstr>
      <vt:lpstr>SQL Outer Joins</vt:lpstr>
      <vt:lpstr>SQL Outer Joins</vt:lpstr>
      <vt:lpstr>SQL Outer Joins</vt:lpstr>
      <vt:lpstr>SQL Outer Joins</vt:lpstr>
      <vt:lpstr>SQL Outer Joins</vt:lpstr>
      <vt:lpstr>SQL Outer Joins</vt:lpstr>
      <vt:lpstr>SQL Outer Joins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Basics</dc:title>
  <dc:creator>Ishan Arefin</dc:creator>
  <cp:lastModifiedBy>Ishan Arefin</cp:lastModifiedBy>
  <cp:revision>5</cp:revision>
  <dcterms:created xsi:type="dcterms:W3CDTF">2023-12-31T19:01:51Z</dcterms:created>
  <dcterms:modified xsi:type="dcterms:W3CDTF">2024-01-02T19:03:57Z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2023-12-31T00:00:00Z</vt:filetime>
  </property>
</Properties>
</file>